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tags/tag238.xml" ContentType="application/vnd.openxmlformats-officedocument.presentationml.tags+xml"/>
  <Override PartName="/ppt/tags/tag285.xml" ContentType="application/vnd.openxmlformats-officedocument.presentationml.tags+xml"/>
  <Override PartName="/ppt/tags/tag227.xml" ContentType="application/vnd.openxmlformats-officedocument.presentationml.tags+xml"/>
  <Override PartName="/ppt/tags/tag274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16.xml" ContentType="application/vnd.openxmlformats-officedocument.presentationml.tags+xml"/>
  <Override PartName="/ppt/tags/tag252.xml" ContentType="application/vnd.openxmlformats-officedocument.presentationml.tags+xml"/>
  <Override PartName="/ppt/tags/tag263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gs/tag241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230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notesSlides/notesSlide7.xml" ContentType="application/vnd.openxmlformats-officedocument.presentationml.notesSlide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279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tags/tag268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257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246.xml" ContentType="application/vnd.openxmlformats-officedocument.presentationml.tags+xml"/>
  <Override PartName="/ppt/tags/tag293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35.xml" ContentType="application/vnd.openxmlformats-officedocument.presentationml.tags+xml"/>
  <Override PartName="/ppt/tags/tag271.xml" ContentType="application/vnd.openxmlformats-officedocument.presentationml.tags+xml"/>
  <Override PartName="/ppt/tags/tag282.xml" ContentType="application/vnd.openxmlformats-officedocument.presentationml.tags+xml"/>
  <Override PartName="/ppt/presentation.xml" ContentType="application/vnd.openxmlformats-officedocument.presentationml.presentation.main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ppt/tags/tag260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notesSlides/notesSlide13.xml" ContentType="application/vnd.openxmlformats-officedocument.presentationml.notesSlide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298.xml" ContentType="application/vnd.openxmlformats-officedocument.presentationml.tags+xml"/>
  <Override PartName="/ppt/notesSlides/notesSlide4.xml" ContentType="application/vnd.openxmlformats-officedocument.presentationml.notesSlide+xml"/>
  <Override PartName="/ppt/tags/tag106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287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tags/tag276.xml" ContentType="application/vnd.openxmlformats-officedocument.presentationml.tags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tags/tag218.xml" ContentType="application/vnd.openxmlformats-officedocument.presentationml.tags+xml"/>
  <Override PartName="/ppt/tags/tag254.xml" ContentType="application/vnd.openxmlformats-officedocument.presentationml.tags+xml"/>
  <Override PartName="/ppt/tags/tag265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tags/tag87.xml" ContentType="application/vnd.openxmlformats-officedocument.presentationml.tags+xml"/>
  <Override PartName="/ppt/tags/tag243.xml" ContentType="application/vnd.openxmlformats-officedocument.presentationml.tags+xml"/>
  <Override PartName="/ppt/tags/tag290.xml" ContentType="application/vnd.openxmlformats-officedocument.presentationml.tags+xml"/>
  <Override PartName="/ppt/tags/tag29.xml" ContentType="application/vnd.openxmlformats-officedocument.presentationml.tags+xml"/>
  <Override PartName="/ppt/tags/tag76.xml" ContentType="application/vnd.openxmlformats-officedocument.presentationml.tags+xml"/>
  <Override PartName="/ppt/tags/tag232.xml" ContentType="application/vnd.openxmlformats-officedocument.presentationml.tags+xml"/>
  <Override PartName="/ppt/tags/tag18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210.xml" ContentType="application/vnd.openxmlformats-officedocument.presentationml.tags+xml"/>
  <Override PartName="/ppt/tags/tag221.xml" ContentType="application/vnd.openxmlformats-officedocument.presentationml.tags+xml"/>
  <Override PartName="/ppt/tags/tag43.xml" ContentType="application/vnd.openxmlformats-officedocument.presentationml.tags+xml"/>
  <Override PartName="/ppt/tags/tag90.xml" ContentType="application/vnd.openxmlformats-officedocument.presentationml.tags+xml"/>
  <Override PartName="/ppt/tags/tag147.xml" ContentType="application/vnd.openxmlformats-officedocument.presentationml.tags+xml"/>
  <Override PartName="/ppt/notesSlides/notesSlide9.xml" ContentType="application/vnd.openxmlformats-officedocument.presentationml.notesSlide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136.xml" ContentType="application/vnd.openxmlformats-officedocument.presentationml.tags+xml"/>
  <Override PartName="/ppt/tags/tag183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259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50.xml" ContentType="application/vnd.openxmlformats-officedocument.presentationml.tags+xml"/>
  <Override PartName="/ppt/tags/tag248.xml" ContentType="application/vnd.openxmlformats-officedocument.presentationml.tags+xml"/>
  <Override PartName="/ppt/tags/tag295.xml" ContentType="application/vnd.openxmlformats-officedocument.presentationml.tags+xml"/>
  <Override PartName="/ppt/tags/tag226.xml" ContentType="application/vnd.openxmlformats-officedocument.presentationml.tags+xml"/>
  <Override PartName="/ppt/tags/tag237.xml" ContentType="application/vnd.openxmlformats-officedocument.presentationml.tags+xml"/>
  <Override PartName="/ppt/tags/tag273.xml" ContentType="application/vnd.openxmlformats-officedocument.presentationml.tags+xml"/>
  <Override PartName="/ppt/tags/tag284.xml" ContentType="application/vnd.openxmlformats-officedocument.presentationml.tags+xml"/>
  <Override PartName="/ppt/tags/tag59.xml" ContentType="application/vnd.openxmlformats-officedocument.presentationml.tags+xml"/>
  <Override PartName="/ppt/tags/tag215.xml" ContentType="application/vnd.openxmlformats-officedocument.presentationml.tags+xml"/>
  <Override PartName="/ppt/tags/tag262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tags/tag251.xml" ContentType="application/vnd.openxmlformats-officedocument.presentationml.tags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211.xml" ContentType="application/vnd.openxmlformats-officedocument.presentationml.tags+xml"/>
  <Override PartName="/ppt/tags/tag240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notesSlides/notesSlide6.xml" ContentType="application/vnd.openxmlformats-officedocument.presentationml.notesSlide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tags/tag289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249.xml" ContentType="application/vnd.openxmlformats-officedocument.presentationml.tags+xml"/>
  <Override PartName="/ppt/tags/tag278.xml" ContentType="application/vnd.openxmlformats-officedocument.presentationml.tags+xml"/>
  <Override PartName="/ppt/tags/tag296.xml" ContentType="application/vnd.openxmlformats-officedocument.presentationml.tags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tags/tag256.xml" ContentType="application/vnd.openxmlformats-officedocument.presentationml.tags+xml"/>
  <Override PartName="/ppt/tags/tag267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ags/tag245.xml" ContentType="application/vnd.openxmlformats-officedocument.presentationml.tags+xml"/>
  <Override PartName="/ppt/tags/tag292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234.xml" ContentType="application/vnd.openxmlformats-officedocument.presentationml.tags+xml"/>
  <Override PartName="/ppt/tags/tag281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tags/tag270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212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297.xml" ContentType="application/vnd.openxmlformats-officedocument.presentationml.tags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tags/tag141.xml" ContentType="application/vnd.openxmlformats-officedocument.presentationml.tags+xml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tags/tag275.xml" ContentType="application/vnd.openxmlformats-officedocument.presentationml.tags+xml"/>
  <Override PartName="/ppt/tags/tag286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tags/tag264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Default Extension="vml" ContentType="application/vnd.openxmlformats-officedocument.vmlDrawing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ppt/tags/tag269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47.xml" ContentType="application/vnd.openxmlformats-officedocument.presentationml.tags+xml"/>
  <Override PartName="/ppt/tags/tag258.xml" ContentType="application/vnd.openxmlformats-officedocument.presentationml.tags+xml"/>
  <Override PartName="/ppt/tags/tag294.xml" ContentType="application/vnd.openxmlformats-officedocument.presentationml.tags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ags/tag102.xml" ContentType="application/vnd.openxmlformats-officedocument.presentationml.tags+xml"/>
  <Override PartName="/ppt/tags/tag236.xml" ContentType="application/vnd.openxmlformats-officedocument.presentationml.tags+xml"/>
  <Override PartName="/ppt/tags/tag283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225.xml" ContentType="application/vnd.openxmlformats-officedocument.presentationml.tags+xml"/>
  <Override PartName="/ppt/tags/tag272.xml" ContentType="application/vnd.openxmlformats-officedocument.presentationml.tags+xml"/>
  <Default Extension="rels" ContentType="application/vnd.openxmlformats-package.relationships+xml"/>
  <Override PartName="/ppt/tags/tag47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50.xml" ContentType="application/vnd.openxmlformats-officedocument.presentationml.tags+xml"/>
  <Override PartName="/ppt/tags/tag261.xml" ContentType="application/vnd.openxmlformats-officedocument.presentationml.tags+xml"/>
  <Override PartName="/ppt/slides/slide12.xml" ContentType="application/vnd.openxmlformats-officedocument.presentationml.slide+xml"/>
  <Override PartName="/ppt/tags/tag36.xml" ContentType="application/vnd.openxmlformats-officedocument.presentationml.tags+xml"/>
  <Override PartName="/ppt/tags/tag83.xml" ContentType="application/vnd.openxmlformats-officedocument.presentationml.tags+xml"/>
  <Override PartName="/ppt/tags/tag187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54.xml" ContentType="application/vnd.openxmlformats-officedocument.presentationml.tags+xml"/>
  <Override PartName="/ppt/tags/tag299.xml" ContentType="application/vnd.openxmlformats-officedocument.presentationml.tags+xml"/>
  <Override PartName="/ppt/notesSlides/notesSlide5.xml" ContentType="application/vnd.openxmlformats-officedocument.presentationml.notesSlide+xml"/>
  <Override PartName="/ppt/tags/tag143.xml" ContentType="application/vnd.openxmlformats-officedocument.presentationml.tags+xml"/>
  <Override PartName="/ppt/tags/tag190.xml" ContentType="application/vnd.openxmlformats-officedocument.presentationml.tags+xml"/>
  <Override PartName="/ppt/tags/tag277.xml" ContentType="application/vnd.openxmlformats-officedocument.presentationml.tags+xml"/>
  <Override PartName="/ppt/tags/tag288.xml" ContentType="application/vnd.openxmlformats-officedocument.presentationml.tags+xml"/>
  <Override PartName="/ppt/tags/tag132.xml" ContentType="application/vnd.openxmlformats-officedocument.presentationml.tags+xml"/>
  <Override PartName="/ppt/tags/tag219.xml" ContentType="application/vnd.openxmlformats-officedocument.presentationml.tags+xml"/>
  <Override PartName="/ppt/tags/tag266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55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Override PartName="/ppt/tags/tag280.xml" ContentType="application/vnd.openxmlformats-officedocument.presentationml.tags+xml"/>
  <Override PartName="/ppt/tags/tag291.xml" ContentType="application/vnd.openxmlformats-officedocument.presentationml.tags+xml"/>
  <Override PartName="/ppt/tags/tag19.xml" ContentType="application/vnd.openxmlformats-officedocument.presentationml.tags+xml"/>
  <Override PartName="/ppt/tags/tag66.xml" ContentType="application/vnd.openxmlformats-officedocument.presentationml.tags+xml"/>
  <Override PartName="/ppt/tags/tag22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1" r:id="rId2"/>
    <p:sldId id="348" r:id="rId3"/>
    <p:sldId id="347" r:id="rId4"/>
    <p:sldId id="353" r:id="rId5"/>
    <p:sldId id="331" r:id="rId6"/>
    <p:sldId id="361" r:id="rId7"/>
    <p:sldId id="362" r:id="rId8"/>
    <p:sldId id="363" r:id="rId9"/>
    <p:sldId id="365" r:id="rId10"/>
    <p:sldId id="356" r:id="rId11"/>
    <p:sldId id="358" r:id="rId12"/>
    <p:sldId id="367" r:id="rId13"/>
    <p:sldId id="354" r:id="rId14"/>
    <p:sldId id="368" r:id="rId15"/>
    <p:sldId id="369" r:id="rId16"/>
    <p:sldId id="372" r:id="rId17"/>
    <p:sldId id="284" r:id="rId18"/>
  </p:sldIdLst>
  <p:sldSz cx="9906000" cy="6858000" type="A4"/>
  <p:notesSz cx="10234613" cy="7099300"/>
  <p:custDataLst>
    <p:tags r:id="rId21"/>
  </p:custDataLst>
  <p:defaultTextStyle>
    <a:defPPr>
      <a:defRPr lang="de-DE"/>
    </a:defPPr>
    <a:lvl1pPr algn="l" rtl="0" eaLnBrk="0" fontAlgn="base" hangingPunct="0">
      <a:spcBef>
        <a:spcPct val="50000"/>
      </a:spcBef>
      <a:spcAft>
        <a:spcPct val="0"/>
      </a:spcAft>
      <a:buClr>
        <a:schemeClr val="accent1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buClr>
        <a:schemeClr val="accent1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buClr>
        <a:schemeClr val="accent1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buClr>
        <a:schemeClr val="accent1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buClr>
        <a:schemeClr val="accent1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</p:showPr>
  <p:clrMru>
    <a:srgbClr val="FF7800"/>
    <a:srgbClr val="99BBFF"/>
    <a:srgbClr val="6699FF"/>
    <a:srgbClr val="9E9E9E"/>
    <a:srgbClr val="5F5F5F"/>
    <a:srgbClr val="FFFF00"/>
    <a:srgbClr val="00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399" autoAdjust="0"/>
    <p:restoredTop sz="90893" autoAdjust="0"/>
  </p:normalViewPr>
  <p:slideViewPr>
    <p:cSldViewPr snapToGrid="0" snapToObjects="1">
      <p:cViewPr>
        <p:scale>
          <a:sx n="80" d="100"/>
          <a:sy n="80" d="100"/>
        </p:scale>
        <p:origin x="-876" y="-162"/>
      </p:cViewPr>
      <p:guideLst>
        <p:guide orient="horz" pos="2160"/>
        <p:guide pos="3120"/>
        <p:guide pos="142"/>
        <p:guide pos="61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821" y="-1689"/>
            <a:ext cx="4389770" cy="31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t" anchorCtr="0" compatLnSpc="1">
            <a:prstTxWarp prst="textNoShape">
              <a:avLst/>
            </a:prstTxWarp>
          </a:bodyPr>
          <a:lstStyle>
            <a:lvl1pPr defTabSz="79582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35023" y="-1689"/>
            <a:ext cx="4389770" cy="31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t" anchorCtr="0" compatLnSpc="1">
            <a:prstTxWarp prst="textNoShape">
              <a:avLst/>
            </a:prstTxWarp>
          </a:bodyPr>
          <a:lstStyle>
            <a:lvl1pPr algn="r" defTabSz="79582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821" y="6707242"/>
            <a:ext cx="4389770" cy="39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b" anchorCtr="0" compatLnSpc="1">
            <a:prstTxWarp prst="textNoShape">
              <a:avLst/>
            </a:prstTxWarp>
          </a:bodyPr>
          <a:lstStyle>
            <a:lvl1pPr defTabSz="79582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35023" y="6707242"/>
            <a:ext cx="4389770" cy="39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b" anchorCtr="0" compatLnSpc="1">
            <a:prstTxWarp prst="textNoShape">
              <a:avLst/>
            </a:prstTxWarp>
          </a:bodyPr>
          <a:lstStyle>
            <a:lvl1pPr algn="r" defTabSz="79582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fld id="{48A9F4B7-7F6D-42A5-867E-19E7D19D25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725305" y="6735969"/>
            <a:ext cx="906587" cy="27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6161" tIns="48081" rIns="96161" bIns="48081">
            <a:spAutoFit/>
          </a:bodyPr>
          <a:lstStyle/>
          <a:p>
            <a:pPr algn="ctr" defTabSz="795820">
              <a:lnSpc>
                <a:spcPct val="90000"/>
              </a:lnSpc>
              <a:spcBef>
                <a:spcPct val="0"/>
              </a:spcBef>
              <a:buClrTx/>
              <a:buSzTx/>
              <a:defRPr/>
            </a:pPr>
            <a:r>
              <a:rPr lang="de-DE" sz="1200" dirty="0"/>
              <a:t>Seite </a:t>
            </a:r>
            <a:fld id="{F0C48CCD-9A1D-46E3-8707-E8242D3CA25C}" type="slidenum">
              <a:rPr lang="de-DE" sz="1200"/>
              <a:pPr algn="ctr" defTabSz="795820">
                <a:lnSpc>
                  <a:spcPct val="90000"/>
                </a:lnSpc>
                <a:spcBef>
                  <a:spcPct val="0"/>
                </a:spcBef>
                <a:buClrTx/>
                <a:buSzTx/>
                <a:defRPr/>
              </a:pPr>
              <a:t>‹Nr.›</a:t>
            </a:fld>
            <a:endParaRPr lang="de-DE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821" y="-1689"/>
            <a:ext cx="4389770" cy="31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t" anchorCtr="0" compatLnSpc="1">
            <a:prstTxWarp prst="textNoShape">
              <a:avLst/>
            </a:prstTxWarp>
          </a:bodyPr>
          <a:lstStyle>
            <a:lvl1pPr defTabSz="795820"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835023" y="-1689"/>
            <a:ext cx="4389770" cy="31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t" anchorCtr="0" compatLnSpc="1">
            <a:prstTxWarp prst="textNoShape">
              <a:avLst/>
            </a:prstTxWarp>
          </a:bodyPr>
          <a:lstStyle>
            <a:lvl1pPr algn="r" defTabSz="795820"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821" y="6707242"/>
            <a:ext cx="4389770" cy="39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b" anchorCtr="0" compatLnSpc="1">
            <a:prstTxWarp prst="textNoShape">
              <a:avLst/>
            </a:prstTxWarp>
          </a:bodyPr>
          <a:lstStyle>
            <a:lvl1pPr defTabSz="795820"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835023" y="6707242"/>
            <a:ext cx="4389770" cy="39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896" tIns="0" rIns="19896" bIns="0" numCol="1" anchor="b" anchorCtr="0" compatLnSpc="1">
            <a:prstTxWarp prst="textNoShape">
              <a:avLst/>
            </a:prstTxWarp>
          </a:bodyPr>
          <a:lstStyle>
            <a:lvl1pPr algn="r" defTabSz="795820">
              <a:spcBef>
                <a:spcPct val="0"/>
              </a:spcBef>
              <a:buClrTx/>
              <a:buSzTx/>
              <a:buFontTx/>
              <a:buNone/>
              <a:defRPr sz="1000" i="1"/>
            </a:lvl1pPr>
          </a:lstStyle>
          <a:p>
            <a:pPr>
              <a:defRPr/>
            </a:pPr>
            <a:fld id="{D1D61903-550F-4E0C-A315-555FF97B538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5052" y="3376436"/>
            <a:ext cx="7504510" cy="319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5196" tIns="75196" rIns="75196" bIns="751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Standardtextfeld</a:t>
            </a:r>
          </a:p>
          <a:p>
            <a:pPr lvl="1"/>
            <a:r>
              <a:rPr lang="en-US" noProof="0" smtClean="0"/>
              <a:t>Erste Ebene</a:t>
            </a:r>
          </a:p>
          <a:p>
            <a:pPr lvl="2"/>
            <a:r>
              <a:rPr lang="en-US" noProof="0" smtClean="0"/>
              <a:t>Zweite Ebene</a:t>
            </a:r>
          </a:p>
          <a:p>
            <a:pPr lvl="3"/>
            <a:r>
              <a:rPr lang="en-US" noProof="0" smtClean="0"/>
              <a:t>Dritte Ebene</a:t>
            </a:r>
          </a:p>
          <a:p>
            <a:pPr lvl="4"/>
            <a:r>
              <a:rPr lang="en-US" noProof="0" smtClean="0"/>
              <a:t>Vierte Ebene</a:t>
            </a:r>
          </a:p>
        </p:txBody>
      </p:sp>
      <p:sp>
        <p:nvSpPr>
          <p:cNvPr id="819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95638" y="534988"/>
            <a:ext cx="3838575" cy="2657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664745" y="6795117"/>
            <a:ext cx="906587" cy="27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6161" tIns="48081" rIns="96161" bIns="48081">
            <a:spAutoFit/>
          </a:bodyPr>
          <a:lstStyle/>
          <a:p>
            <a:pPr algn="ctr" defTabSz="79582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200" dirty="0" err="1" smtClean="0"/>
              <a:t>Seite</a:t>
            </a:r>
            <a:r>
              <a:rPr lang="en-US" sz="1200" dirty="0" smtClean="0"/>
              <a:t> </a:t>
            </a:r>
            <a:fld id="{ABE0EC9A-4766-4CFD-BD78-D9059DFB2C01}" type="slidenum">
              <a:rPr lang="en-US" sz="1200" smtClean="0"/>
              <a:pPr algn="ctr" defTabSz="795820">
                <a:lnSpc>
                  <a:spcPct val="9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‹Nr.›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SzPct val="80000"/>
      <a:buFont typeface="Wingdings" pitchFamily="2" charset="2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88913" indent="-187325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SzPct val="80000"/>
      <a:buFont typeface="Wingdings" pitchFamily="2" charset="2"/>
      <a:buChar char="n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79413" indent="-188913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SzPct val="80000"/>
      <a:buFont typeface="Wingdings" pitchFamily="2" charset="2"/>
      <a:buChar char="l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571500" indent="-190500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Char char="–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760413" indent="-187325" algn="l" defTabSz="857250" rtl="0" eaLnBrk="0" fontAlgn="base" hangingPunct="0">
      <a:spcBef>
        <a:spcPct val="40000"/>
      </a:spcBef>
      <a:spcAft>
        <a:spcPct val="0"/>
      </a:spcAft>
      <a:buClr>
        <a:schemeClr val="accent1"/>
      </a:buClr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1484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9A53F6E-93A1-4370-934A-71F104824FB3}" type="slidenum">
              <a:rPr lang="de-DE" sz="1300">
                <a:solidFill>
                  <a:prstClr val="black"/>
                </a:solidFill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 sz="13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763337"/>
            <a:fld id="{6C067ECA-3839-499E-9A29-CEBF65B35699}" type="slidenum">
              <a:rPr lang="en-GB" smtClean="0"/>
              <a:pPr defTabSz="763337"/>
              <a:t>2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791259"/>
            <a:fld id="{1AA3B375-C59C-4332-BCB5-31D7A5B2DCD4}" type="slidenum">
              <a:rPr lang="en-US" smtClean="0"/>
              <a:pPr defTabSz="791259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D61903-550F-4E0C-A315-555FF97B538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image" Target="../media/image2.pn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oleObject" Target="../embeddings/oleObject2.bin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tags" Target="../tags/tag1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oleObject" Target="../embeddings/oleObject3.bin"/><Relationship Id="rId2" Type="http://schemas.openxmlformats.org/officeDocument/2006/relationships/tags" Target="../tags/tag18.xml"/><Relationship Id="rId1" Type="http://schemas.openxmlformats.org/officeDocument/2006/relationships/vmlDrawing" Target="../drawings/vmlDrawing3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4.v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2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5.v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8.vml"/><Relationship Id="rId6" Type="http://schemas.openxmlformats.org/officeDocument/2006/relationships/tags" Target="../tags/tag41.xml"/><Relationship Id="rId11" Type="http://schemas.openxmlformats.org/officeDocument/2006/relationships/image" Target="../media/image3.jpeg"/><Relationship Id="rId5" Type="http://schemas.openxmlformats.org/officeDocument/2006/relationships/tags" Target="../tags/tag40.xml"/><Relationship Id="rId10" Type="http://schemas.openxmlformats.org/officeDocument/2006/relationships/image" Target="../media/image1.png"/><Relationship Id="rId4" Type="http://schemas.openxmlformats.org/officeDocument/2006/relationships/tags" Target="../tags/tag39.xml"/><Relationship Id="rId9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oleObject" Target="../embeddings/oleObject9.bin"/><Relationship Id="rId2" Type="http://schemas.openxmlformats.org/officeDocument/2006/relationships/tags" Target="../tags/tag43.xml"/><Relationship Id="rId1" Type="http://schemas.openxmlformats.org/officeDocument/2006/relationships/vmlDrawing" Target="../drawings/vmlDrawing9.v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4098" name="think-cell Slide" r:id="rId12" imgW="0" imgH="0" progId="TCLayout.ActiveDocument.1">
              <p:embed/>
            </p:oleObj>
          </a:graphicData>
        </a:graphic>
      </p:graphicFrame>
      <p:sp>
        <p:nvSpPr>
          <p:cNvPr id="13" name="Textplatzhalter 12"/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6746875" y="2867025"/>
            <a:ext cx="2971800" cy="184666"/>
          </a:xfrm>
        </p:spPr>
        <p:txBody>
          <a:bodyPr/>
          <a:lstStyle>
            <a:lvl1pPr algn="l" defTabSz="857250" rt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de-DE" sz="1200" b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Name of speaker/presenter</a:t>
            </a:r>
            <a:endParaRPr lang="en-US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2" hasCustomPrompt="1"/>
            <p:custDataLst>
              <p:tags r:id="rId3"/>
            </p:custDataLst>
          </p:nvPr>
        </p:nvSpPr>
        <p:spPr>
          <a:xfrm>
            <a:off x="6746875" y="3120509"/>
            <a:ext cx="2968625" cy="184666"/>
          </a:xfrm>
        </p:spPr>
        <p:txBody>
          <a:bodyPr/>
          <a:lstStyle>
            <a:lvl1pPr algn="l" defTabSz="857250" rtl="0" eaLnBrk="0" fontAlgn="base" hangingPunct="0"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defRPr lang="de-DE" sz="12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Location, Date</a:t>
            </a:r>
            <a:endParaRPr lang="en-US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0"/>
            <p:custDataLst>
              <p:tags r:id="rId4"/>
            </p:custDataLst>
          </p:nvPr>
        </p:nvSpPr>
        <p:spPr>
          <a:xfrm>
            <a:off x="228600" y="2438400"/>
            <a:ext cx="1439863" cy="55399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28600" y="6248400"/>
            <a:ext cx="6324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de-DE" dirty="0"/>
          </a:p>
        </p:txBody>
      </p:sp>
      <p:sp>
        <p:nvSpPr>
          <p:cNvPr id="6" name="Rectangle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750050" y="6111875"/>
            <a:ext cx="2971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defTabSz="85725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100" smtClean="0"/>
              <a:t>© Horváth &amp; Partner GmbH</a:t>
            </a:r>
            <a:endParaRPr lang="en-US" sz="1100"/>
          </a:p>
        </p:txBody>
      </p:sp>
      <p:pic>
        <p:nvPicPr>
          <p:cNvPr id="7" name="Picture 21" descr="C:\Dokumente und Einstellungen\pc04\Desktop\logo_rgb_1.ti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57975" y="1063625"/>
            <a:ext cx="2855913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sz="quarter" hasCustomPrompt="1"/>
            <p:custDataLst>
              <p:tags r:id="rId8"/>
            </p:custDataLst>
          </p:nvPr>
        </p:nvSpPr>
        <p:spPr>
          <a:xfrm>
            <a:off x="228600" y="5537200"/>
            <a:ext cx="6324600" cy="71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sz="quarter" idx="1" hasCustomPrompt="1"/>
            <p:custDataLst>
              <p:tags r:id="rId9"/>
            </p:custDataLst>
          </p:nvPr>
        </p:nvSpPr>
        <p:spPr>
          <a:xfrm>
            <a:off x="228600" y="4724400"/>
            <a:ext cx="6324600" cy="276999"/>
          </a:xfrm>
        </p:spPr>
        <p:txBody>
          <a:bodyPr anchor="b"/>
          <a:lstStyle>
            <a:lvl1pPr>
              <a:defRPr baseline="0"/>
            </a:lvl1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Rectangle 16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6746875" y="1871663"/>
            <a:ext cx="297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857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80000"/>
              </a:spcAft>
              <a:buClrTx/>
              <a:buSzTx/>
              <a:buFontTx/>
              <a:buNone/>
              <a:tabLst/>
              <a:defRPr/>
            </a:pPr>
            <a:r>
              <a:rPr lang="en-US" sz="1100" smtClean="0"/>
              <a:t>Atlanta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/>
              <a:t> Barcelona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smtClean="0"/>
              <a:t>Berlin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Bucharest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smtClean="0"/>
              <a:t>Budapest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smtClean="0"/>
              <a:t>Düsseldorf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Frankfurt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smtClean="0"/>
              <a:t>Munich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b="0" smtClean="0"/>
              <a:t>Stuttgart</a:t>
            </a:r>
            <a:r>
              <a:rPr lang="en-US" sz="1100" b="1" smtClean="0"/>
              <a:t>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smtClean="0"/>
              <a:t>Vienna </a:t>
            </a:r>
            <a:r>
              <a:rPr lang="en-US" sz="800" smtClean="0">
                <a:cs typeface="Arial" charset="0"/>
              </a:rPr>
              <a:t>•</a:t>
            </a:r>
            <a:r>
              <a:rPr lang="en-US" sz="1100" smtClean="0">
                <a:cs typeface="Arial" charset="0"/>
              </a:rPr>
              <a:t> </a:t>
            </a:r>
            <a:r>
              <a:rPr lang="en-US" sz="1100" smtClean="0"/>
              <a:t>Zurich</a:t>
            </a:r>
          </a:p>
          <a:p>
            <a:pPr defTabSz="85725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200" smtClean="0"/>
              <a:t>www.horvath-partners.com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5122" name="think-cell Slide" r:id="rId7" imgW="0" imgH="0" progId="TCLayout.ActiveDocument.1">
              <p:embed/>
            </p:oleObj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28600" y="457200"/>
            <a:ext cx="7356423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647700" y="6624638"/>
            <a:ext cx="4172617" cy="153888"/>
          </a:xfrm>
        </p:spPr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916336A2-5EB4-4EC1-953B-D9D538DF092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228600" y="3164115"/>
            <a:ext cx="9448800" cy="1362282"/>
          </a:xfrm>
        </p:spPr>
        <p:txBody>
          <a:bodyPr lIns="187200" anchor="ctr">
            <a:noAutofit/>
          </a:bodyPr>
          <a:lstStyle>
            <a:lvl1pPr>
              <a:spcBef>
                <a:spcPts val="1728"/>
              </a:spcBef>
              <a:defRPr/>
            </a:lvl1pPr>
            <a:lvl2pPr>
              <a:spcBef>
                <a:spcPts val="1728"/>
              </a:spcBef>
              <a:defRPr b="1"/>
            </a:lvl2pPr>
            <a:lvl3pPr marL="188913" indent="-188913">
              <a:spcBef>
                <a:spcPts val="1728"/>
              </a:spcBef>
              <a:buFont typeface="Wingdings" pitchFamily="2" charset="2"/>
              <a:buChar char="n"/>
              <a:defRPr/>
            </a:lvl3pPr>
            <a:lvl4pPr marL="382588" indent="-190500">
              <a:spcBef>
                <a:spcPts val="1728"/>
              </a:spcBef>
              <a:buSzPct val="80000"/>
              <a:buFont typeface="Wingdings" pitchFamily="2" charset="2"/>
              <a:buChar char=""/>
              <a:defRPr lang="de-DE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542925" indent="-187325">
              <a:spcBef>
                <a:spcPts val="1728"/>
              </a:spcBef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6146" name="think-cell Slide" r:id="rId8" imgW="0" imgH="0" progId="TCLayout.ActiveDocument.1">
              <p:embed/>
            </p:oleObj>
          </a:graphicData>
        </a:graphic>
      </p:graphicFrame>
      <p:sp>
        <p:nvSpPr>
          <p:cNvPr id="14" name="Textplatzhalter 13"/>
          <p:cNvSpPr>
            <a:spLocks noGrp="1"/>
          </p:cNvSpPr>
          <p:nvPr>
            <p:ph type="body" sz="quarter" idx="14" hasCustomPrompt="1"/>
            <p:custDataLst>
              <p:tags r:id="rId2"/>
            </p:custDataLst>
          </p:nvPr>
        </p:nvSpPr>
        <p:spPr>
          <a:xfrm>
            <a:off x="228600" y="1387475"/>
            <a:ext cx="9448800" cy="1828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 hasCustomPrompt="1"/>
            <p:custDataLst>
              <p:tags r:id="rId4"/>
            </p:custDataLst>
          </p:nvPr>
        </p:nvSpPr>
        <p:spPr>
          <a:xfrm>
            <a:off x="228600" y="5729079"/>
            <a:ext cx="9448800" cy="579646"/>
          </a:xfr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noAutofit/>
          </a:bodyPr>
          <a:lstStyle>
            <a:lvl1pPr algn="l" defTabSz="857250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tabLst>
                <a:tab pos="438150" algn="r"/>
                <a:tab pos="476250" algn="l"/>
              </a:tabLst>
              <a:defRPr lang="de-DE" sz="10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0" indent="1588" algn="l" defTabSz="857250" rtl="0" eaLnBrk="0" fontAlgn="base" hangingPunct="0">
              <a:lnSpc>
                <a:spcPct val="90000"/>
              </a:lnSpc>
              <a:spcBef>
                <a:spcPts val="24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>
                <a:tab pos="438150" algn="r"/>
                <a:tab pos="476250" algn="l"/>
              </a:tabLst>
              <a:defRPr lang="de-DE" sz="10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algn="l" defTabSz="857250" rtl="0" eaLnBrk="0" fontAlgn="base" hangingPunct="0">
              <a:lnSpc>
                <a:spcPct val="90000"/>
              </a:lnSpc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tabLst>
                <a:tab pos="438150" algn="r"/>
                <a:tab pos="476250" algn="l"/>
              </a:tabLst>
              <a:defRPr lang="de-DE" sz="10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algn="l" defTabSz="857250" rtl="0" eaLnBrk="0" fontAlgn="base" hangingPunct="0">
              <a:lnSpc>
                <a:spcPct val="90000"/>
              </a:lnSpc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tabLst>
                <a:tab pos="438150" algn="r"/>
                <a:tab pos="476250" algn="l"/>
              </a:tabLst>
              <a:defRPr lang="de-DE" sz="10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algn="l" defTabSz="857250" rtl="0" eaLnBrk="0" fontAlgn="base" hangingPunct="0">
              <a:lnSpc>
                <a:spcPct val="90000"/>
              </a:lnSpc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tabLst>
                <a:tab pos="438150" algn="r"/>
                <a:tab pos="476250" algn="l"/>
              </a:tabLst>
              <a:defRPr lang="de-DE" sz="10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		Notice</a:t>
            </a:r>
          </a:p>
          <a:p>
            <a:pPr lvl="0"/>
            <a:r>
              <a:rPr lang="en-US" dirty="0" smtClean="0"/>
              <a:t>	*	Footnote 1</a:t>
            </a:r>
          </a:p>
          <a:p>
            <a:pPr lvl="0"/>
            <a:r>
              <a:rPr lang="en-US" dirty="0" smtClean="0"/>
              <a:t>	**	Footnote 2</a:t>
            </a:r>
          </a:p>
          <a:p>
            <a:pPr lvl="1"/>
            <a:r>
              <a:rPr lang="en-US" dirty="0" smtClean="0"/>
              <a:t>	Source:	Source</a:t>
            </a:r>
            <a:endParaRPr lang="en-US" dirty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0"/>
            <p:custDataLst>
              <p:tags r:id="rId5"/>
            </p:custDataLst>
          </p:nvPr>
        </p:nvSpPr>
        <p:spPr>
          <a:xfrm>
            <a:off x="647700" y="6624638"/>
            <a:ext cx="4877938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  <p:custDataLst>
              <p:tags r:id="rId6"/>
            </p:custDataLst>
          </p:nvPr>
        </p:nvSpPr>
        <p:spPr>
          <a:xfrm>
            <a:off x="223838" y="6624638"/>
            <a:ext cx="157094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8A702-67EE-4A9A-A2D6-4658F9491A81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7170" name="think-cell Slide" r:id="rId8" imgW="0" imgH="0" progId="TCLayout.ActiveDocument.1">
              <p:embed/>
            </p:oleObj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28600" y="457200"/>
            <a:ext cx="94488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" name="Bildplatzhalter 21"/>
          <p:cNvSpPr>
            <a:spLocks noGrp="1"/>
          </p:cNvSpPr>
          <p:nvPr>
            <p:ph type="pic" sz="quarter" idx="12" hasCustomPrompt="1"/>
            <p:custDataLst>
              <p:tags r:id="rId3"/>
            </p:custDataLst>
          </p:nvPr>
        </p:nvSpPr>
        <p:spPr>
          <a:xfrm>
            <a:off x="228601" y="1387475"/>
            <a:ext cx="4641574" cy="4760108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 dirty="0" smtClean="0"/>
              <a:t>To insert a picture click on the picture icon</a:t>
            </a:r>
          </a:p>
        </p:txBody>
      </p:sp>
      <p:sp>
        <p:nvSpPr>
          <p:cNvPr id="8" name="Textplatzhalter 20"/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5049079" y="1387475"/>
            <a:ext cx="4628322" cy="182819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4"/>
            <p:custDataLst>
              <p:tags r:id="rId5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5"/>
            <p:custDataLst>
              <p:tags r:id="rId6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AA327-D66F-4C6F-92B6-F31C39A0624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8194" name="think-cell Slide" r:id="rId6" imgW="0" imgH="0" progId="TCLayout.ActiveDocument.1">
              <p:embed/>
            </p:oleObj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28600" y="3108689"/>
            <a:ext cx="9448800" cy="762000"/>
          </a:xfrm>
        </p:spPr>
        <p:txBody>
          <a:bodyPr anchor="ctr"/>
          <a:lstStyle>
            <a:lvl1pPr algn="ctr">
              <a:defRPr sz="6500"/>
            </a:lvl1pPr>
          </a:lstStyle>
          <a:p>
            <a:r>
              <a:rPr lang="en-US" dirty="0" smtClean="0"/>
              <a:t>Spacer sheet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916336A2-5EB4-4EC1-953B-D9D538DF092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box tool only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9218" name="think-cell Slide" r:id="rId5" imgW="0" imgH="0" progId="TCLayout.ActiveDocument.1">
              <p:embed/>
            </p:oleObj>
          </a:graphicData>
        </a:graphic>
      </p:graphicFrame>
      <p:sp>
        <p:nvSpPr>
          <p:cNvPr id="5" name="textbox_xp" hidden="1"/>
          <p:cNvSpPr>
            <a:spLocks noGrp="1" noChangeArrowheads="1"/>
          </p:cNvSpPr>
          <p:nvPr>
            <p:ph type="body" idx="4294967295" hasCustomPrompt="1"/>
            <p:custDataLst>
              <p:tags r:id="rId2"/>
            </p:custDataLst>
          </p:nvPr>
        </p:nvSpPr>
        <p:spPr>
          <a:xfrm>
            <a:off x="228600" y="1387475"/>
            <a:ext cx="9456738" cy="182819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US" smtClean="0"/>
              <a:t>Dieses Textfeld löschen!</a:t>
            </a:r>
          </a:p>
          <a:p>
            <a:pPr lvl="1"/>
            <a:r>
              <a:rPr lang="en-US" smtClean="0"/>
              <a:t>Gliederungsebene 1</a:t>
            </a:r>
          </a:p>
          <a:p>
            <a:pPr lvl="2"/>
            <a:r>
              <a:rPr lang="en-US" smtClean="0"/>
              <a:t>Gliederungsebene 2</a:t>
            </a:r>
          </a:p>
          <a:p>
            <a:pPr lvl="3"/>
            <a:r>
              <a:rPr lang="en-US" smtClean="0"/>
              <a:t>Gliederungsebene 3 </a:t>
            </a:r>
          </a:p>
          <a:p>
            <a:pPr lvl="4"/>
            <a:r>
              <a:rPr lang="en-US" smtClean="0"/>
              <a:t>Gliederungsebene 4</a:t>
            </a:r>
            <a:endParaRPr lang="en-US" dirty="0"/>
          </a:p>
        </p:txBody>
      </p:sp>
      <p:grpSp>
        <p:nvGrpSpPr>
          <p:cNvPr id="4" name="Gruppieren 3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885217" cy="6858000"/>
            <a:chOff x="0" y="0"/>
            <a:chExt cx="9885217" cy="6858000"/>
          </a:xfrm>
        </p:grpSpPr>
        <p:cxnSp>
          <p:nvCxnSpPr>
            <p:cNvPr id="6" name="Gerade Verbindung 5"/>
            <p:cNvCxnSpPr/>
            <p:nvPr userDrawn="1"/>
          </p:nvCxnSpPr>
          <p:spPr bwMode="auto">
            <a:xfrm>
              <a:off x="0" y="0"/>
              <a:ext cx="9864435" cy="685800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Gerade Verbindung 6"/>
            <p:cNvCxnSpPr/>
            <p:nvPr userDrawn="1"/>
          </p:nvCxnSpPr>
          <p:spPr bwMode="auto">
            <a:xfrm flipH="1">
              <a:off x="20782" y="0"/>
              <a:ext cx="9864435" cy="6858000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2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3794" name="think-cell Slide" r:id="rId9" imgW="0" imgH="0" progId="TCLayout.ActiveDocument.1">
              <p:embed/>
            </p:oleObj>
          </a:graphicData>
        </a:graphic>
      </p:graphicFrame>
      <p:sp>
        <p:nvSpPr>
          <p:cNvPr id="4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228600" y="1219200"/>
            <a:ext cx="944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de-DE"/>
          </a:p>
        </p:txBody>
      </p:sp>
      <p:sp>
        <p:nvSpPr>
          <p:cNvPr id="6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228600" y="6369050"/>
            <a:ext cx="944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de-DE"/>
          </a:p>
        </p:txBody>
      </p:sp>
      <p:pic>
        <p:nvPicPr>
          <p:cNvPr id="7" name="Picture 46" descr="C:\Dokumente und Einstellungen\pc04\Desktop\logo_rgb_1.ti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72388" y="6416675"/>
            <a:ext cx="20828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228599" y="457200"/>
            <a:ext cx="9477375" cy="762000"/>
          </a:xfrm>
        </p:spPr>
        <p:txBody>
          <a:bodyPr/>
          <a:lstStyle/>
          <a:p>
            <a:r>
              <a:rPr lang="en-US" smtClean="0"/>
              <a:t>Titelmasterformat durch Klicken bearbeiten</a:t>
            </a:r>
            <a:endParaRPr lang="en-US"/>
          </a:p>
        </p:txBody>
      </p:sp>
      <p:sp>
        <p:nvSpPr>
          <p:cNvPr id="10" name="Rectangle 45"/>
          <p:cNvSpPr>
            <a:spLocks noGrp="1" noChangeArrowheads="1"/>
          </p:cNvSpPr>
          <p:nvPr>
            <p:ph type="sldNum" sz="quarter" idx="10"/>
            <p:custDataLst>
              <p:tags r:id="rId6"/>
            </p:custDataLst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8AF7AE-E8F1-4787-A1A5-EB367F4BFC0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9" name="Picture 3" descr="Sigla 4-th EEES_RGB"/>
          <p:cNvPicPr>
            <a:picLocks noChangeAspect="1" noChangeArrowheads="1"/>
          </p:cNvPicPr>
          <p:nvPr userDrawn="1">
            <p:custDataLst>
              <p:tags r:id="rId7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27608" y="101335"/>
            <a:ext cx="1722897" cy="61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33474" name="think-cell Slide" r:id="rId7" imgW="0" imgH="0" progId="TCLayout.ActiveDocument.1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457200"/>
            <a:ext cx="8422341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Mediafax talks about energy, 27 mai, Bucuresti, Kurt Weber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90DBAA6-3AEF-42AC-A5C7-F049D643637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4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6.xml"/><Relationship Id="rId10" Type="http://schemas.openxmlformats.org/officeDocument/2006/relationships/vmlDrawing" Target="../drawings/vmlDrawing1.v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3074" name="think-cell Slide" r:id="rId18" imgW="0" imgH="0" progId="TCLayout.ActiveDocument.1">
              <p:embed/>
            </p:oleObj>
          </a:graphicData>
        </a:graphic>
      </p:graphicFrame>
      <p:sp>
        <p:nvSpPr>
          <p:cNvPr id="1026" name="Rectangle 3"/>
          <p:cNvSpPr>
            <a:spLocks noGrp="1" noChangeArrowheads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228600" y="457200"/>
            <a:ext cx="944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9688" rIns="0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Bildschirmtitel</a:t>
            </a:r>
            <a:endParaRPr lang="en-US" dirty="0" smtClean="0"/>
          </a:p>
        </p:txBody>
      </p:sp>
      <p:sp>
        <p:nvSpPr>
          <p:cNvPr id="1029" name="Line 5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flipH="1">
            <a:off x="228600" y="1219200"/>
            <a:ext cx="944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de-DE" dirty="0"/>
          </a:p>
        </p:txBody>
      </p:sp>
      <p:sp>
        <p:nvSpPr>
          <p:cNvPr id="1031" name="Line 7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H="1">
            <a:off x="228600" y="6369050"/>
            <a:ext cx="944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de-DE" dirty="0"/>
          </a:p>
        </p:txBody>
      </p:sp>
      <p:sp>
        <p:nvSpPr>
          <p:cNvPr id="1030" name="Rectangle 40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28600" y="1387475"/>
            <a:ext cx="9456738" cy="18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0"/>
            <a:r>
              <a:rPr lang="en-US" smtClean="0"/>
              <a:t>Standardtextfeld</a:t>
            </a:r>
          </a:p>
          <a:p>
            <a:pPr lvl="1"/>
            <a:r>
              <a:rPr lang="en-US" smtClean="0"/>
              <a:t>Erste Ebene</a:t>
            </a:r>
          </a:p>
          <a:p>
            <a:pPr lvl="2"/>
            <a:r>
              <a:rPr lang="en-US" smtClean="0"/>
              <a:t>Zweite Ebene</a:t>
            </a:r>
          </a:p>
          <a:p>
            <a:pPr lvl="3"/>
            <a:r>
              <a:rPr lang="en-US" smtClean="0"/>
              <a:t>Dritte Ebene</a:t>
            </a:r>
          </a:p>
          <a:p>
            <a:pPr lvl="4"/>
            <a:r>
              <a:rPr lang="en-US" smtClean="0"/>
              <a:t>Vierte Ebene</a:t>
            </a:r>
            <a:endParaRPr lang="en-US" dirty="0" smtClean="0"/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ftr" sz="quarter" idx="3"/>
            <p:custDataLst>
              <p:tags r:id="rId15"/>
            </p:custDataLst>
          </p:nvPr>
        </p:nvSpPr>
        <p:spPr bwMode="auto">
          <a:xfrm>
            <a:off x="647700" y="6624638"/>
            <a:ext cx="417261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sldNum" sz="quarter" idx="4"/>
            <p:custDataLst>
              <p:tags r:id="rId16"/>
            </p:custDataLst>
          </p:nvPr>
        </p:nvSpPr>
        <p:spPr bwMode="auto">
          <a:xfrm>
            <a:off x="223838" y="6624638"/>
            <a:ext cx="1570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 b="1"/>
            </a:lvl1pPr>
          </a:lstStyle>
          <a:p>
            <a:pPr>
              <a:defRPr/>
            </a:pPr>
            <a:fld id="{916336A2-5EB4-4EC1-953B-D9D538DF092C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033" name="Picture 46" descr="C:\Dokumente und Einstellungen\pc04\Desktop\logo_rgb_1.tif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72388" y="6416675"/>
            <a:ext cx="20828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68" r:id="rId3"/>
    <p:sldLayoutId id="2147483669" r:id="rId4"/>
    <p:sldLayoutId id="2147483673" r:id="rId5"/>
    <p:sldLayoutId id="2147483672" r:id="rId6"/>
    <p:sldLayoutId id="2147483676" r:id="rId7"/>
    <p:sldLayoutId id="2147483677" r:id="rId8"/>
  </p:sldLayoutIdLst>
  <p:hf hdr="0" dt="0"/>
  <p:txStyles>
    <p:titleStyle>
      <a:lvl1pPr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defTabSz="97155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None/>
        <a:defRPr lang="de-DE" sz="1800" kern="1200" dirty="0" smtClean="0">
          <a:solidFill>
            <a:schemeClr val="tx1"/>
          </a:solidFill>
          <a:latin typeface="Arial" charset="0"/>
          <a:ea typeface="+mn-ea"/>
          <a:cs typeface="+mn-cs"/>
        </a:defRPr>
      </a:lvl1pPr>
      <a:lvl2pPr marL="188913" indent="-187325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lang="de-DE" sz="1800" kern="1200" dirty="0" smtClean="0">
          <a:solidFill>
            <a:schemeClr val="tx1"/>
          </a:solidFill>
          <a:latin typeface="Arial" charset="0"/>
          <a:ea typeface="+mn-ea"/>
          <a:cs typeface="+mn-cs"/>
        </a:defRPr>
      </a:lvl2pPr>
      <a:lvl3pPr marL="379413" indent="-188913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l"/>
        <a:defRPr lang="de-DE" sz="1800" kern="1200" dirty="0" smtClean="0">
          <a:solidFill>
            <a:schemeClr val="tx1"/>
          </a:solidFill>
          <a:latin typeface="Arial" charset="0"/>
          <a:ea typeface="+mn-ea"/>
          <a:cs typeface="+mn-cs"/>
        </a:defRPr>
      </a:lvl3pPr>
      <a:lvl4pPr marL="571500" indent="-190500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–"/>
        <a:defRPr lang="de-DE" sz="1800" kern="1200" dirty="0" smtClean="0">
          <a:solidFill>
            <a:schemeClr val="tx1"/>
          </a:solidFill>
          <a:latin typeface="Arial" charset="0"/>
          <a:ea typeface="+mn-ea"/>
          <a:cs typeface="+mn-cs"/>
        </a:defRPr>
      </a:lvl4pPr>
      <a:lvl5pPr marL="760413" indent="-187325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•"/>
        <a:defRPr lang="de-DE" sz="1800" kern="1200" dirty="0" smtClean="0">
          <a:solidFill>
            <a:schemeClr val="tx1"/>
          </a:solidFill>
          <a:latin typeface="Arial" charset="0"/>
          <a:ea typeface="+mn-ea"/>
          <a:cs typeface="+mn-cs"/>
        </a:defRPr>
      </a:lvl5pPr>
      <a:lvl6pPr marL="1217613" indent="-187325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1674813" indent="-187325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2132013" indent="-187325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2589213" indent="-187325" algn="l" defTabSz="857250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hilton.com/en_US/hi/hotel/BUHHITW-Athenee-Palace-Hilton-Bucharest-hotel/index.do" TargetMode="External"/><Relationship Id="rId3" Type="http://schemas.openxmlformats.org/officeDocument/2006/relationships/tags" Target="../tags/tag4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4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66.xml"/><Relationship Id="rId13" Type="http://schemas.openxmlformats.org/officeDocument/2006/relationships/oleObject" Target="../embeddings/oleObject15.bin"/><Relationship Id="rId3" Type="http://schemas.openxmlformats.org/officeDocument/2006/relationships/tags" Target="../tags/tag161.xml"/><Relationship Id="rId7" Type="http://schemas.openxmlformats.org/officeDocument/2006/relationships/tags" Target="../tags/tag165.xml"/><Relationship Id="rId12" Type="http://schemas.openxmlformats.org/officeDocument/2006/relationships/notesSlide" Target="../notesSlides/notesSlide9.xml"/><Relationship Id="rId2" Type="http://schemas.openxmlformats.org/officeDocument/2006/relationships/tags" Target="../tags/tag16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164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163.xml"/><Relationship Id="rId10" Type="http://schemas.openxmlformats.org/officeDocument/2006/relationships/tags" Target="../tags/tag168.xml"/><Relationship Id="rId4" Type="http://schemas.openxmlformats.org/officeDocument/2006/relationships/tags" Target="../tags/tag162.xml"/><Relationship Id="rId9" Type="http://schemas.openxmlformats.org/officeDocument/2006/relationships/tags" Target="../tags/tag16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76.xml"/><Relationship Id="rId13" Type="http://schemas.openxmlformats.org/officeDocument/2006/relationships/tags" Target="../tags/tag181.xml"/><Relationship Id="rId3" Type="http://schemas.openxmlformats.org/officeDocument/2006/relationships/tags" Target="../tags/tag171.xml"/><Relationship Id="rId7" Type="http://schemas.openxmlformats.org/officeDocument/2006/relationships/tags" Target="../tags/tag175.xml"/><Relationship Id="rId12" Type="http://schemas.openxmlformats.org/officeDocument/2006/relationships/tags" Target="../tags/tag180.xml"/><Relationship Id="rId17" Type="http://schemas.openxmlformats.org/officeDocument/2006/relationships/notesSlide" Target="../notesSlides/notesSlide10.xml"/><Relationship Id="rId2" Type="http://schemas.openxmlformats.org/officeDocument/2006/relationships/tags" Target="../tags/tag170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169.xml"/><Relationship Id="rId6" Type="http://schemas.openxmlformats.org/officeDocument/2006/relationships/tags" Target="../tags/tag174.xml"/><Relationship Id="rId11" Type="http://schemas.openxmlformats.org/officeDocument/2006/relationships/tags" Target="../tags/tag179.xml"/><Relationship Id="rId5" Type="http://schemas.openxmlformats.org/officeDocument/2006/relationships/tags" Target="../tags/tag173.xml"/><Relationship Id="rId15" Type="http://schemas.openxmlformats.org/officeDocument/2006/relationships/tags" Target="../tags/tag183.xml"/><Relationship Id="rId10" Type="http://schemas.openxmlformats.org/officeDocument/2006/relationships/tags" Target="../tags/tag178.xml"/><Relationship Id="rId4" Type="http://schemas.openxmlformats.org/officeDocument/2006/relationships/tags" Target="../tags/tag172.xml"/><Relationship Id="rId9" Type="http://schemas.openxmlformats.org/officeDocument/2006/relationships/tags" Target="../tags/tag177.xml"/><Relationship Id="rId14" Type="http://schemas.openxmlformats.org/officeDocument/2006/relationships/tags" Target="../tags/tag182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tags" Target="../tags/tag195.xml"/><Relationship Id="rId18" Type="http://schemas.openxmlformats.org/officeDocument/2006/relationships/tags" Target="../tags/tag200.xml"/><Relationship Id="rId26" Type="http://schemas.openxmlformats.org/officeDocument/2006/relationships/tags" Target="../tags/tag208.xml"/><Relationship Id="rId39" Type="http://schemas.openxmlformats.org/officeDocument/2006/relationships/tags" Target="../tags/tag221.xml"/><Relationship Id="rId21" Type="http://schemas.openxmlformats.org/officeDocument/2006/relationships/tags" Target="../tags/tag203.xml"/><Relationship Id="rId34" Type="http://schemas.openxmlformats.org/officeDocument/2006/relationships/tags" Target="../tags/tag216.xml"/><Relationship Id="rId42" Type="http://schemas.openxmlformats.org/officeDocument/2006/relationships/tags" Target="../tags/tag224.xml"/><Relationship Id="rId47" Type="http://schemas.openxmlformats.org/officeDocument/2006/relationships/tags" Target="../tags/tag229.xml"/><Relationship Id="rId50" Type="http://schemas.openxmlformats.org/officeDocument/2006/relationships/tags" Target="../tags/tag232.xml"/><Relationship Id="rId55" Type="http://schemas.openxmlformats.org/officeDocument/2006/relationships/tags" Target="../tags/tag237.xml"/><Relationship Id="rId63" Type="http://schemas.openxmlformats.org/officeDocument/2006/relationships/tags" Target="../tags/tag245.xml"/><Relationship Id="rId68" Type="http://schemas.openxmlformats.org/officeDocument/2006/relationships/tags" Target="../tags/tag250.xml"/><Relationship Id="rId7" Type="http://schemas.openxmlformats.org/officeDocument/2006/relationships/tags" Target="../tags/tag189.xml"/><Relationship Id="rId71" Type="http://schemas.openxmlformats.org/officeDocument/2006/relationships/image" Target="../media/image37.png"/><Relationship Id="rId2" Type="http://schemas.openxmlformats.org/officeDocument/2006/relationships/tags" Target="../tags/tag184.xml"/><Relationship Id="rId16" Type="http://schemas.openxmlformats.org/officeDocument/2006/relationships/tags" Target="../tags/tag198.xml"/><Relationship Id="rId29" Type="http://schemas.openxmlformats.org/officeDocument/2006/relationships/tags" Target="../tags/tag211.xml"/><Relationship Id="rId11" Type="http://schemas.openxmlformats.org/officeDocument/2006/relationships/tags" Target="../tags/tag193.xml"/><Relationship Id="rId24" Type="http://schemas.openxmlformats.org/officeDocument/2006/relationships/tags" Target="../tags/tag206.xml"/><Relationship Id="rId32" Type="http://schemas.openxmlformats.org/officeDocument/2006/relationships/tags" Target="../tags/tag214.xml"/><Relationship Id="rId37" Type="http://schemas.openxmlformats.org/officeDocument/2006/relationships/tags" Target="../tags/tag219.xml"/><Relationship Id="rId40" Type="http://schemas.openxmlformats.org/officeDocument/2006/relationships/tags" Target="../tags/tag222.xml"/><Relationship Id="rId45" Type="http://schemas.openxmlformats.org/officeDocument/2006/relationships/tags" Target="../tags/tag227.xml"/><Relationship Id="rId53" Type="http://schemas.openxmlformats.org/officeDocument/2006/relationships/tags" Target="../tags/tag235.xml"/><Relationship Id="rId58" Type="http://schemas.openxmlformats.org/officeDocument/2006/relationships/tags" Target="../tags/tag240.xml"/><Relationship Id="rId66" Type="http://schemas.openxmlformats.org/officeDocument/2006/relationships/tags" Target="../tags/tag248.xml"/><Relationship Id="rId5" Type="http://schemas.openxmlformats.org/officeDocument/2006/relationships/tags" Target="../tags/tag187.xml"/><Relationship Id="rId15" Type="http://schemas.openxmlformats.org/officeDocument/2006/relationships/tags" Target="../tags/tag197.xml"/><Relationship Id="rId23" Type="http://schemas.openxmlformats.org/officeDocument/2006/relationships/tags" Target="../tags/tag205.xml"/><Relationship Id="rId28" Type="http://schemas.openxmlformats.org/officeDocument/2006/relationships/tags" Target="../tags/tag210.xml"/><Relationship Id="rId36" Type="http://schemas.openxmlformats.org/officeDocument/2006/relationships/tags" Target="../tags/tag218.xml"/><Relationship Id="rId49" Type="http://schemas.openxmlformats.org/officeDocument/2006/relationships/tags" Target="../tags/tag231.xml"/><Relationship Id="rId57" Type="http://schemas.openxmlformats.org/officeDocument/2006/relationships/tags" Target="../tags/tag239.xml"/><Relationship Id="rId61" Type="http://schemas.openxmlformats.org/officeDocument/2006/relationships/tags" Target="../tags/tag243.xml"/><Relationship Id="rId10" Type="http://schemas.openxmlformats.org/officeDocument/2006/relationships/tags" Target="../tags/tag192.xml"/><Relationship Id="rId19" Type="http://schemas.openxmlformats.org/officeDocument/2006/relationships/tags" Target="../tags/tag201.xml"/><Relationship Id="rId31" Type="http://schemas.openxmlformats.org/officeDocument/2006/relationships/tags" Target="../tags/tag213.xml"/><Relationship Id="rId44" Type="http://schemas.openxmlformats.org/officeDocument/2006/relationships/tags" Target="../tags/tag226.xml"/><Relationship Id="rId52" Type="http://schemas.openxmlformats.org/officeDocument/2006/relationships/tags" Target="../tags/tag234.xml"/><Relationship Id="rId60" Type="http://schemas.openxmlformats.org/officeDocument/2006/relationships/tags" Target="../tags/tag242.xml"/><Relationship Id="rId65" Type="http://schemas.openxmlformats.org/officeDocument/2006/relationships/tags" Target="../tags/tag247.xml"/><Relationship Id="rId73" Type="http://schemas.openxmlformats.org/officeDocument/2006/relationships/image" Target="../media/image38.png"/><Relationship Id="rId4" Type="http://schemas.openxmlformats.org/officeDocument/2006/relationships/tags" Target="../tags/tag186.xml"/><Relationship Id="rId9" Type="http://schemas.openxmlformats.org/officeDocument/2006/relationships/tags" Target="../tags/tag191.xml"/><Relationship Id="rId14" Type="http://schemas.openxmlformats.org/officeDocument/2006/relationships/tags" Target="../tags/tag196.xml"/><Relationship Id="rId22" Type="http://schemas.openxmlformats.org/officeDocument/2006/relationships/tags" Target="../tags/tag204.xml"/><Relationship Id="rId27" Type="http://schemas.openxmlformats.org/officeDocument/2006/relationships/tags" Target="../tags/tag209.xml"/><Relationship Id="rId30" Type="http://schemas.openxmlformats.org/officeDocument/2006/relationships/tags" Target="../tags/tag212.xml"/><Relationship Id="rId35" Type="http://schemas.openxmlformats.org/officeDocument/2006/relationships/tags" Target="../tags/tag217.xml"/><Relationship Id="rId43" Type="http://schemas.openxmlformats.org/officeDocument/2006/relationships/tags" Target="../tags/tag225.xml"/><Relationship Id="rId48" Type="http://schemas.openxmlformats.org/officeDocument/2006/relationships/tags" Target="../tags/tag230.xml"/><Relationship Id="rId56" Type="http://schemas.openxmlformats.org/officeDocument/2006/relationships/tags" Target="../tags/tag238.xml"/><Relationship Id="rId64" Type="http://schemas.openxmlformats.org/officeDocument/2006/relationships/tags" Target="../tags/tag246.xml"/><Relationship Id="rId69" Type="http://schemas.openxmlformats.org/officeDocument/2006/relationships/slideLayout" Target="../slideLayouts/slideLayout8.xml"/><Relationship Id="rId8" Type="http://schemas.openxmlformats.org/officeDocument/2006/relationships/tags" Target="../tags/tag190.xml"/><Relationship Id="rId51" Type="http://schemas.openxmlformats.org/officeDocument/2006/relationships/tags" Target="../tags/tag233.xml"/><Relationship Id="rId72" Type="http://schemas.openxmlformats.org/officeDocument/2006/relationships/oleObject" Target="../embeddings/oleObject16.bin"/><Relationship Id="rId3" Type="http://schemas.openxmlformats.org/officeDocument/2006/relationships/tags" Target="../tags/tag185.xml"/><Relationship Id="rId12" Type="http://schemas.openxmlformats.org/officeDocument/2006/relationships/tags" Target="../tags/tag194.xml"/><Relationship Id="rId17" Type="http://schemas.openxmlformats.org/officeDocument/2006/relationships/tags" Target="../tags/tag199.xml"/><Relationship Id="rId25" Type="http://schemas.openxmlformats.org/officeDocument/2006/relationships/tags" Target="../tags/tag207.xml"/><Relationship Id="rId33" Type="http://schemas.openxmlformats.org/officeDocument/2006/relationships/tags" Target="../tags/tag215.xml"/><Relationship Id="rId38" Type="http://schemas.openxmlformats.org/officeDocument/2006/relationships/tags" Target="../tags/tag220.xml"/><Relationship Id="rId46" Type="http://schemas.openxmlformats.org/officeDocument/2006/relationships/tags" Target="../tags/tag228.xml"/><Relationship Id="rId59" Type="http://schemas.openxmlformats.org/officeDocument/2006/relationships/tags" Target="../tags/tag241.xml"/><Relationship Id="rId67" Type="http://schemas.openxmlformats.org/officeDocument/2006/relationships/tags" Target="../tags/tag249.xml"/><Relationship Id="rId20" Type="http://schemas.openxmlformats.org/officeDocument/2006/relationships/tags" Target="../tags/tag202.xml"/><Relationship Id="rId41" Type="http://schemas.openxmlformats.org/officeDocument/2006/relationships/tags" Target="../tags/tag223.xml"/><Relationship Id="rId54" Type="http://schemas.openxmlformats.org/officeDocument/2006/relationships/tags" Target="../tags/tag236.xml"/><Relationship Id="rId62" Type="http://schemas.openxmlformats.org/officeDocument/2006/relationships/tags" Target="../tags/tag244.xml"/><Relationship Id="rId70" Type="http://schemas.openxmlformats.org/officeDocument/2006/relationships/notesSlide" Target="../notesSlides/notesSlide11.xml"/><Relationship Id="rId1" Type="http://schemas.openxmlformats.org/officeDocument/2006/relationships/vmlDrawing" Target="../drawings/vmlDrawing16.vml"/><Relationship Id="rId6" Type="http://schemas.openxmlformats.org/officeDocument/2006/relationships/tags" Target="../tags/tag18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58.xml"/><Relationship Id="rId13" Type="http://schemas.openxmlformats.org/officeDocument/2006/relationships/notesSlide" Target="../notesSlides/notesSlide12.xml"/><Relationship Id="rId3" Type="http://schemas.openxmlformats.org/officeDocument/2006/relationships/tags" Target="../tags/tag253.xml"/><Relationship Id="rId7" Type="http://schemas.openxmlformats.org/officeDocument/2006/relationships/tags" Target="../tags/tag257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6" Type="http://schemas.openxmlformats.org/officeDocument/2006/relationships/tags" Target="../tags/tag256.xml"/><Relationship Id="rId11" Type="http://schemas.openxmlformats.org/officeDocument/2006/relationships/tags" Target="../tags/tag261.xml"/><Relationship Id="rId5" Type="http://schemas.openxmlformats.org/officeDocument/2006/relationships/tags" Target="../tags/tag255.xml"/><Relationship Id="rId10" Type="http://schemas.openxmlformats.org/officeDocument/2006/relationships/tags" Target="../tags/tag260.xml"/><Relationship Id="rId4" Type="http://schemas.openxmlformats.org/officeDocument/2006/relationships/tags" Target="../tags/tag254.xml"/><Relationship Id="rId9" Type="http://schemas.openxmlformats.org/officeDocument/2006/relationships/tags" Target="../tags/tag25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68.xml"/><Relationship Id="rId13" Type="http://schemas.openxmlformats.org/officeDocument/2006/relationships/tags" Target="../tags/tag273.xml"/><Relationship Id="rId18" Type="http://schemas.openxmlformats.org/officeDocument/2006/relationships/tags" Target="../tags/tag278.xml"/><Relationship Id="rId26" Type="http://schemas.openxmlformats.org/officeDocument/2006/relationships/tags" Target="../tags/tag286.xml"/><Relationship Id="rId3" Type="http://schemas.openxmlformats.org/officeDocument/2006/relationships/tags" Target="../tags/tag263.xml"/><Relationship Id="rId21" Type="http://schemas.openxmlformats.org/officeDocument/2006/relationships/tags" Target="../tags/tag281.xml"/><Relationship Id="rId34" Type="http://schemas.openxmlformats.org/officeDocument/2006/relationships/notesSlide" Target="../notesSlides/notesSlide13.xml"/><Relationship Id="rId7" Type="http://schemas.openxmlformats.org/officeDocument/2006/relationships/tags" Target="../tags/tag267.xml"/><Relationship Id="rId12" Type="http://schemas.openxmlformats.org/officeDocument/2006/relationships/tags" Target="../tags/tag272.xml"/><Relationship Id="rId17" Type="http://schemas.openxmlformats.org/officeDocument/2006/relationships/tags" Target="../tags/tag277.xml"/><Relationship Id="rId25" Type="http://schemas.openxmlformats.org/officeDocument/2006/relationships/tags" Target="../tags/tag285.xml"/><Relationship Id="rId33" Type="http://schemas.openxmlformats.org/officeDocument/2006/relationships/slideLayout" Target="../slideLayouts/slideLayout3.xml"/><Relationship Id="rId2" Type="http://schemas.openxmlformats.org/officeDocument/2006/relationships/tags" Target="../tags/tag262.xml"/><Relationship Id="rId16" Type="http://schemas.openxmlformats.org/officeDocument/2006/relationships/tags" Target="../tags/tag276.xml"/><Relationship Id="rId20" Type="http://schemas.openxmlformats.org/officeDocument/2006/relationships/tags" Target="../tags/tag280.xml"/><Relationship Id="rId29" Type="http://schemas.openxmlformats.org/officeDocument/2006/relationships/tags" Target="../tags/tag289.xml"/><Relationship Id="rId1" Type="http://schemas.openxmlformats.org/officeDocument/2006/relationships/vmlDrawing" Target="../drawings/vmlDrawing17.vml"/><Relationship Id="rId6" Type="http://schemas.openxmlformats.org/officeDocument/2006/relationships/tags" Target="../tags/tag266.xml"/><Relationship Id="rId11" Type="http://schemas.openxmlformats.org/officeDocument/2006/relationships/tags" Target="../tags/tag271.xml"/><Relationship Id="rId24" Type="http://schemas.openxmlformats.org/officeDocument/2006/relationships/tags" Target="../tags/tag284.xml"/><Relationship Id="rId32" Type="http://schemas.openxmlformats.org/officeDocument/2006/relationships/tags" Target="../tags/tag292.xml"/><Relationship Id="rId5" Type="http://schemas.openxmlformats.org/officeDocument/2006/relationships/tags" Target="../tags/tag265.xml"/><Relationship Id="rId15" Type="http://schemas.openxmlformats.org/officeDocument/2006/relationships/tags" Target="../tags/tag275.xml"/><Relationship Id="rId23" Type="http://schemas.openxmlformats.org/officeDocument/2006/relationships/tags" Target="../tags/tag283.xml"/><Relationship Id="rId28" Type="http://schemas.openxmlformats.org/officeDocument/2006/relationships/tags" Target="../tags/tag288.xml"/><Relationship Id="rId10" Type="http://schemas.openxmlformats.org/officeDocument/2006/relationships/tags" Target="../tags/tag270.xml"/><Relationship Id="rId19" Type="http://schemas.openxmlformats.org/officeDocument/2006/relationships/tags" Target="../tags/tag279.xml"/><Relationship Id="rId31" Type="http://schemas.openxmlformats.org/officeDocument/2006/relationships/tags" Target="../tags/tag291.xml"/><Relationship Id="rId4" Type="http://schemas.openxmlformats.org/officeDocument/2006/relationships/tags" Target="../tags/tag264.xml"/><Relationship Id="rId9" Type="http://schemas.openxmlformats.org/officeDocument/2006/relationships/tags" Target="../tags/tag269.xml"/><Relationship Id="rId14" Type="http://schemas.openxmlformats.org/officeDocument/2006/relationships/tags" Target="../tags/tag274.xml"/><Relationship Id="rId22" Type="http://schemas.openxmlformats.org/officeDocument/2006/relationships/tags" Target="../tags/tag282.xml"/><Relationship Id="rId27" Type="http://schemas.openxmlformats.org/officeDocument/2006/relationships/tags" Target="../tags/tag287.xml"/><Relationship Id="rId30" Type="http://schemas.openxmlformats.org/officeDocument/2006/relationships/tags" Target="../tags/tag290.xml"/><Relationship Id="rId35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99.xml"/><Relationship Id="rId3" Type="http://schemas.openxmlformats.org/officeDocument/2006/relationships/tags" Target="../tags/tag294.xml"/><Relationship Id="rId7" Type="http://schemas.openxmlformats.org/officeDocument/2006/relationships/tags" Target="../tags/tag298.xml"/><Relationship Id="rId12" Type="http://schemas.openxmlformats.org/officeDocument/2006/relationships/image" Target="../media/image39.png"/><Relationship Id="rId2" Type="http://schemas.openxmlformats.org/officeDocument/2006/relationships/tags" Target="../tags/tag293.xml"/><Relationship Id="rId1" Type="http://schemas.openxmlformats.org/officeDocument/2006/relationships/vmlDrawing" Target="../drawings/vmlDrawing18.vml"/><Relationship Id="rId6" Type="http://schemas.openxmlformats.org/officeDocument/2006/relationships/tags" Target="../tags/tag297.xml"/><Relationship Id="rId11" Type="http://schemas.openxmlformats.org/officeDocument/2006/relationships/oleObject" Target="../embeddings/oleObject18.bin"/><Relationship Id="rId5" Type="http://schemas.openxmlformats.org/officeDocument/2006/relationships/tags" Target="../tags/tag296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295.xml"/><Relationship Id="rId9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26" Type="http://schemas.openxmlformats.org/officeDocument/2006/relationships/tags" Target="../tags/tag74.xml"/><Relationship Id="rId3" Type="http://schemas.openxmlformats.org/officeDocument/2006/relationships/tags" Target="../tags/tag51.xml"/><Relationship Id="rId21" Type="http://schemas.openxmlformats.org/officeDocument/2006/relationships/tags" Target="../tags/tag69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5" Type="http://schemas.openxmlformats.org/officeDocument/2006/relationships/tags" Target="../tags/tag73.xml"/><Relationship Id="rId2" Type="http://schemas.openxmlformats.org/officeDocument/2006/relationships/tags" Target="../tags/tag50.xml"/><Relationship Id="rId16" Type="http://schemas.openxmlformats.org/officeDocument/2006/relationships/tags" Target="../tags/tag64.xml"/><Relationship Id="rId20" Type="http://schemas.openxmlformats.org/officeDocument/2006/relationships/tags" Target="../tags/tag68.xml"/><Relationship Id="rId29" Type="http://schemas.openxmlformats.org/officeDocument/2006/relationships/notesSlide" Target="../notesSlides/notesSlide2.xml"/><Relationship Id="rId1" Type="http://schemas.openxmlformats.org/officeDocument/2006/relationships/vmlDrawing" Target="../drawings/vmlDrawing11.v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24" Type="http://schemas.openxmlformats.org/officeDocument/2006/relationships/tags" Target="../tags/tag72.xml"/><Relationship Id="rId5" Type="http://schemas.openxmlformats.org/officeDocument/2006/relationships/tags" Target="../tags/tag53.xml"/><Relationship Id="rId15" Type="http://schemas.openxmlformats.org/officeDocument/2006/relationships/tags" Target="../tags/tag63.xml"/><Relationship Id="rId23" Type="http://schemas.openxmlformats.org/officeDocument/2006/relationships/tags" Target="../tags/tag71.xml"/><Relationship Id="rId28" Type="http://schemas.openxmlformats.org/officeDocument/2006/relationships/slideLayout" Target="../slideLayouts/slideLayout3.xml"/><Relationship Id="rId10" Type="http://schemas.openxmlformats.org/officeDocument/2006/relationships/tags" Target="../tags/tag58.xml"/><Relationship Id="rId19" Type="http://schemas.openxmlformats.org/officeDocument/2006/relationships/tags" Target="../tags/tag67.xml"/><Relationship Id="rId31" Type="http://schemas.openxmlformats.org/officeDocument/2006/relationships/image" Target="../media/image4.png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tags" Target="../tags/tag70.xml"/><Relationship Id="rId27" Type="http://schemas.openxmlformats.org/officeDocument/2006/relationships/tags" Target="../tags/tag75.xml"/><Relationship Id="rId30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slideLayout" Target="../slideLayouts/slideLayout3.xml"/><Relationship Id="rId18" Type="http://schemas.openxmlformats.org/officeDocument/2006/relationships/image" Target="../media/image7.jpeg"/><Relationship Id="rId26" Type="http://schemas.openxmlformats.org/officeDocument/2006/relationships/image" Target="../media/image15.jpeg"/><Relationship Id="rId39" Type="http://schemas.openxmlformats.org/officeDocument/2006/relationships/image" Target="../media/image27.jpeg"/><Relationship Id="rId3" Type="http://schemas.openxmlformats.org/officeDocument/2006/relationships/tags" Target="../tags/tag77.xml"/><Relationship Id="rId21" Type="http://schemas.openxmlformats.org/officeDocument/2006/relationships/image" Target="../media/image10.png"/><Relationship Id="rId34" Type="http://schemas.openxmlformats.org/officeDocument/2006/relationships/image" Target="../media/image22.jpeg"/><Relationship Id="rId42" Type="http://schemas.openxmlformats.org/officeDocument/2006/relationships/hyperlink" Target="http://www.nok.ch/internet/nok/de/home.html" TargetMode="External"/><Relationship Id="rId7" Type="http://schemas.openxmlformats.org/officeDocument/2006/relationships/tags" Target="../tags/tag81.xml"/><Relationship Id="rId12" Type="http://schemas.openxmlformats.org/officeDocument/2006/relationships/tags" Target="../tags/tag86.xml"/><Relationship Id="rId17" Type="http://schemas.openxmlformats.org/officeDocument/2006/relationships/image" Target="../media/image6.png"/><Relationship Id="rId25" Type="http://schemas.openxmlformats.org/officeDocument/2006/relationships/image" Target="../media/image14.jpeg"/><Relationship Id="rId33" Type="http://schemas.openxmlformats.org/officeDocument/2006/relationships/image" Target="PowerServer%20A%20-%20L:Jobs%20A%20-%20L:EnBW:Realisierung:115_4_2%20PPT/internet_HV%20:115_4_2_ppt_titel_folien_HV:" TargetMode="External"/><Relationship Id="rId38" Type="http://schemas.openxmlformats.org/officeDocument/2006/relationships/image" Target="../media/image26.jpeg"/><Relationship Id="rId46" Type="http://schemas.openxmlformats.org/officeDocument/2006/relationships/image" Target="../media/image32.png"/><Relationship Id="rId2" Type="http://schemas.openxmlformats.org/officeDocument/2006/relationships/tags" Target="../tags/tag76.xml"/><Relationship Id="rId16" Type="http://schemas.openxmlformats.org/officeDocument/2006/relationships/image" Target="../media/image5.jpeg"/><Relationship Id="rId20" Type="http://schemas.openxmlformats.org/officeDocument/2006/relationships/image" Target="../media/image9.png"/><Relationship Id="rId29" Type="http://schemas.openxmlformats.org/officeDocument/2006/relationships/image" Target="../media/image18.png"/><Relationship Id="rId41" Type="http://schemas.openxmlformats.org/officeDocument/2006/relationships/image" Target="../media/image29.png"/><Relationship Id="rId1" Type="http://schemas.openxmlformats.org/officeDocument/2006/relationships/vmlDrawing" Target="../drawings/vmlDrawing12.vml"/><Relationship Id="rId6" Type="http://schemas.openxmlformats.org/officeDocument/2006/relationships/tags" Target="../tags/tag80.xml"/><Relationship Id="rId11" Type="http://schemas.openxmlformats.org/officeDocument/2006/relationships/tags" Target="../tags/tag85.xml"/><Relationship Id="rId24" Type="http://schemas.openxmlformats.org/officeDocument/2006/relationships/image" Target="../media/image13.wmf"/><Relationship Id="rId32" Type="http://schemas.openxmlformats.org/officeDocument/2006/relationships/image" Target="../media/image21.png"/><Relationship Id="rId37" Type="http://schemas.openxmlformats.org/officeDocument/2006/relationships/image" Target="../media/image25.png"/><Relationship Id="rId40" Type="http://schemas.openxmlformats.org/officeDocument/2006/relationships/image" Target="../media/image28.jpeg"/><Relationship Id="rId45" Type="http://schemas.openxmlformats.org/officeDocument/2006/relationships/image" Target="../media/image31.png"/><Relationship Id="rId5" Type="http://schemas.openxmlformats.org/officeDocument/2006/relationships/tags" Target="../tags/tag79.xml"/><Relationship Id="rId15" Type="http://schemas.openxmlformats.org/officeDocument/2006/relationships/oleObject" Target="../embeddings/oleObject12.bin"/><Relationship Id="rId23" Type="http://schemas.openxmlformats.org/officeDocument/2006/relationships/image" Target="../media/image12.jpeg"/><Relationship Id="rId28" Type="http://schemas.openxmlformats.org/officeDocument/2006/relationships/image" Target="../media/image17.png"/><Relationship Id="rId36" Type="http://schemas.openxmlformats.org/officeDocument/2006/relationships/image" Target="../media/image24.png"/><Relationship Id="rId10" Type="http://schemas.openxmlformats.org/officeDocument/2006/relationships/tags" Target="../tags/tag84.xml"/><Relationship Id="rId19" Type="http://schemas.openxmlformats.org/officeDocument/2006/relationships/image" Target="../media/image8.png"/><Relationship Id="rId31" Type="http://schemas.openxmlformats.org/officeDocument/2006/relationships/image" Target="../media/image20.png"/><Relationship Id="rId44" Type="http://schemas.openxmlformats.org/officeDocument/2006/relationships/hyperlink" Target="http://www.elmu.hu/" TargetMode="Externa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notesSlide" Target="../notesSlides/notesSlide3.xml"/><Relationship Id="rId22" Type="http://schemas.openxmlformats.org/officeDocument/2006/relationships/image" Target="../media/image11.png"/><Relationship Id="rId27" Type="http://schemas.openxmlformats.org/officeDocument/2006/relationships/image" Target="../media/image16.jpeg"/><Relationship Id="rId30" Type="http://schemas.openxmlformats.org/officeDocument/2006/relationships/image" Target="../media/image19.png"/><Relationship Id="rId35" Type="http://schemas.openxmlformats.org/officeDocument/2006/relationships/image" Target="../media/image23.png"/><Relationship Id="rId43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13" Type="http://schemas.openxmlformats.org/officeDocument/2006/relationships/tags" Target="../tags/tag99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12" Type="http://schemas.openxmlformats.org/officeDocument/2006/relationships/tags" Target="../tags/tag98.xml"/><Relationship Id="rId17" Type="http://schemas.openxmlformats.org/officeDocument/2006/relationships/notesSlide" Target="../notesSlides/notesSlide4.xml"/><Relationship Id="rId2" Type="http://schemas.openxmlformats.org/officeDocument/2006/relationships/tags" Target="../tags/tag88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tags" Target="../tags/tag97.xml"/><Relationship Id="rId5" Type="http://schemas.openxmlformats.org/officeDocument/2006/relationships/tags" Target="../tags/tag91.xml"/><Relationship Id="rId15" Type="http://schemas.openxmlformats.org/officeDocument/2006/relationships/tags" Target="../tags/tag101.xml"/><Relationship Id="rId10" Type="http://schemas.openxmlformats.org/officeDocument/2006/relationships/tags" Target="../tags/tag96.xml"/><Relationship Id="rId4" Type="http://schemas.openxmlformats.org/officeDocument/2006/relationships/tags" Target="../tags/tag90.xml"/><Relationship Id="rId9" Type="http://schemas.openxmlformats.org/officeDocument/2006/relationships/tags" Target="../tags/tag95.xml"/><Relationship Id="rId14" Type="http://schemas.openxmlformats.org/officeDocument/2006/relationships/tags" Target="../tags/tag10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09.xml"/><Relationship Id="rId13" Type="http://schemas.openxmlformats.org/officeDocument/2006/relationships/tags" Target="../tags/tag114.xml"/><Relationship Id="rId3" Type="http://schemas.openxmlformats.org/officeDocument/2006/relationships/tags" Target="../tags/tag104.xml"/><Relationship Id="rId7" Type="http://schemas.openxmlformats.org/officeDocument/2006/relationships/tags" Target="../tags/tag108.xml"/><Relationship Id="rId12" Type="http://schemas.openxmlformats.org/officeDocument/2006/relationships/tags" Target="../tags/tag113.xml"/><Relationship Id="rId17" Type="http://schemas.openxmlformats.org/officeDocument/2006/relationships/notesSlide" Target="../notesSlides/notesSlide5.xml"/><Relationship Id="rId2" Type="http://schemas.openxmlformats.org/officeDocument/2006/relationships/tags" Target="../tags/tag103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11" Type="http://schemas.openxmlformats.org/officeDocument/2006/relationships/tags" Target="../tags/tag112.xml"/><Relationship Id="rId5" Type="http://schemas.openxmlformats.org/officeDocument/2006/relationships/tags" Target="../tags/tag106.xml"/><Relationship Id="rId15" Type="http://schemas.openxmlformats.org/officeDocument/2006/relationships/tags" Target="../tags/tag116.xml"/><Relationship Id="rId10" Type="http://schemas.openxmlformats.org/officeDocument/2006/relationships/tags" Target="../tags/tag111.xml"/><Relationship Id="rId4" Type="http://schemas.openxmlformats.org/officeDocument/2006/relationships/tags" Target="../tags/tag105.xml"/><Relationship Id="rId9" Type="http://schemas.openxmlformats.org/officeDocument/2006/relationships/tags" Target="../tags/tag110.xml"/><Relationship Id="rId14" Type="http://schemas.openxmlformats.org/officeDocument/2006/relationships/tags" Target="../tags/tag1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tags" Target="../tags/tag128.xml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tags" Target="../tags/tag127.xml"/><Relationship Id="rId17" Type="http://schemas.openxmlformats.org/officeDocument/2006/relationships/oleObject" Target="../embeddings/oleObject13.bin"/><Relationship Id="rId2" Type="http://schemas.openxmlformats.org/officeDocument/2006/relationships/tags" Target="../tags/tag117.xml"/><Relationship Id="rId16" Type="http://schemas.openxmlformats.org/officeDocument/2006/relationships/notesSlide" Target="../notesSlides/notesSlide6.xml"/><Relationship Id="rId1" Type="http://schemas.openxmlformats.org/officeDocument/2006/relationships/vmlDrawing" Target="../drawings/vmlDrawing13.vml"/><Relationship Id="rId6" Type="http://schemas.openxmlformats.org/officeDocument/2006/relationships/tags" Target="../tags/tag121.xml"/><Relationship Id="rId11" Type="http://schemas.openxmlformats.org/officeDocument/2006/relationships/tags" Target="../tags/tag126.xml"/><Relationship Id="rId5" Type="http://schemas.openxmlformats.org/officeDocument/2006/relationships/tags" Target="../tags/tag120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125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tags" Target="../tags/tag1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tags" Target="../tags/tag142.xml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12" Type="http://schemas.openxmlformats.org/officeDocument/2006/relationships/tags" Target="../tags/tag141.xml"/><Relationship Id="rId17" Type="http://schemas.openxmlformats.org/officeDocument/2006/relationships/notesSlide" Target="../notesSlides/notesSlide7.xml"/><Relationship Id="rId2" Type="http://schemas.openxmlformats.org/officeDocument/2006/relationships/tags" Target="../tags/tag131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11" Type="http://schemas.openxmlformats.org/officeDocument/2006/relationships/tags" Target="../tags/tag140.xml"/><Relationship Id="rId5" Type="http://schemas.openxmlformats.org/officeDocument/2006/relationships/tags" Target="../tags/tag134.xml"/><Relationship Id="rId15" Type="http://schemas.openxmlformats.org/officeDocument/2006/relationships/tags" Target="../tags/tag144.xml"/><Relationship Id="rId10" Type="http://schemas.openxmlformats.org/officeDocument/2006/relationships/tags" Target="../tags/tag139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tags" Target="../tags/tag14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13" Type="http://schemas.openxmlformats.org/officeDocument/2006/relationships/tags" Target="../tags/tag156.xml"/><Relationship Id="rId18" Type="http://schemas.openxmlformats.org/officeDocument/2006/relationships/notesSlide" Target="../notesSlides/notesSlide8.xml"/><Relationship Id="rId3" Type="http://schemas.openxmlformats.org/officeDocument/2006/relationships/tags" Target="../tags/tag146.xml"/><Relationship Id="rId7" Type="http://schemas.openxmlformats.org/officeDocument/2006/relationships/tags" Target="../tags/tag150.xml"/><Relationship Id="rId12" Type="http://schemas.openxmlformats.org/officeDocument/2006/relationships/tags" Target="../tags/tag155.xml"/><Relationship Id="rId17" Type="http://schemas.openxmlformats.org/officeDocument/2006/relationships/slideLayout" Target="../slideLayouts/slideLayout3.xml"/><Relationship Id="rId2" Type="http://schemas.openxmlformats.org/officeDocument/2006/relationships/tags" Target="../tags/tag145.xml"/><Relationship Id="rId16" Type="http://schemas.openxmlformats.org/officeDocument/2006/relationships/tags" Target="../tags/tag159.xml"/><Relationship Id="rId1" Type="http://schemas.openxmlformats.org/officeDocument/2006/relationships/vmlDrawing" Target="../drawings/vmlDrawing14.vml"/><Relationship Id="rId6" Type="http://schemas.openxmlformats.org/officeDocument/2006/relationships/tags" Target="../tags/tag149.xml"/><Relationship Id="rId11" Type="http://schemas.openxmlformats.org/officeDocument/2006/relationships/tags" Target="../tags/tag154.xml"/><Relationship Id="rId5" Type="http://schemas.openxmlformats.org/officeDocument/2006/relationships/tags" Target="../tags/tag148.xml"/><Relationship Id="rId15" Type="http://schemas.openxmlformats.org/officeDocument/2006/relationships/tags" Target="../tags/tag158.xml"/><Relationship Id="rId10" Type="http://schemas.openxmlformats.org/officeDocument/2006/relationships/tags" Target="../tags/tag153.xml"/><Relationship Id="rId19" Type="http://schemas.openxmlformats.org/officeDocument/2006/relationships/oleObject" Target="../embeddings/oleObject14.bin"/><Relationship Id="rId4" Type="http://schemas.openxmlformats.org/officeDocument/2006/relationships/tags" Target="../tags/tag147.xml"/><Relationship Id="rId9" Type="http://schemas.openxmlformats.org/officeDocument/2006/relationships/tags" Target="../tags/tag152.xml"/><Relationship Id="rId14" Type="http://schemas.openxmlformats.org/officeDocument/2006/relationships/tags" Target="../tags/tag1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0242" name="think-cell Slide" r:id="rId7" imgW="0" imgH="0" progId="TCLayout.ActiveDocument.1">
              <p:embed/>
            </p:oleObj>
          </a:graphicData>
        </a:graphic>
      </p:graphicFrame>
      <p:sp>
        <p:nvSpPr>
          <p:cNvPr id="2" name="Textplatzhalter 1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6746875" y="2867025"/>
            <a:ext cx="2971800" cy="553998"/>
          </a:xfrm>
        </p:spPr>
        <p:txBody>
          <a:bodyPr/>
          <a:lstStyle/>
          <a:p>
            <a:r>
              <a:rPr lang="en-US" dirty="0" smtClean="0"/>
              <a:t>Kurt Weber</a:t>
            </a:r>
            <a:br>
              <a:rPr lang="en-US" dirty="0" smtClean="0"/>
            </a:br>
            <a:r>
              <a:rPr lang="en-US" b="0" i="1" dirty="0" smtClean="0"/>
              <a:t>Managing Director</a:t>
            </a:r>
            <a:br>
              <a:rPr lang="en-US" b="0" i="1" dirty="0" smtClean="0"/>
            </a:br>
            <a:r>
              <a:rPr lang="en-US" b="0" i="1" dirty="0" smtClean="0"/>
              <a:t>Horvath &amp; Partners Romania</a:t>
            </a:r>
            <a:endParaRPr lang="en-US" b="0" i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  <p:custDataLst>
              <p:tags r:id="rId3"/>
            </p:custDataLst>
          </p:nvPr>
        </p:nvSpPr>
        <p:spPr>
          <a:xfrm>
            <a:off x="6746875" y="3631134"/>
            <a:ext cx="2968625" cy="184666"/>
          </a:xfrm>
        </p:spPr>
        <p:txBody>
          <a:bodyPr/>
          <a:lstStyle/>
          <a:p>
            <a:r>
              <a:rPr lang="en-US" dirty="0" err="1" smtClean="0"/>
              <a:t>Bucuresti</a:t>
            </a:r>
            <a:r>
              <a:rPr lang="en-US" dirty="0" smtClean="0"/>
              <a:t>, </a:t>
            </a:r>
            <a:r>
              <a:rPr lang="en-US" dirty="0" smtClean="0"/>
              <a:t>27. </a:t>
            </a:r>
            <a:r>
              <a:rPr lang="en-US" dirty="0" smtClean="0"/>
              <a:t>Mai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ctrTitle" sz="quarter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 err="1" smtClean="0"/>
              <a:t>Transformarea</a:t>
            </a:r>
            <a:r>
              <a:rPr lang="en-US" dirty="0" smtClean="0"/>
              <a:t> </a:t>
            </a:r>
            <a:r>
              <a:rPr lang="en-US" dirty="0" err="1" smtClean="0"/>
              <a:t>sectorului</a:t>
            </a:r>
            <a:r>
              <a:rPr lang="en-US" dirty="0" smtClean="0"/>
              <a:t> energetic </a:t>
            </a:r>
            <a:r>
              <a:rPr lang="en-US" dirty="0" err="1" smtClean="0"/>
              <a:t>romanesc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228600" y="3700536"/>
            <a:ext cx="4953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err="1" smtClean="0"/>
              <a:t>Mediafax</a:t>
            </a:r>
            <a:r>
              <a:rPr lang="de-DE" b="1" dirty="0" smtClean="0"/>
              <a:t> Talks </a:t>
            </a:r>
            <a:r>
              <a:rPr lang="de-DE" b="1" dirty="0" err="1" smtClean="0"/>
              <a:t>about</a:t>
            </a:r>
            <a:r>
              <a:rPr lang="de-DE" b="1" dirty="0" smtClean="0"/>
              <a:t> </a:t>
            </a:r>
            <a:r>
              <a:rPr lang="de-DE" b="1" dirty="0" err="1" smtClean="0"/>
              <a:t>Energy</a:t>
            </a:r>
            <a:r>
              <a:rPr lang="de-DE" b="1" dirty="0" smtClean="0"/>
              <a:t> </a:t>
            </a:r>
            <a:r>
              <a:rPr lang="de-DE" b="1" dirty="0" smtClean="0"/>
              <a:t>3</a:t>
            </a:r>
            <a:endParaRPr lang="de-DE" b="1" dirty="0" smtClean="0"/>
          </a:p>
          <a:p>
            <a:r>
              <a:rPr lang="fr-FR" dirty="0" smtClean="0">
                <a:hlinkClick r:id="rId8"/>
              </a:rPr>
              <a:t>Athénée Palace Hilton</a:t>
            </a:r>
            <a:r>
              <a:rPr lang="fr-FR" dirty="0" smtClean="0"/>
              <a:t>, Bucureşti,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7037360" y="1757548"/>
            <a:ext cx="2640040" cy="4431983"/>
          </a:xfrm>
        </p:spPr>
        <p:txBody>
          <a:bodyPr/>
          <a:lstStyle/>
          <a:p>
            <a:pPr lvl="1"/>
            <a:r>
              <a:rPr lang="en-US" dirty="0" smtClean="0"/>
              <a:t>Romania </a:t>
            </a:r>
            <a:r>
              <a:rPr lang="ro-RO" dirty="0" smtClean="0"/>
              <a:t>este o locaţie atractivă pentru energia regenerabilă</a:t>
            </a:r>
            <a:endParaRPr lang="en-US" dirty="0" smtClean="0"/>
          </a:p>
          <a:p>
            <a:pPr lvl="1"/>
            <a:r>
              <a:rPr lang="ro-RO" dirty="0" smtClean="0"/>
              <a:t>Eforturi susţinute pentru</a:t>
            </a:r>
            <a:r>
              <a:rPr lang="en-US" dirty="0" smtClean="0"/>
              <a:t>  EU 202020</a:t>
            </a:r>
          </a:p>
          <a:p>
            <a:pPr lvl="1"/>
            <a:r>
              <a:rPr lang="ro-RO" dirty="0" smtClean="0"/>
              <a:t>Deficienţe în infrastructură, planificare, acces, procese administrative</a:t>
            </a:r>
            <a:endParaRPr lang="en-US" dirty="0" smtClean="0"/>
          </a:p>
          <a:p>
            <a:pPr lvl="1"/>
            <a:r>
              <a:rPr lang="ro-RO" dirty="0" smtClean="0"/>
              <a:t>Investitorii sunt atraşi de potenţialul de creştere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Cererea crescută de energie </a:t>
            </a:r>
            <a:r>
              <a:rPr lang="de-DE" dirty="0" smtClean="0"/>
              <a:t>si </a:t>
            </a:r>
            <a:r>
              <a:rPr lang="de-DE" dirty="0" err="1" smtClean="0"/>
              <a:t>resursele</a:t>
            </a:r>
            <a:r>
              <a:rPr lang="de-DE" dirty="0" smtClean="0"/>
              <a:t> </a:t>
            </a:r>
            <a:r>
              <a:rPr lang="ro-RO" dirty="0" smtClean="0"/>
              <a:t>regenerabilă fac din România o locaţie atractivă în regiune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336A2-5EB4-4EC1-953B-D9D538DF092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93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432" y="1409205"/>
            <a:ext cx="6656428" cy="478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5213268" y="1353799"/>
            <a:ext cx="3918857" cy="4038029"/>
          </a:xfrm>
        </p:spPr>
        <p:txBody>
          <a:bodyPr/>
          <a:lstStyle/>
          <a:p>
            <a:pPr lvl="1"/>
            <a:r>
              <a:rPr lang="ro-RO" sz="1600" dirty="0" smtClean="0"/>
              <a:t>Creşterea riscului de ţară emergentă</a:t>
            </a:r>
            <a:endParaRPr lang="en-US" sz="1600" dirty="0" smtClean="0"/>
          </a:p>
          <a:p>
            <a:pPr lvl="1"/>
            <a:r>
              <a:rPr lang="ro-RO" sz="1600" dirty="0" smtClean="0"/>
              <a:t>Este posibil ca lipsa finanţării să aibă un impact negativ asupra sectorului energetic din România</a:t>
            </a:r>
            <a:endParaRPr lang="en-US" sz="1600" dirty="0" smtClean="0"/>
          </a:p>
          <a:p>
            <a:pPr lvl="2"/>
            <a:r>
              <a:rPr lang="ro-RO" sz="1600" dirty="0" smtClean="0"/>
              <a:t>Construirea de noi centrale nucleare</a:t>
            </a:r>
            <a:endParaRPr lang="en-US" sz="1600" dirty="0" smtClean="0"/>
          </a:p>
          <a:p>
            <a:pPr lvl="2"/>
            <a:r>
              <a:rPr lang="ro-RO" sz="1600" dirty="0" smtClean="0"/>
              <a:t>Proiecte de generare a energiei (</a:t>
            </a:r>
            <a:r>
              <a:rPr lang="en-US" sz="1600" dirty="0" smtClean="0"/>
              <a:t>Greenfield</a:t>
            </a:r>
            <a:r>
              <a:rPr lang="ro-RO" sz="1600" dirty="0" smtClean="0"/>
              <a:t> </a:t>
            </a:r>
            <a:r>
              <a:rPr lang="ro-RO" sz="1600" dirty="0" err="1" smtClean="0"/>
              <a:t>generation</a:t>
            </a:r>
            <a:r>
              <a:rPr lang="ro-RO" sz="1600" dirty="0" smtClean="0"/>
              <a:t>)</a:t>
            </a:r>
            <a:endParaRPr lang="en-US" sz="1600" dirty="0" smtClean="0"/>
          </a:p>
          <a:p>
            <a:pPr lvl="2"/>
            <a:r>
              <a:rPr lang="ro-RO" sz="1600" dirty="0" smtClean="0"/>
              <a:t>Modernizarea locaţiilor existente de generarea şi distribuţie a energiei</a:t>
            </a:r>
            <a:endParaRPr lang="en-US" sz="1600" dirty="0" smtClean="0"/>
          </a:p>
          <a:p>
            <a:pPr lvl="2"/>
            <a:r>
              <a:rPr lang="ro-RO" sz="1600" dirty="0" smtClean="0"/>
              <a:t>Licenţe pentru energia eoliană şi solară</a:t>
            </a:r>
            <a:endParaRPr lang="en-US" sz="1600" dirty="0" smtClean="0"/>
          </a:p>
          <a:p>
            <a:pPr lvl="1"/>
            <a:r>
              <a:rPr lang="ro-RO" sz="1600" dirty="0" smtClean="0"/>
              <a:t>Vor avea loc în România un număr crescut de </a:t>
            </a:r>
            <a:r>
              <a:rPr lang="en-US" sz="1600" dirty="0" smtClean="0"/>
              <a:t>M&amp;A </a:t>
            </a:r>
            <a:r>
              <a:rPr lang="ro-RO" sz="1600" dirty="0" smtClean="0"/>
              <a:t>în sectorul energetic în perioada</a:t>
            </a:r>
            <a:r>
              <a:rPr lang="en-US" sz="1600" dirty="0" smtClean="0"/>
              <a:t> 2010 </a:t>
            </a:r>
            <a:r>
              <a:rPr lang="ro-RO" sz="1600" dirty="0" smtClean="0"/>
              <a:t>-</a:t>
            </a:r>
            <a:r>
              <a:rPr lang="en-US" sz="1600" dirty="0" smtClean="0"/>
              <a:t> 2011?</a:t>
            </a:r>
            <a:endParaRPr lang="en-US" sz="16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Deficitul</a:t>
            </a:r>
            <a:r>
              <a:rPr lang="de-DE" dirty="0" smtClean="0"/>
              <a:t> de </a:t>
            </a:r>
            <a:r>
              <a:rPr lang="de-DE" dirty="0" err="1" smtClean="0"/>
              <a:t>budget</a:t>
            </a:r>
            <a:r>
              <a:rPr lang="de-DE" dirty="0" smtClean="0"/>
              <a:t> </a:t>
            </a:r>
            <a:r>
              <a:rPr lang="ro-RO" dirty="0" smtClean="0"/>
              <a:t>şi </a:t>
            </a:r>
            <a:r>
              <a:rPr lang="de-DE" dirty="0" err="1" smtClean="0"/>
              <a:t>rating-ul</a:t>
            </a:r>
            <a:r>
              <a:rPr lang="de-DE" dirty="0" smtClean="0"/>
              <a:t> de </a:t>
            </a:r>
            <a:r>
              <a:rPr lang="de-DE" dirty="0" err="1" smtClean="0"/>
              <a:t>tara</a:t>
            </a:r>
            <a:r>
              <a:rPr lang="de-DE" dirty="0" smtClean="0"/>
              <a:t> </a:t>
            </a:r>
            <a:r>
              <a:rPr lang="ro-RO" dirty="0" smtClean="0"/>
              <a:t>sunt puncte de îngrijorare pentru investitori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48A702-67EE-4A9A-A2D6-4658F9491A8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94562" name="Picture 2"/>
          <p:cNvPicPr>
            <a:picLocks noChangeAspect="1" noChangeArrowheads="1"/>
          </p:cNvPicPr>
          <p:nvPr/>
        </p:nvPicPr>
        <p:blipFill>
          <a:blip r:embed="rId2" cstate="print"/>
          <a:srcRect r="53098"/>
          <a:stretch>
            <a:fillRect/>
          </a:stretch>
        </p:blipFill>
        <p:spPr bwMode="auto">
          <a:xfrm>
            <a:off x="671450" y="1446750"/>
            <a:ext cx="3502805" cy="219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50244" r="2238"/>
          <a:stretch>
            <a:fillRect/>
          </a:stretch>
        </p:blipFill>
        <p:spPr bwMode="auto">
          <a:xfrm>
            <a:off x="647700" y="3586354"/>
            <a:ext cx="3609838" cy="223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32" y="5940326"/>
            <a:ext cx="90106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Gleichschenkliges Dreieck 13"/>
          <p:cNvSpPr/>
          <p:nvPr/>
        </p:nvSpPr>
        <p:spPr bwMode="auto">
          <a:xfrm rot="5400000">
            <a:off x="2555361" y="3531238"/>
            <a:ext cx="4225260" cy="356260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32450" name="think-cell Slide" r:id="rId13" imgW="0" imgH="0" progId="TCLayout.ActiveDocument.1">
              <p:embed/>
            </p:oleObj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Will the reorganization of the Romanian energy sector stimulate investments? 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647700" y="6624638"/>
            <a:ext cx="2585644" cy="153888"/>
          </a:xfrm>
        </p:spPr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B548A702-67EE-4A9A-A2D6-4658F9491A8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37000" y="2237300"/>
            <a:ext cx="5737225" cy="330200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en-US" dirty="0"/>
          </a:p>
        </p:txBody>
      </p:sp>
      <p:sp>
        <p:nvSpPr>
          <p:cNvPr id="8" name="AutoShape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8600" y="1816613"/>
            <a:ext cx="4303713" cy="4144962"/>
          </a:xfrm>
          <a:prstGeom prst="homePlate">
            <a:avLst>
              <a:gd name="adj" fmla="val 1306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en-US" dirty="0"/>
          </a:p>
        </p:txBody>
      </p:sp>
      <p:sp>
        <p:nvSpPr>
          <p:cNvPr id="12" name="Rectangle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28600" y="1262909"/>
            <a:ext cx="39158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57250">
              <a:spcBef>
                <a:spcPct val="40000"/>
              </a:spcBef>
            </a:pPr>
            <a:r>
              <a:rPr lang="en-US" b="1" dirty="0" smtClean="0">
                <a:latin typeface="+mn-lt"/>
              </a:rPr>
              <a:t>Reorganization of Romanian Energy sector </a:t>
            </a:r>
            <a:endParaRPr lang="en-US" b="1" dirty="0">
              <a:latin typeface="+mn-lt"/>
            </a:endParaRPr>
          </a:p>
        </p:txBody>
      </p:sp>
      <p:sp>
        <p:nvSpPr>
          <p:cNvPr id="13" name="Rectangle 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737099" y="1558337"/>
            <a:ext cx="471641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57250">
              <a:spcBef>
                <a:spcPct val="40000"/>
              </a:spcBef>
            </a:pPr>
            <a:r>
              <a:rPr lang="en-US" b="1" dirty="0" smtClean="0">
                <a:latin typeface="+mn-lt"/>
              </a:rPr>
              <a:t>Impact on investments in Romanian Energy sector  </a:t>
            </a:r>
            <a:endParaRPr lang="en-US" b="1" dirty="0">
              <a:latin typeface="+mn-lt"/>
            </a:endParaRPr>
          </a:p>
        </p:txBody>
      </p:sp>
      <p:sp>
        <p:nvSpPr>
          <p:cNvPr id="11" name="Textfeld 66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09600" y="1941901"/>
            <a:ext cx="3834888" cy="389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The two national energy companies are taking shape:</a:t>
            </a:r>
          </a:p>
          <a:p>
            <a:pPr marL="638175" lvl="1" indent="-180975" defTabSz="971550">
              <a:spcBef>
                <a:spcPts val="864"/>
              </a:spcBef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Electra - lignite based power, using part of hydro and nuclear fuel</a:t>
            </a:r>
          </a:p>
          <a:p>
            <a:pPr marL="638175" lvl="1" indent="-180975" defTabSz="971550">
              <a:spcBef>
                <a:spcPts val="864"/>
              </a:spcBef>
              <a:buFont typeface="Wingdings" pitchFamily="2" charset="2"/>
              <a:buChar char="n"/>
            </a:pPr>
            <a:r>
              <a:rPr lang="en-US" sz="1600" dirty="0" err="1" smtClean="0">
                <a:latin typeface="+mn-lt"/>
              </a:rPr>
              <a:t>Hidroenergetica</a:t>
            </a:r>
            <a:r>
              <a:rPr lang="en-US" sz="1600" dirty="0" smtClean="0">
                <a:latin typeface="+mn-lt"/>
              </a:rPr>
              <a:t> – coal based power production using other parts of hydro potential</a:t>
            </a:r>
          </a:p>
          <a:p>
            <a:pPr marL="180975" indent="-180975" defTabSz="971550">
              <a:spcBef>
                <a:spcPts val="864"/>
              </a:spcBef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New companies will </a:t>
            </a:r>
          </a:p>
          <a:p>
            <a:pPr marL="638175" lvl="1" indent="-180975" defTabSz="971550">
              <a:spcBef>
                <a:spcPts val="864"/>
              </a:spcBef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take over assets and liabilities, </a:t>
            </a:r>
          </a:p>
          <a:p>
            <a:pPr marL="638175" lvl="1" indent="-180975" defTabSz="971550">
              <a:spcBef>
                <a:spcPts val="864"/>
              </a:spcBef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continue approved restructuring programs and </a:t>
            </a:r>
          </a:p>
          <a:p>
            <a:pPr marL="638175" lvl="1" indent="-180975" defTabSz="971550">
              <a:spcBef>
                <a:spcPts val="864"/>
              </a:spcBef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assume all the obligations of the companies taken over</a:t>
            </a:r>
          </a:p>
        </p:txBody>
      </p:sp>
      <p:sp>
        <p:nvSpPr>
          <p:cNvPr id="14" name="Textfeld 6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705111" y="2303535"/>
            <a:ext cx="4748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1600" b="1" dirty="0" smtClean="0">
                <a:latin typeface="+mn-lt"/>
              </a:rPr>
              <a:t>Money will go from profitable companies to loss-making ones </a:t>
            </a:r>
            <a:r>
              <a:rPr lang="en-US" sz="1600" dirty="0" smtClean="0">
                <a:latin typeface="+mn-lt"/>
              </a:rPr>
              <a:t>&gt; some financial problems of the state will be solved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1600" b="1" dirty="0" smtClean="0">
                <a:latin typeface="+mn-lt"/>
              </a:rPr>
              <a:t>Efficiency improvements not expected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Difficulties in attracting investments by the new companies (no ratings)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1600" b="1" dirty="0" smtClean="0">
                <a:latin typeface="+mn-lt"/>
              </a:rPr>
              <a:t>New companies have dominant and discretionary position in the market </a:t>
            </a:r>
            <a:r>
              <a:rPr lang="en-US" sz="1600" dirty="0" smtClean="0">
                <a:latin typeface="+mn-lt"/>
              </a:rPr>
              <a:t>&gt; private investor might be reluctant to invest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en-US" sz="1600" dirty="0" smtClean="0">
                <a:latin typeface="+mn-lt"/>
              </a:rPr>
              <a:t>Dominant market position </a:t>
            </a:r>
            <a:r>
              <a:rPr lang="en-US" sz="1600" b="1" dirty="0" smtClean="0">
                <a:latin typeface="+mn-lt"/>
              </a:rPr>
              <a:t>could result in price rises </a:t>
            </a:r>
            <a:r>
              <a:rPr lang="en-US" sz="1600" dirty="0" smtClean="0">
                <a:latin typeface="+mn-lt"/>
              </a:rPr>
              <a:t>(Competition </a:t>
            </a:r>
            <a:r>
              <a:rPr lang="en-US" sz="1600" dirty="0" err="1" smtClean="0">
                <a:latin typeface="+mn-lt"/>
              </a:rPr>
              <a:t>Councel</a:t>
            </a:r>
            <a:r>
              <a:rPr lang="en-US" sz="1600" dirty="0" smtClean="0">
                <a:latin typeface="+mn-lt"/>
              </a:rPr>
              <a:t> started investigation)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84"/>
          <p:cNvGrpSpPr/>
          <p:nvPr>
            <p:custDataLst>
              <p:tags r:id="rId1"/>
            </p:custDataLst>
          </p:nvPr>
        </p:nvGrpSpPr>
        <p:grpSpPr>
          <a:xfrm>
            <a:off x="1841618" y="1906430"/>
            <a:ext cx="6327657" cy="1112500"/>
            <a:chOff x="1841618" y="1906430"/>
            <a:chExt cx="6327657" cy="1112500"/>
          </a:xfrm>
        </p:grpSpPr>
        <p:sp>
          <p:nvSpPr>
            <p:cNvPr id="8" name="Rectangle 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06613" y="1906430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it-IT" dirty="0" smtClean="0"/>
                <a:t>In ce </a:t>
              </a:r>
              <a:r>
                <a:rPr lang="it-IT" dirty="0" err="1" smtClean="0"/>
                <a:t>masura</a:t>
              </a:r>
              <a:r>
                <a:rPr lang="it-IT" dirty="0" smtClean="0"/>
                <a:t> a </a:t>
              </a:r>
              <a:r>
                <a:rPr lang="it-IT" dirty="0" err="1" smtClean="0"/>
                <a:t>afecteat</a:t>
              </a:r>
              <a:r>
                <a:rPr lang="it-IT" dirty="0" smtClean="0"/>
                <a:t> </a:t>
              </a:r>
              <a:r>
                <a:rPr lang="it-IT" dirty="0" err="1" smtClean="0"/>
                <a:t>criza</a:t>
              </a:r>
              <a:r>
                <a:rPr lang="it-IT" dirty="0" smtClean="0"/>
                <a:t> </a:t>
              </a:r>
              <a:r>
                <a:rPr lang="it-IT" dirty="0" err="1" smtClean="0"/>
                <a:t>financiara</a:t>
              </a:r>
              <a:r>
                <a:rPr lang="it-IT" dirty="0" smtClean="0"/>
                <a:t> si economica </a:t>
              </a:r>
              <a:r>
                <a:rPr lang="it-IT" dirty="0" err="1" smtClean="0"/>
                <a:t>investitiile</a:t>
              </a:r>
              <a:r>
                <a:rPr lang="it-IT" dirty="0" smtClean="0"/>
                <a:t> in </a:t>
              </a:r>
              <a:r>
                <a:rPr lang="it-IT" dirty="0" err="1" smtClean="0"/>
                <a:t>sectorul</a:t>
              </a:r>
              <a:r>
                <a:rPr lang="it-IT" dirty="0" smtClean="0"/>
                <a:t> </a:t>
              </a:r>
              <a:r>
                <a:rPr lang="it-IT" dirty="0" err="1" smtClean="0"/>
                <a:t>energetic</a:t>
              </a:r>
              <a:r>
                <a:rPr lang="it-IT" dirty="0" smtClean="0"/>
                <a:t>? </a:t>
              </a:r>
              <a:endParaRPr lang="it-IT" dirty="0" smtClean="0"/>
            </a:p>
          </p:txBody>
        </p:sp>
        <p:sp>
          <p:nvSpPr>
            <p:cNvPr id="64" name="Runde Klammer rechts 63"/>
            <p:cNvSpPr/>
            <p:nvPr>
              <p:custDataLst>
                <p:tags r:id="rId14"/>
              </p:custDataLst>
            </p:nvPr>
          </p:nvSpPr>
          <p:spPr bwMode="auto">
            <a:xfrm>
              <a:off x="2097815" y="2122267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>
              <p:custDataLst>
                <p:tags r:id="rId15"/>
              </p:custDataLst>
            </p:nvPr>
          </p:nvSpPr>
          <p:spPr bwMode="auto">
            <a:xfrm>
              <a:off x="1841618" y="2188983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1</a:t>
              </a:r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 err="1" smtClean="0"/>
              <a:t>Puncte</a:t>
            </a:r>
            <a:r>
              <a:rPr lang="de-DE" dirty="0" smtClean="0"/>
              <a:t> </a:t>
            </a:r>
            <a:r>
              <a:rPr lang="de-DE" dirty="0" err="1" smtClean="0"/>
              <a:t>atinse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B548A702-67EE-4A9A-A2D6-4658F9491A8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grpSp>
        <p:nvGrpSpPr>
          <p:cNvPr id="4" name="Gruppieren 85"/>
          <p:cNvGrpSpPr/>
          <p:nvPr>
            <p:custDataLst>
              <p:tags r:id="rId5"/>
            </p:custDataLst>
          </p:nvPr>
        </p:nvGrpSpPr>
        <p:grpSpPr>
          <a:xfrm>
            <a:off x="1841618" y="3211536"/>
            <a:ext cx="6327657" cy="1112500"/>
            <a:chOff x="1841618" y="3212464"/>
            <a:chExt cx="6327657" cy="1112500"/>
          </a:xfrm>
        </p:grpSpPr>
        <p:sp>
          <p:nvSpPr>
            <p:cNvPr id="68" name="Rectangle 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06613" y="3212464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err="1" smtClean="0"/>
                <a:t>Cat</a:t>
              </a:r>
              <a:r>
                <a:rPr lang="de-DE" dirty="0" smtClean="0"/>
                <a:t> </a:t>
              </a:r>
              <a:r>
                <a:rPr lang="de-DE" dirty="0" smtClean="0"/>
                <a:t>de </a:t>
              </a:r>
              <a:r>
                <a:rPr lang="de-DE" dirty="0" err="1" smtClean="0"/>
                <a:t>atractiv</a:t>
              </a:r>
              <a:r>
                <a:rPr lang="de-DE" dirty="0" smtClean="0"/>
                <a:t> </a:t>
              </a:r>
              <a:r>
                <a:rPr lang="de-DE" dirty="0" err="1" smtClean="0"/>
                <a:t>este</a:t>
              </a:r>
              <a:r>
                <a:rPr lang="de-DE" dirty="0" smtClean="0"/>
                <a:t> </a:t>
              </a:r>
              <a:r>
                <a:rPr lang="de-DE" dirty="0" err="1" smtClean="0"/>
                <a:t>sectorul</a:t>
              </a:r>
              <a:r>
                <a:rPr lang="de-DE" dirty="0" smtClean="0"/>
                <a:t> </a:t>
              </a:r>
              <a:r>
                <a:rPr lang="de-DE" dirty="0" err="1" smtClean="0"/>
                <a:t>energetic</a:t>
              </a:r>
              <a:r>
                <a:rPr lang="de-DE" dirty="0" smtClean="0"/>
                <a:t> </a:t>
              </a:r>
              <a:r>
                <a:rPr lang="de-DE" dirty="0" err="1" smtClean="0"/>
                <a:t>romanesc</a:t>
              </a:r>
              <a:r>
                <a:rPr lang="de-DE" dirty="0" smtClean="0"/>
                <a:t> </a:t>
              </a:r>
              <a:r>
                <a:rPr lang="de-DE" dirty="0" err="1" smtClean="0"/>
                <a:t>pentru</a:t>
              </a:r>
              <a:r>
                <a:rPr lang="de-DE" dirty="0" smtClean="0"/>
                <a:t> </a:t>
              </a:r>
              <a:r>
                <a:rPr lang="de-DE" dirty="0" err="1" smtClean="0"/>
                <a:t>investitori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69" name="Runde Klammer rechts 68"/>
            <p:cNvSpPr/>
            <p:nvPr>
              <p:custDataLst>
                <p:tags r:id="rId11"/>
              </p:custDataLst>
            </p:nvPr>
          </p:nvSpPr>
          <p:spPr bwMode="auto">
            <a:xfrm>
              <a:off x="2097815" y="3428301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Rechteck 69"/>
            <p:cNvSpPr/>
            <p:nvPr>
              <p:custDataLst>
                <p:tags r:id="rId12"/>
              </p:custDataLst>
            </p:nvPr>
          </p:nvSpPr>
          <p:spPr bwMode="auto">
            <a:xfrm>
              <a:off x="1841618" y="3495017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Gruppieren 86"/>
          <p:cNvGrpSpPr/>
          <p:nvPr>
            <p:custDataLst>
              <p:tags r:id="rId6"/>
            </p:custDataLst>
          </p:nvPr>
        </p:nvGrpSpPr>
        <p:grpSpPr>
          <a:xfrm>
            <a:off x="1841618" y="4516642"/>
            <a:ext cx="6327657" cy="1112500"/>
            <a:chOff x="1841618" y="4516642"/>
            <a:chExt cx="6327657" cy="1112500"/>
          </a:xfrm>
        </p:grpSpPr>
        <p:sp>
          <p:nvSpPr>
            <p:cNvPr id="72" name="Rectangle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106613" y="4516642"/>
              <a:ext cx="6062662" cy="11125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smtClean="0">
                  <a:solidFill>
                    <a:schemeClr val="bg1"/>
                  </a:solidFill>
                </a:rPr>
                <a:t>Care </a:t>
              </a:r>
              <a:r>
                <a:rPr lang="de-DE" dirty="0" err="1" smtClean="0">
                  <a:solidFill>
                    <a:schemeClr val="bg1"/>
                  </a:solidFill>
                </a:rPr>
                <a:t>este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abordarea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potrivita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pentru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managementul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investitiilor</a:t>
              </a:r>
              <a:r>
                <a:rPr lang="de-DE" dirty="0" smtClean="0">
                  <a:solidFill>
                    <a:schemeClr val="bg1"/>
                  </a:solidFill>
                </a:rPr>
                <a:t> in </a:t>
              </a:r>
              <a:r>
                <a:rPr lang="de-DE" dirty="0" err="1" smtClean="0">
                  <a:solidFill>
                    <a:schemeClr val="bg1"/>
                  </a:solidFill>
                </a:rPr>
                <a:t>contextul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crizei</a:t>
              </a:r>
              <a:r>
                <a:rPr lang="de-DE" dirty="0" smtClean="0">
                  <a:solidFill>
                    <a:schemeClr val="bg1"/>
                  </a:solidFill>
                </a:rPr>
                <a:t>? 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73" name="Runde Klammer rechts 72"/>
            <p:cNvSpPr/>
            <p:nvPr>
              <p:custDataLst>
                <p:tags r:id="rId8"/>
              </p:custDataLst>
            </p:nvPr>
          </p:nvSpPr>
          <p:spPr bwMode="auto">
            <a:xfrm>
              <a:off x="2097815" y="4732479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hteck 73"/>
            <p:cNvSpPr/>
            <p:nvPr>
              <p:custDataLst>
                <p:tags r:id="rId9"/>
              </p:custDataLst>
            </p:nvPr>
          </p:nvSpPr>
          <p:spPr bwMode="auto">
            <a:xfrm>
              <a:off x="1841618" y="4799195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3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Fußzeilenplatzhalter 3"/>
          <p:cNvSpPr>
            <a:spLocks noGrp="1"/>
          </p:cNvSpPr>
          <p:nvPr>
            <p:ph type="ftr" sz="quarter" idx="10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371" name="Foliennummernplatzhalter 4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fld id="{FFEE60E5-5827-4ADF-885A-C0EF7A77895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9251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8600" y="2057400"/>
            <a:ext cx="2806700" cy="1981200"/>
          </a:xfrm>
          <a:prstGeom prst="rect">
            <a:avLst/>
          </a:prstGeom>
          <a:solidFill>
            <a:schemeClr val="bg1"/>
          </a:solidFill>
          <a:ln w="19050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515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8600" y="1752600"/>
            <a:ext cx="2806700" cy="3048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algn="ctr" defTabSz="857250"/>
            <a:r>
              <a:rPr lang="en-US" sz="1200" b="1">
                <a:solidFill>
                  <a:schemeClr val="bg1"/>
                </a:solidFill>
              </a:rPr>
              <a:t>Corporate Control</a:t>
            </a:r>
          </a:p>
        </p:txBody>
      </p:sp>
      <p:sp>
        <p:nvSpPr>
          <p:cNvPr id="192516" name="Rectangle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49650" y="2057400"/>
            <a:ext cx="2806700" cy="1981200"/>
          </a:xfrm>
          <a:prstGeom prst="rect">
            <a:avLst/>
          </a:prstGeom>
          <a:solidFill>
            <a:schemeClr val="bg1"/>
          </a:solidFill>
          <a:ln w="19050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517" name="Rectangle 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858000" y="2057400"/>
            <a:ext cx="2806700" cy="1981200"/>
          </a:xfrm>
          <a:prstGeom prst="rect">
            <a:avLst/>
          </a:prstGeom>
          <a:solidFill>
            <a:schemeClr val="bg1"/>
          </a:solidFill>
          <a:ln w="19050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518" name="Rectangle 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228600" y="495300"/>
            <a:ext cx="8422341" cy="762000"/>
          </a:xfrm>
        </p:spPr>
        <p:txBody>
          <a:bodyPr/>
          <a:lstStyle/>
          <a:p>
            <a:r>
              <a:rPr lang="en-US" dirty="0" smtClean="0"/>
              <a:t>Strategic View:</a:t>
            </a:r>
            <a:br>
              <a:rPr lang="en-US" dirty="0" smtClean="0"/>
            </a:br>
            <a:r>
              <a:rPr lang="en-US" dirty="0" smtClean="0"/>
              <a:t>Acting </a:t>
            </a:r>
            <a:r>
              <a:rPr lang="en-US" dirty="0"/>
              <a:t>in line with </a:t>
            </a:r>
            <a:r>
              <a:rPr lang="en-US" dirty="0" smtClean="0"/>
              <a:t>strategy</a:t>
            </a:r>
            <a:endParaRPr lang="en-US" dirty="0"/>
          </a:p>
        </p:txBody>
      </p:sp>
      <p:grpSp>
        <p:nvGrpSpPr>
          <p:cNvPr id="2" name="Group 7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3549650" y="4113213"/>
            <a:ext cx="2806700" cy="1447800"/>
            <a:chOff x="288" y="2592"/>
            <a:chExt cx="1440" cy="1344"/>
          </a:xfrm>
        </p:grpSpPr>
        <p:sp>
          <p:nvSpPr>
            <p:cNvPr id="192520" name="Rectangle 8"/>
            <p:cNvSpPr>
              <a:spLocks noChangeArrowheads="1"/>
            </p:cNvSpPr>
            <p:nvPr/>
          </p:nvSpPr>
          <p:spPr bwMode="auto">
            <a:xfrm>
              <a:off x="288" y="2832"/>
              <a:ext cx="1440" cy="1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5F5F5F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  <p:sp>
          <p:nvSpPr>
            <p:cNvPr id="192521" name="Rectangle 9"/>
            <p:cNvSpPr>
              <a:spLocks noChangeArrowheads="1"/>
            </p:cNvSpPr>
            <p:nvPr/>
          </p:nvSpPr>
          <p:spPr bwMode="auto">
            <a:xfrm>
              <a:off x="288" y="2592"/>
              <a:ext cx="1440" cy="24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pPr algn="ctr" defTabSz="857250"/>
              <a:r>
                <a:rPr lang="en-US" sz="1200" b="1">
                  <a:solidFill>
                    <a:schemeClr val="bg1"/>
                  </a:solidFill>
                </a:rPr>
                <a:t>Performance Indicators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6858000" y="4113213"/>
            <a:ext cx="2806700" cy="1447800"/>
            <a:chOff x="288" y="2592"/>
            <a:chExt cx="1440" cy="1344"/>
          </a:xfrm>
        </p:grpSpPr>
        <p:sp>
          <p:nvSpPr>
            <p:cNvPr id="192523" name="Rectangle 11"/>
            <p:cNvSpPr>
              <a:spLocks noChangeArrowheads="1"/>
            </p:cNvSpPr>
            <p:nvPr/>
          </p:nvSpPr>
          <p:spPr bwMode="auto">
            <a:xfrm>
              <a:off x="288" y="2832"/>
              <a:ext cx="1440" cy="1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5F5F5F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  <p:sp>
          <p:nvSpPr>
            <p:cNvPr id="192524" name="Rectangle 12"/>
            <p:cNvSpPr>
              <a:spLocks noChangeArrowheads="1"/>
            </p:cNvSpPr>
            <p:nvPr/>
          </p:nvSpPr>
          <p:spPr bwMode="auto">
            <a:xfrm>
              <a:off x="288" y="2592"/>
              <a:ext cx="1440" cy="24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pPr algn="ctr" defTabSz="857250"/>
              <a:r>
                <a:rPr lang="en-US" sz="1200" b="1">
                  <a:solidFill>
                    <a:schemeClr val="bg1"/>
                  </a:solidFill>
                </a:rPr>
                <a:t>Performance Indicators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228600" y="4113213"/>
            <a:ext cx="2806700" cy="1447800"/>
            <a:chOff x="288" y="2592"/>
            <a:chExt cx="1440" cy="1344"/>
          </a:xfrm>
        </p:grpSpPr>
        <p:sp>
          <p:nvSpPr>
            <p:cNvPr id="192526" name="Rectangle 14"/>
            <p:cNvSpPr>
              <a:spLocks noChangeArrowheads="1"/>
            </p:cNvSpPr>
            <p:nvPr/>
          </p:nvSpPr>
          <p:spPr bwMode="auto">
            <a:xfrm>
              <a:off x="288" y="2832"/>
              <a:ext cx="1440" cy="1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5F5F5F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  <p:sp>
          <p:nvSpPr>
            <p:cNvPr id="192527" name="Rectangle 15"/>
            <p:cNvSpPr>
              <a:spLocks noChangeArrowheads="1"/>
            </p:cNvSpPr>
            <p:nvPr/>
          </p:nvSpPr>
          <p:spPr bwMode="auto">
            <a:xfrm>
              <a:off x="288" y="2592"/>
              <a:ext cx="1440" cy="24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pPr algn="ctr" defTabSz="857250"/>
              <a:r>
                <a:rPr lang="en-US" sz="1200" b="1">
                  <a:solidFill>
                    <a:schemeClr val="bg1"/>
                  </a:solidFill>
                </a:rPr>
                <a:t>Performance Indicators</a:t>
              </a:r>
            </a:p>
          </p:txBody>
        </p:sp>
      </p:grpSp>
      <p:sp>
        <p:nvSpPr>
          <p:cNvPr id="192528" name="Text Box 1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761288" y="2159000"/>
            <a:ext cx="1722761" cy="42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defTabSz="857250"/>
            <a:r>
              <a:rPr lang="en-US"/>
              <a:t>Life-cycle costs</a:t>
            </a:r>
          </a:p>
        </p:txBody>
      </p:sp>
      <p:sp>
        <p:nvSpPr>
          <p:cNvPr id="192529" name="Text Box 1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142163" y="3657600"/>
            <a:ext cx="867490" cy="42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>
            <a:spAutoFit/>
          </a:bodyPr>
          <a:lstStyle/>
          <a:p>
            <a:pPr defTabSz="857250"/>
            <a:r>
              <a:rPr lang="en-US" dirty="0"/>
              <a:t>Scope</a:t>
            </a:r>
          </a:p>
        </p:txBody>
      </p:sp>
      <p:sp>
        <p:nvSpPr>
          <p:cNvPr id="192530" name="Text Box 1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934450" y="3657600"/>
            <a:ext cx="649775" cy="42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defTabSz="857250"/>
            <a:r>
              <a:rPr lang="en-US"/>
              <a:t>Time</a:t>
            </a:r>
          </a:p>
        </p:txBody>
      </p:sp>
      <p:sp>
        <p:nvSpPr>
          <p:cNvPr id="192531" name="AutoShape 19"/>
          <p:cNvSpPr>
            <a:spLocks noChangeAspect="1" noChangeArrowheads="1"/>
          </p:cNvSpPr>
          <p:nvPr>
            <p:custDataLst>
              <p:tags r:id="rId15"/>
            </p:custDataLst>
          </p:nvPr>
        </p:nvSpPr>
        <p:spPr bwMode="auto">
          <a:xfrm>
            <a:off x="7540625" y="2416175"/>
            <a:ext cx="1447800" cy="1252538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15" name="Rectangle 103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858000" y="1752600"/>
            <a:ext cx="2806700" cy="3048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algn="ctr" defTabSz="857250"/>
            <a:r>
              <a:rPr lang="en-US" sz="1200" b="1">
                <a:solidFill>
                  <a:schemeClr val="bg1"/>
                </a:solidFill>
              </a:rPr>
              <a:t>Individual Project Management</a:t>
            </a:r>
          </a:p>
        </p:txBody>
      </p:sp>
      <p:sp>
        <p:nvSpPr>
          <p:cNvPr id="192616" name="Rectangle 104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549650" y="1752600"/>
            <a:ext cx="2806700" cy="3048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algn="ctr" defTabSz="857250"/>
            <a:r>
              <a:rPr lang="en-US" sz="1200" b="1">
                <a:solidFill>
                  <a:schemeClr val="bg1"/>
                </a:solidFill>
              </a:rPr>
              <a:t>Project Portfolio Management</a:t>
            </a:r>
          </a:p>
        </p:txBody>
      </p:sp>
      <p:sp>
        <p:nvSpPr>
          <p:cNvPr id="192618" name="Rectangle 10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52400" y="4438650"/>
            <a:ext cx="2590800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0" rIns="0" bIns="0">
            <a:spAutoFit/>
          </a:bodyPr>
          <a:lstStyle/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Strategic KPIs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EVA, CVA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EBIT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etc.</a:t>
            </a:r>
          </a:p>
        </p:txBody>
      </p:sp>
      <p:sp>
        <p:nvSpPr>
          <p:cNvPr id="192619" name="Rectangle 107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505200" y="4438650"/>
            <a:ext cx="2590800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0" rIns="0" bIns="0">
            <a:spAutoFit/>
          </a:bodyPr>
          <a:lstStyle/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Profitability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Strategic importance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Risk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etc.</a:t>
            </a:r>
          </a:p>
        </p:txBody>
      </p:sp>
      <p:sp>
        <p:nvSpPr>
          <p:cNvPr id="192620" name="Rectangle 108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781800" y="4438650"/>
            <a:ext cx="2590800" cy="96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0" rIns="0" bIns="0">
            <a:spAutoFit/>
          </a:bodyPr>
          <a:lstStyle/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Costs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Time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Scope / Quality</a:t>
            </a:r>
          </a:p>
          <a:p>
            <a:pPr marL="188913" lvl="1" indent="-187325" defTabSz="857250">
              <a:spcBef>
                <a:spcPct val="40000"/>
              </a:spcBef>
              <a:buFont typeface="Wingdings" pitchFamily="2" charset="2"/>
              <a:buChar char="n"/>
            </a:pPr>
            <a:r>
              <a:rPr lang="en-US" sz="1200"/>
              <a:t>etc.</a:t>
            </a:r>
          </a:p>
        </p:txBody>
      </p:sp>
      <p:sp>
        <p:nvSpPr>
          <p:cNvPr id="192861" name="Rectangle 349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84163" y="2087563"/>
            <a:ext cx="2692400" cy="190658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40" name="Rectangle 128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284163" y="2087563"/>
            <a:ext cx="2692400" cy="1906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41" name="Line 129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H="1">
            <a:off x="346075" y="2427288"/>
            <a:ext cx="2568575" cy="15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42" name="Line 130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 flipH="1">
            <a:off x="346075" y="3857625"/>
            <a:ext cx="2568575" cy="15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43" name="Rectangle 131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46075" y="3930650"/>
            <a:ext cx="41275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57250"/>
            <a:r>
              <a:rPr lang="en-US" sz="300" b="1" smtClean="0">
                <a:solidFill>
                  <a:srgbClr val="000000"/>
                </a:solidFill>
              </a:rPr>
              <a:t>12</a:t>
            </a:r>
            <a:endParaRPr lang="en-US" sz="1200"/>
          </a:p>
        </p:txBody>
      </p:sp>
      <p:pic>
        <p:nvPicPr>
          <p:cNvPr id="192644" name="Picture 132"/>
          <p:cNvPicPr>
            <a:picLocks noChangeAspect="1" noChangeArrowheads="1"/>
          </p:cNvPicPr>
          <p:nvPr>
            <p:custDataLst>
              <p:tags r:id="rId26"/>
            </p:custDataLst>
          </p:nvPr>
        </p:nvPicPr>
        <p:blipFill>
          <a:blip r:embed="rId71" cstate="print"/>
          <a:srcRect/>
          <a:stretch>
            <a:fillRect/>
          </a:stretch>
        </p:blipFill>
        <p:spPr bwMode="auto">
          <a:xfrm>
            <a:off x="2370138" y="3871913"/>
            <a:ext cx="56515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645" name="Rectangle 133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76225" y="2087563"/>
            <a:ext cx="2693988" cy="1908175"/>
          </a:xfrm>
          <a:prstGeom prst="rect">
            <a:avLst/>
          </a:prstGeom>
          <a:solidFill>
            <a:srgbClr val="777777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46" name="Freeform 134"/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387350" y="2278063"/>
            <a:ext cx="2527300" cy="127000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1" y="1"/>
              </a:cxn>
              <a:cxn ang="0">
                <a:pos x="17" y="2"/>
              </a:cxn>
              <a:cxn ang="0">
                <a:pos x="8" y="8"/>
              </a:cxn>
              <a:cxn ang="0">
                <a:pos x="3" y="17"/>
              </a:cxn>
              <a:cxn ang="0">
                <a:pos x="2" y="21"/>
              </a:cxn>
              <a:cxn ang="0">
                <a:pos x="0" y="27"/>
              </a:cxn>
              <a:cxn ang="0">
                <a:pos x="0" y="134"/>
              </a:cxn>
              <a:cxn ang="0">
                <a:pos x="2" y="139"/>
              </a:cxn>
              <a:cxn ang="0">
                <a:pos x="3" y="144"/>
              </a:cxn>
              <a:cxn ang="0">
                <a:pos x="8" y="152"/>
              </a:cxn>
              <a:cxn ang="0">
                <a:pos x="17" y="158"/>
              </a:cxn>
              <a:cxn ang="0">
                <a:pos x="21" y="160"/>
              </a:cxn>
              <a:cxn ang="0">
                <a:pos x="27" y="160"/>
              </a:cxn>
              <a:cxn ang="0">
                <a:pos x="3158" y="160"/>
              </a:cxn>
              <a:cxn ang="0">
                <a:pos x="3163" y="160"/>
              </a:cxn>
              <a:cxn ang="0">
                <a:pos x="3167" y="158"/>
              </a:cxn>
              <a:cxn ang="0">
                <a:pos x="3176" y="152"/>
              </a:cxn>
              <a:cxn ang="0">
                <a:pos x="3182" y="144"/>
              </a:cxn>
              <a:cxn ang="0">
                <a:pos x="3184" y="139"/>
              </a:cxn>
              <a:cxn ang="0">
                <a:pos x="3184" y="134"/>
              </a:cxn>
              <a:cxn ang="0">
                <a:pos x="3184" y="27"/>
              </a:cxn>
              <a:cxn ang="0">
                <a:pos x="3184" y="21"/>
              </a:cxn>
              <a:cxn ang="0">
                <a:pos x="3182" y="17"/>
              </a:cxn>
              <a:cxn ang="0">
                <a:pos x="3176" y="8"/>
              </a:cxn>
              <a:cxn ang="0">
                <a:pos x="3167" y="2"/>
              </a:cxn>
              <a:cxn ang="0">
                <a:pos x="3163" y="1"/>
              </a:cxn>
              <a:cxn ang="0">
                <a:pos x="3158" y="0"/>
              </a:cxn>
              <a:cxn ang="0">
                <a:pos x="27" y="0"/>
              </a:cxn>
            </a:cxnLst>
            <a:rect l="0" t="0" r="r" b="b"/>
            <a:pathLst>
              <a:path w="3184" h="160">
                <a:moveTo>
                  <a:pt x="27" y="0"/>
                </a:moveTo>
                <a:lnTo>
                  <a:pt x="21" y="1"/>
                </a:lnTo>
                <a:lnTo>
                  <a:pt x="17" y="2"/>
                </a:lnTo>
                <a:lnTo>
                  <a:pt x="8" y="8"/>
                </a:lnTo>
                <a:lnTo>
                  <a:pt x="3" y="17"/>
                </a:lnTo>
                <a:lnTo>
                  <a:pt x="2" y="21"/>
                </a:lnTo>
                <a:lnTo>
                  <a:pt x="0" y="27"/>
                </a:lnTo>
                <a:lnTo>
                  <a:pt x="0" y="134"/>
                </a:lnTo>
                <a:lnTo>
                  <a:pt x="2" y="139"/>
                </a:lnTo>
                <a:lnTo>
                  <a:pt x="3" y="144"/>
                </a:lnTo>
                <a:lnTo>
                  <a:pt x="8" y="152"/>
                </a:lnTo>
                <a:lnTo>
                  <a:pt x="17" y="158"/>
                </a:lnTo>
                <a:lnTo>
                  <a:pt x="21" y="160"/>
                </a:lnTo>
                <a:lnTo>
                  <a:pt x="27" y="160"/>
                </a:lnTo>
                <a:lnTo>
                  <a:pt x="3158" y="160"/>
                </a:lnTo>
                <a:lnTo>
                  <a:pt x="3163" y="160"/>
                </a:lnTo>
                <a:lnTo>
                  <a:pt x="3167" y="158"/>
                </a:lnTo>
                <a:lnTo>
                  <a:pt x="3176" y="152"/>
                </a:lnTo>
                <a:lnTo>
                  <a:pt x="3182" y="144"/>
                </a:lnTo>
                <a:lnTo>
                  <a:pt x="3184" y="139"/>
                </a:lnTo>
                <a:lnTo>
                  <a:pt x="3184" y="134"/>
                </a:lnTo>
                <a:lnTo>
                  <a:pt x="3184" y="27"/>
                </a:lnTo>
                <a:lnTo>
                  <a:pt x="3184" y="21"/>
                </a:lnTo>
                <a:lnTo>
                  <a:pt x="3182" y="17"/>
                </a:lnTo>
                <a:lnTo>
                  <a:pt x="3176" y="8"/>
                </a:lnTo>
                <a:lnTo>
                  <a:pt x="3167" y="2"/>
                </a:lnTo>
                <a:lnTo>
                  <a:pt x="3163" y="1"/>
                </a:lnTo>
                <a:lnTo>
                  <a:pt x="3158" y="0"/>
                </a:lnTo>
                <a:lnTo>
                  <a:pt x="27" y="0"/>
                </a:lnTo>
                <a:close/>
              </a:path>
            </a:pathLst>
          </a:custGeom>
          <a:solidFill>
            <a:srgbClr val="FFFFFF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47" name="Rectangle 135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66738" y="2311400"/>
            <a:ext cx="799899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57250"/>
            <a:r>
              <a:rPr lang="en-US" sz="400" b="1" smtClean="0">
                <a:solidFill>
                  <a:srgbClr val="000000"/>
                </a:solidFill>
              </a:rPr>
              <a:t>Wir entwickeln uns vom Produkt</a:t>
            </a:r>
            <a:endParaRPr lang="en-US" sz="1200"/>
          </a:p>
        </p:txBody>
      </p:sp>
      <p:sp>
        <p:nvSpPr>
          <p:cNvPr id="192648" name="Rectangle 136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365250" y="2311400"/>
            <a:ext cx="17634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57250"/>
            <a:r>
              <a:rPr lang="en-US" sz="400" b="1" smtClean="0">
                <a:solidFill>
                  <a:srgbClr val="000000"/>
                </a:solidFill>
              </a:rPr>
              <a:t>-</a:t>
            </a:r>
            <a:endParaRPr lang="en-US" sz="1200"/>
          </a:p>
        </p:txBody>
      </p:sp>
      <p:sp>
        <p:nvSpPr>
          <p:cNvPr id="192649" name="Rectangle 137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397000" y="2311400"/>
            <a:ext cx="1344920" cy="6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57250"/>
            <a:r>
              <a:rPr lang="en-US" sz="400" b="1" smtClean="0">
                <a:solidFill>
                  <a:srgbClr val="000000"/>
                </a:solidFill>
              </a:rPr>
              <a:t>zum Lösungsanbieter: weltweit, anerkannt, erfolgreich</a:t>
            </a:r>
            <a:endParaRPr lang="en-US" sz="1200"/>
          </a:p>
        </p:txBody>
      </p:sp>
      <p:grpSp>
        <p:nvGrpSpPr>
          <p:cNvPr id="9" name="Group 144"/>
          <p:cNvGrpSpPr>
            <a:grpSpLocks/>
          </p:cNvGrpSpPr>
          <p:nvPr>
            <p:custDataLst>
              <p:tags r:id="rId32"/>
            </p:custDataLst>
          </p:nvPr>
        </p:nvGrpSpPr>
        <p:grpSpPr bwMode="auto">
          <a:xfrm>
            <a:off x="377825" y="2427288"/>
            <a:ext cx="1728788" cy="330200"/>
            <a:chOff x="238" y="1289"/>
            <a:chExt cx="1089" cy="208"/>
          </a:xfrm>
        </p:grpSpPr>
        <p:sp>
          <p:nvSpPr>
            <p:cNvPr id="192650" name="Rectangle 138"/>
            <p:cNvSpPr>
              <a:spLocks noChangeArrowheads="1"/>
            </p:cNvSpPr>
            <p:nvPr/>
          </p:nvSpPr>
          <p:spPr bwMode="auto">
            <a:xfrm>
              <a:off x="238" y="1301"/>
              <a:ext cx="79" cy="196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51" name="Rectangle 139"/>
            <p:cNvSpPr>
              <a:spLocks noChangeArrowheads="1"/>
            </p:cNvSpPr>
            <p:nvPr/>
          </p:nvSpPr>
          <p:spPr bwMode="auto">
            <a:xfrm rot="16200000">
              <a:off x="205" y="1374"/>
              <a:ext cx="142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400" b="1" smtClean="0">
                  <a:solidFill>
                    <a:srgbClr val="000000"/>
                  </a:solidFill>
                </a:rPr>
                <a:t>Finanzen</a:t>
              </a:r>
              <a:endParaRPr lang="en-US" sz="1200"/>
            </a:p>
          </p:txBody>
        </p:sp>
        <p:sp>
          <p:nvSpPr>
            <p:cNvPr id="192652" name="Freeform 140"/>
            <p:cNvSpPr>
              <a:spLocks/>
            </p:cNvSpPr>
            <p:nvPr/>
          </p:nvSpPr>
          <p:spPr bwMode="auto">
            <a:xfrm>
              <a:off x="857" y="1289"/>
              <a:ext cx="470" cy="106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7" y="1"/>
                </a:cxn>
                <a:cxn ang="0">
                  <a:pos x="20" y="3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5" y="16"/>
                </a:cxn>
                <a:cxn ang="0">
                  <a:pos x="3" y="21"/>
                </a:cxn>
                <a:cxn ang="0">
                  <a:pos x="1" y="28"/>
                </a:cxn>
                <a:cxn ang="0">
                  <a:pos x="0" y="36"/>
                </a:cxn>
                <a:cxn ang="0">
                  <a:pos x="0" y="178"/>
                </a:cxn>
                <a:cxn ang="0">
                  <a:pos x="1" y="186"/>
                </a:cxn>
                <a:cxn ang="0">
                  <a:pos x="3" y="192"/>
                </a:cxn>
                <a:cxn ang="0">
                  <a:pos x="5" y="198"/>
                </a:cxn>
                <a:cxn ang="0">
                  <a:pos x="10" y="204"/>
                </a:cxn>
                <a:cxn ang="0">
                  <a:pos x="15" y="208"/>
                </a:cxn>
                <a:cxn ang="0">
                  <a:pos x="20" y="211"/>
                </a:cxn>
                <a:cxn ang="0">
                  <a:pos x="27" y="212"/>
                </a:cxn>
                <a:cxn ang="0">
                  <a:pos x="35" y="214"/>
                </a:cxn>
                <a:cxn ang="0">
                  <a:pos x="904" y="214"/>
                </a:cxn>
                <a:cxn ang="0">
                  <a:pos x="912" y="212"/>
                </a:cxn>
                <a:cxn ang="0">
                  <a:pos x="918" y="211"/>
                </a:cxn>
                <a:cxn ang="0">
                  <a:pos x="924" y="208"/>
                </a:cxn>
                <a:cxn ang="0">
                  <a:pos x="929" y="204"/>
                </a:cxn>
                <a:cxn ang="0">
                  <a:pos x="934" y="198"/>
                </a:cxn>
                <a:cxn ang="0">
                  <a:pos x="937" y="192"/>
                </a:cxn>
                <a:cxn ang="0">
                  <a:pos x="938" y="186"/>
                </a:cxn>
                <a:cxn ang="0">
                  <a:pos x="939" y="178"/>
                </a:cxn>
                <a:cxn ang="0">
                  <a:pos x="939" y="36"/>
                </a:cxn>
                <a:cxn ang="0">
                  <a:pos x="938" y="28"/>
                </a:cxn>
                <a:cxn ang="0">
                  <a:pos x="937" y="21"/>
                </a:cxn>
                <a:cxn ang="0">
                  <a:pos x="934" y="16"/>
                </a:cxn>
                <a:cxn ang="0">
                  <a:pos x="929" y="10"/>
                </a:cxn>
                <a:cxn ang="0">
                  <a:pos x="924" y="6"/>
                </a:cxn>
                <a:cxn ang="0">
                  <a:pos x="918" y="3"/>
                </a:cxn>
                <a:cxn ang="0">
                  <a:pos x="912" y="1"/>
                </a:cxn>
                <a:cxn ang="0">
                  <a:pos x="904" y="0"/>
                </a:cxn>
                <a:cxn ang="0">
                  <a:pos x="35" y="0"/>
                </a:cxn>
              </a:cxnLst>
              <a:rect l="0" t="0" r="r" b="b"/>
              <a:pathLst>
                <a:path w="939" h="214">
                  <a:moveTo>
                    <a:pt x="35" y="0"/>
                  </a:moveTo>
                  <a:lnTo>
                    <a:pt x="27" y="1"/>
                  </a:lnTo>
                  <a:lnTo>
                    <a:pt x="20" y="3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5" y="16"/>
                  </a:lnTo>
                  <a:lnTo>
                    <a:pt x="3" y="21"/>
                  </a:lnTo>
                  <a:lnTo>
                    <a:pt x="1" y="28"/>
                  </a:lnTo>
                  <a:lnTo>
                    <a:pt x="0" y="36"/>
                  </a:lnTo>
                  <a:lnTo>
                    <a:pt x="0" y="178"/>
                  </a:lnTo>
                  <a:lnTo>
                    <a:pt x="1" y="186"/>
                  </a:lnTo>
                  <a:lnTo>
                    <a:pt x="3" y="192"/>
                  </a:lnTo>
                  <a:lnTo>
                    <a:pt x="5" y="198"/>
                  </a:lnTo>
                  <a:lnTo>
                    <a:pt x="10" y="204"/>
                  </a:lnTo>
                  <a:lnTo>
                    <a:pt x="15" y="208"/>
                  </a:lnTo>
                  <a:lnTo>
                    <a:pt x="20" y="211"/>
                  </a:lnTo>
                  <a:lnTo>
                    <a:pt x="27" y="212"/>
                  </a:lnTo>
                  <a:lnTo>
                    <a:pt x="35" y="214"/>
                  </a:lnTo>
                  <a:lnTo>
                    <a:pt x="904" y="214"/>
                  </a:lnTo>
                  <a:lnTo>
                    <a:pt x="912" y="212"/>
                  </a:lnTo>
                  <a:lnTo>
                    <a:pt x="918" y="211"/>
                  </a:lnTo>
                  <a:lnTo>
                    <a:pt x="924" y="208"/>
                  </a:lnTo>
                  <a:lnTo>
                    <a:pt x="929" y="204"/>
                  </a:lnTo>
                  <a:lnTo>
                    <a:pt x="934" y="198"/>
                  </a:lnTo>
                  <a:lnTo>
                    <a:pt x="937" y="192"/>
                  </a:lnTo>
                  <a:lnTo>
                    <a:pt x="938" y="186"/>
                  </a:lnTo>
                  <a:lnTo>
                    <a:pt x="939" y="178"/>
                  </a:lnTo>
                  <a:lnTo>
                    <a:pt x="939" y="36"/>
                  </a:lnTo>
                  <a:lnTo>
                    <a:pt x="938" y="28"/>
                  </a:lnTo>
                  <a:lnTo>
                    <a:pt x="937" y="21"/>
                  </a:lnTo>
                  <a:lnTo>
                    <a:pt x="934" y="16"/>
                  </a:lnTo>
                  <a:lnTo>
                    <a:pt x="929" y="10"/>
                  </a:lnTo>
                  <a:lnTo>
                    <a:pt x="924" y="6"/>
                  </a:lnTo>
                  <a:lnTo>
                    <a:pt x="918" y="3"/>
                  </a:lnTo>
                  <a:lnTo>
                    <a:pt x="912" y="1"/>
                  </a:lnTo>
                  <a:lnTo>
                    <a:pt x="904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53" name="Rectangle 141"/>
            <p:cNvSpPr>
              <a:spLocks noChangeArrowheads="1"/>
            </p:cNvSpPr>
            <p:nvPr/>
          </p:nvSpPr>
          <p:spPr bwMode="auto">
            <a:xfrm>
              <a:off x="866" y="1299"/>
              <a:ext cx="42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Wir schaffen ein überdurchschnittliches </a:t>
              </a:r>
              <a:endParaRPr lang="en-US" sz="1200"/>
            </a:p>
          </p:txBody>
        </p:sp>
        <p:sp>
          <p:nvSpPr>
            <p:cNvPr id="192654" name="Rectangle 142"/>
            <p:cNvSpPr>
              <a:spLocks noChangeArrowheads="1"/>
            </p:cNvSpPr>
            <p:nvPr/>
          </p:nvSpPr>
          <p:spPr bwMode="auto">
            <a:xfrm>
              <a:off x="907" y="1326"/>
              <a:ext cx="34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Ertragswachstum als Grundlage </a:t>
              </a:r>
              <a:endParaRPr lang="en-US" sz="1200"/>
            </a:p>
          </p:txBody>
        </p:sp>
        <p:sp>
          <p:nvSpPr>
            <p:cNvPr id="192655" name="Rectangle 143"/>
            <p:cNvSpPr>
              <a:spLocks noChangeArrowheads="1"/>
            </p:cNvSpPr>
            <p:nvPr/>
          </p:nvSpPr>
          <p:spPr bwMode="auto">
            <a:xfrm>
              <a:off x="971" y="1353"/>
              <a:ext cx="23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weiteren Wachstums  </a:t>
              </a:r>
              <a:endParaRPr lang="en-US" sz="1200"/>
            </a:p>
          </p:txBody>
        </p:sp>
      </p:grpSp>
      <p:grpSp>
        <p:nvGrpSpPr>
          <p:cNvPr id="10" name="Group 149"/>
          <p:cNvGrpSpPr>
            <a:grpSpLocks/>
          </p:cNvGrpSpPr>
          <p:nvPr>
            <p:custDataLst>
              <p:tags r:id="rId33"/>
            </p:custDataLst>
          </p:nvPr>
        </p:nvGrpSpPr>
        <p:grpSpPr bwMode="auto">
          <a:xfrm>
            <a:off x="377825" y="3486150"/>
            <a:ext cx="2547938" cy="423863"/>
            <a:chOff x="238" y="1956"/>
            <a:chExt cx="1605" cy="267"/>
          </a:xfrm>
        </p:grpSpPr>
        <p:sp>
          <p:nvSpPr>
            <p:cNvPr id="192657" name="Freeform 145"/>
            <p:cNvSpPr>
              <a:spLocks/>
            </p:cNvSpPr>
            <p:nvPr/>
          </p:nvSpPr>
          <p:spPr bwMode="auto">
            <a:xfrm>
              <a:off x="961" y="1956"/>
              <a:ext cx="262" cy="56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119" y="60"/>
                </a:cxn>
                <a:cxn ang="0">
                  <a:pos x="119" y="112"/>
                </a:cxn>
                <a:cxn ang="0">
                  <a:pos x="406" y="112"/>
                </a:cxn>
                <a:cxn ang="0">
                  <a:pos x="406" y="60"/>
                </a:cxn>
                <a:cxn ang="0">
                  <a:pos x="524" y="60"/>
                </a:cxn>
                <a:cxn ang="0">
                  <a:pos x="262" y="0"/>
                </a:cxn>
                <a:cxn ang="0">
                  <a:pos x="0" y="60"/>
                </a:cxn>
              </a:cxnLst>
              <a:rect l="0" t="0" r="r" b="b"/>
              <a:pathLst>
                <a:path w="524" h="112">
                  <a:moveTo>
                    <a:pt x="0" y="60"/>
                  </a:moveTo>
                  <a:lnTo>
                    <a:pt x="119" y="60"/>
                  </a:lnTo>
                  <a:lnTo>
                    <a:pt x="119" y="112"/>
                  </a:lnTo>
                  <a:lnTo>
                    <a:pt x="406" y="112"/>
                  </a:lnTo>
                  <a:lnTo>
                    <a:pt x="406" y="60"/>
                  </a:lnTo>
                  <a:lnTo>
                    <a:pt x="524" y="60"/>
                  </a:lnTo>
                  <a:lnTo>
                    <a:pt x="262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58" name="Freeform 146"/>
            <p:cNvSpPr>
              <a:spLocks/>
            </p:cNvSpPr>
            <p:nvPr/>
          </p:nvSpPr>
          <p:spPr bwMode="auto">
            <a:xfrm>
              <a:off x="339" y="1995"/>
              <a:ext cx="1504" cy="218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55" y="1"/>
                </a:cxn>
                <a:cxn ang="0">
                  <a:pos x="42" y="6"/>
                </a:cxn>
                <a:cxn ang="0">
                  <a:pos x="30" y="13"/>
                </a:cxn>
                <a:cxn ang="0">
                  <a:pos x="20" y="21"/>
                </a:cxn>
                <a:cxn ang="0">
                  <a:pos x="12" y="31"/>
                </a:cxn>
                <a:cxn ang="0">
                  <a:pos x="5" y="44"/>
                </a:cxn>
                <a:cxn ang="0">
                  <a:pos x="1" y="57"/>
                </a:cxn>
                <a:cxn ang="0">
                  <a:pos x="0" y="71"/>
                </a:cxn>
                <a:cxn ang="0">
                  <a:pos x="0" y="365"/>
                </a:cxn>
                <a:cxn ang="0">
                  <a:pos x="1" y="380"/>
                </a:cxn>
                <a:cxn ang="0">
                  <a:pos x="5" y="393"/>
                </a:cxn>
                <a:cxn ang="0">
                  <a:pos x="12" y="405"/>
                </a:cxn>
                <a:cxn ang="0">
                  <a:pos x="20" y="416"/>
                </a:cxn>
                <a:cxn ang="0">
                  <a:pos x="30" y="424"/>
                </a:cxn>
                <a:cxn ang="0">
                  <a:pos x="42" y="431"/>
                </a:cxn>
                <a:cxn ang="0">
                  <a:pos x="55" y="435"/>
                </a:cxn>
                <a:cxn ang="0">
                  <a:pos x="69" y="436"/>
                </a:cxn>
                <a:cxn ang="0">
                  <a:pos x="2937" y="436"/>
                </a:cxn>
                <a:cxn ang="0">
                  <a:pos x="2951" y="435"/>
                </a:cxn>
                <a:cxn ang="0">
                  <a:pos x="2964" y="431"/>
                </a:cxn>
                <a:cxn ang="0">
                  <a:pos x="2976" y="424"/>
                </a:cxn>
                <a:cxn ang="0">
                  <a:pos x="2987" y="416"/>
                </a:cxn>
                <a:cxn ang="0">
                  <a:pos x="2995" y="405"/>
                </a:cxn>
                <a:cxn ang="0">
                  <a:pos x="3001" y="393"/>
                </a:cxn>
                <a:cxn ang="0">
                  <a:pos x="3006" y="380"/>
                </a:cxn>
                <a:cxn ang="0">
                  <a:pos x="3007" y="365"/>
                </a:cxn>
                <a:cxn ang="0">
                  <a:pos x="3007" y="71"/>
                </a:cxn>
                <a:cxn ang="0">
                  <a:pos x="3006" y="57"/>
                </a:cxn>
                <a:cxn ang="0">
                  <a:pos x="3001" y="44"/>
                </a:cxn>
                <a:cxn ang="0">
                  <a:pos x="2995" y="31"/>
                </a:cxn>
                <a:cxn ang="0">
                  <a:pos x="2987" y="21"/>
                </a:cxn>
                <a:cxn ang="0">
                  <a:pos x="2976" y="13"/>
                </a:cxn>
                <a:cxn ang="0">
                  <a:pos x="2964" y="6"/>
                </a:cxn>
                <a:cxn ang="0">
                  <a:pos x="2951" y="1"/>
                </a:cxn>
                <a:cxn ang="0">
                  <a:pos x="2937" y="0"/>
                </a:cxn>
                <a:cxn ang="0">
                  <a:pos x="69" y="0"/>
                </a:cxn>
              </a:cxnLst>
              <a:rect l="0" t="0" r="r" b="b"/>
              <a:pathLst>
                <a:path w="3007" h="436">
                  <a:moveTo>
                    <a:pt x="69" y="0"/>
                  </a:moveTo>
                  <a:lnTo>
                    <a:pt x="55" y="1"/>
                  </a:lnTo>
                  <a:lnTo>
                    <a:pt x="42" y="6"/>
                  </a:lnTo>
                  <a:lnTo>
                    <a:pt x="30" y="13"/>
                  </a:lnTo>
                  <a:lnTo>
                    <a:pt x="20" y="21"/>
                  </a:lnTo>
                  <a:lnTo>
                    <a:pt x="12" y="31"/>
                  </a:lnTo>
                  <a:lnTo>
                    <a:pt x="5" y="44"/>
                  </a:lnTo>
                  <a:lnTo>
                    <a:pt x="1" y="57"/>
                  </a:lnTo>
                  <a:lnTo>
                    <a:pt x="0" y="71"/>
                  </a:lnTo>
                  <a:lnTo>
                    <a:pt x="0" y="365"/>
                  </a:lnTo>
                  <a:lnTo>
                    <a:pt x="1" y="380"/>
                  </a:lnTo>
                  <a:lnTo>
                    <a:pt x="5" y="393"/>
                  </a:lnTo>
                  <a:lnTo>
                    <a:pt x="12" y="405"/>
                  </a:lnTo>
                  <a:lnTo>
                    <a:pt x="20" y="416"/>
                  </a:lnTo>
                  <a:lnTo>
                    <a:pt x="30" y="424"/>
                  </a:lnTo>
                  <a:lnTo>
                    <a:pt x="42" y="431"/>
                  </a:lnTo>
                  <a:lnTo>
                    <a:pt x="55" y="435"/>
                  </a:lnTo>
                  <a:lnTo>
                    <a:pt x="69" y="436"/>
                  </a:lnTo>
                  <a:lnTo>
                    <a:pt x="2937" y="436"/>
                  </a:lnTo>
                  <a:lnTo>
                    <a:pt x="2951" y="435"/>
                  </a:lnTo>
                  <a:lnTo>
                    <a:pt x="2964" y="431"/>
                  </a:lnTo>
                  <a:lnTo>
                    <a:pt x="2976" y="424"/>
                  </a:lnTo>
                  <a:lnTo>
                    <a:pt x="2987" y="416"/>
                  </a:lnTo>
                  <a:lnTo>
                    <a:pt x="2995" y="405"/>
                  </a:lnTo>
                  <a:lnTo>
                    <a:pt x="3001" y="393"/>
                  </a:lnTo>
                  <a:lnTo>
                    <a:pt x="3006" y="380"/>
                  </a:lnTo>
                  <a:lnTo>
                    <a:pt x="3007" y="365"/>
                  </a:lnTo>
                  <a:lnTo>
                    <a:pt x="3007" y="71"/>
                  </a:lnTo>
                  <a:lnTo>
                    <a:pt x="3006" y="57"/>
                  </a:lnTo>
                  <a:lnTo>
                    <a:pt x="3001" y="44"/>
                  </a:lnTo>
                  <a:lnTo>
                    <a:pt x="2995" y="31"/>
                  </a:lnTo>
                  <a:lnTo>
                    <a:pt x="2987" y="21"/>
                  </a:lnTo>
                  <a:lnTo>
                    <a:pt x="2976" y="13"/>
                  </a:lnTo>
                  <a:lnTo>
                    <a:pt x="2964" y="6"/>
                  </a:lnTo>
                  <a:lnTo>
                    <a:pt x="2951" y="1"/>
                  </a:lnTo>
                  <a:lnTo>
                    <a:pt x="2937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BCBCBC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59" name="Rectangle 147"/>
            <p:cNvSpPr>
              <a:spLocks noChangeArrowheads="1"/>
            </p:cNvSpPr>
            <p:nvPr/>
          </p:nvSpPr>
          <p:spPr bwMode="auto">
            <a:xfrm>
              <a:off x="238" y="2000"/>
              <a:ext cx="79" cy="223"/>
            </a:xfrm>
            <a:prstGeom prst="rect">
              <a:avLst/>
            </a:prstGeom>
            <a:solidFill>
              <a:srgbClr val="3C58A1"/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60" name="Rectangle 148"/>
            <p:cNvSpPr>
              <a:spLocks noChangeArrowheads="1"/>
            </p:cNvSpPr>
            <p:nvPr/>
          </p:nvSpPr>
          <p:spPr bwMode="auto">
            <a:xfrm rot="16200000">
              <a:off x="196" y="2087"/>
              <a:ext cx="162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400" b="1" smtClean="0">
                  <a:solidFill>
                    <a:srgbClr val="FFFFFF"/>
                  </a:solidFill>
                </a:rPr>
                <a:t>Potenziale</a:t>
              </a:r>
              <a:endParaRPr lang="en-US" sz="1200"/>
            </a:p>
          </p:txBody>
        </p:sp>
      </p:grpSp>
      <p:grpSp>
        <p:nvGrpSpPr>
          <p:cNvPr id="11" name="Group 154"/>
          <p:cNvGrpSpPr>
            <a:grpSpLocks/>
          </p:cNvGrpSpPr>
          <p:nvPr>
            <p:custDataLst>
              <p:tags r:id="rId34"/>
            </p:custDataLst>
          </p:nvPr>
        </p:nvGrpSpPr>
        <p:grpSpPr bwMode="auto">
          <a:xfrm>
            <a:off x="833438" y="3903663"/>
            <a:ext cx="1903412" cy="92075"/>
            <a:chOff x="525" y="2219"/>
            <a:chExt cx="1199" cy="58"/>
          </a:xfrm>
        </p:grpSpPr>
        <p:sp>
          <p:nvSpPr>
            <p:cNvPr id="192662" name="Rectangle 150"/>
            <p:cNvSpPr>
              <a:spLocks noChangeArrowheads="1"/>
            </p:cNvSpPr>
            <p:nvPr/>
          </p:nvSpPr>
          <p:spPr bwMode="auto">
            <a:xfrm>
              <a:off x="525" y="2219"/>
              <a:ext cx="3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63" name="Rectangle 151"/>
            <p:cNvSpPr>
              <a:spLocks noChangeArrowheads="1"/>
            </p:cNvSpPr>
            <p:nvPr/>
          </p:nvSpPr>
          <p:spPr bwMode="auto">
            <a:xfrm>
              <a:off x="538" y="2233"/>
              <a:ext cx="28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b="1" smtClean="0">
                  <a:solidFill>
                    <a:srgbClr val="FFFFFF"/>
                  </a:solidFill>
                </a:rPr>
                <a:t>Wir schützen die Umwelt</a:t>
              </a:r>
              <a:endParaRPr lang="en-US" sz="1200"/>
            </a:p>
          </p:txBody>
        </p:sp>
        <p:sp>
          <p:nvSpPr>
            <p:cNvPr id="192664" name="Rectangle 152"/>
            <p:cNvSpPr>
              <a:spLocks noChangeArrowheads="1"/>
            </p:cNvSpPr>
            <p:nvPr/>
          </p:nvSpPr>
          <p:spPr bwMode="auto">
            <a:xfrm>
              <a:off x="1176" y="2219"/>
              <a:ext cx="548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65" name="Rectangle 153"/>
            <p:cNvSpPr>
              <a:spLocks noChangeArrowheads="1"/>
            </p:cNvSpPr>
            <p:nvPr/>
          </p:nvSpPr>
          <p:spPr bwMode="auto">
            <a:xfrm>
              <a:off x="1189" y="2233"/>
              <a:ext cx="48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b="1" smtClean="0">
                  <a:solidFill>
                    <a:srgbClr val="FFFFFF"/>
                  </a:solidFill>
                </a:rPr>
                <a:t>Wir erfüllen unsere soziale Verantwortung</a:t>
              </a:r>
              <a:endParaRPr lang="en-US" sz="1200"/>
            </a:p>
          </p:txBody>
        </p:sp>
      </p:grpSp>
      <p:sp>
        <p:nvSpPr>
          <p:cNvPr id="192667" name="Rectangle 155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387350" y="2192338"/>
            <a:ext cx="315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68" name="Rectangle 156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407988" y="2214563"/>
            <a:ext cx="254000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57250"/>
            <a:r>
              <a:rPr lang="en-US" sz="300" b="1" smtClean="0">
                <a:solidFill>
                  <a:srgbClr val="FFFFFF"/>
                </a:solidFill>
              </a:rPr>
              <a:t>Unsere Vision</a:t>
            </a:r>
            <a:endParaRPr lang="en-US" sz="1200"/>
          </a:p>
        </p:txBody>
      </p:sp>
      <p:sp>
        <p:nvSpPr>
          <p:cNvPr id="192669" name="Rectangle 157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1509713" y="2111375"/>
            <a:ext cx="449262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670" name="Rectangle 158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1528763" y="2136775"/>
            <a:ext cx="454025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57250"/>
            <a:r>
              <a:rPr lang="en-US" sz="600" i="1" smtClean="0">
                <a:solidFill>
                  <a:srgbClr val="FFFFFF"/>
                </a:solidFill>
              </a:rPr>
              <a:t>Strategy Map</a:t>
            </a:r>
            <a:endParaRPr lang="en-US" sz="1200"/>
          </a:p>
        </p:txBody>
      </p:sp>
      <p:grpSp>
        <p:nvGrpSpPr>
          <p:cNvPr id="12" name="Group 167"/>
          <p:cNvGrpSpPr>
            <a:grpSpLocks/>
          </p:cNvGrpSpPr>
          <p:nvPr>
            <p:custDataLst>
              <p:tags r:id="rId39"/>
            </p:custDataLst>
          </p:nvPr>
        </p:nvGrpSpPr>
        <p:grpSpPr bwMode="auto">
          <a:xfrm>
            <a:off x="574675" y="2468563"/>
            <a:ext cx="595313" cy="274637"/>
            <a:chOff x="362" y="1315"/>
            <a:chExt cx="375" cy="173"/>
          </a:xfrm>
        </p:grpSpPr>
        <p:sp>
          <p:nvSpPr>
            <p:cNvPr id="192671" name="Freeform 159"/>
            <p:cNvSpPr>
              <a:spLocks/>
            </p:cNvSpPr>
            <p:nvPr/>
          </p:nvSpPr>
          <p:spPr bwMode="auto">
            <a:xfrm>
              <a:off x="362" y="1315"/>
              <a:ext cx="375" cy="8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1" y="2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2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1" y="138"/>
                </a:cxn>
                <a:cxn ang="0">
                  <a:pos x="2" y="143"/>
                </a:cxn>
                <a:cxn ang="0">
                  <a:pos x="8" y="152"/>
                </a:cxn>
                <a:cxn ang="0">
                  <a:pos x="17" y="157"/>
                </a:cxn>
                <a:cxn ang="0">
                  <a:pos x="21" y="159"/>
                </a:cxn>
                <a:cxn ang="0">
                  <a:pos x="26" y="159"/>
                </a:cxn>
                <a:cxn ang="0">
                  <a:pos x="725" y="159"/>
                </a:cxn>
                <a:cxn ang="0">
                  <a:pos x="731" y="159"/>
                </a:cxn>
                <a:cxn ang="0">
                  <a:pos x="735" y="157"/>
                </a:cxn>
                <a:cxn ang="0">
                  <a:pos x="743" y="152"/>
                </a:cxn>
                <a:cxn ang="0">
                  <a:pos x="748" y="143"/>
                </a:cxn>
                <a:cxn ang="0">
                  <a:pos x="750" y="133"/>
                </a:cxn>
                <a:cxn ang="0">
                  <a:pos x="750" y="27"/>
                </a:cxn>
                <a:cxn ang="0">
                  <a:pos x="748" y="17"/>
                </a:cxn>
                <a:cxn ang="0">
                  <a:pos x="743" y="8"/>
                </a:cxn>
                <a:cxn ang="0">
                  <a:pos x="735" y="3"/>
                </a:cxn>
                <a:cxn ang="0">
                  <a:pos x="731" y="2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9">
                  <a:moveTo>
                    <a:pt x="26" y="0"/>
                  </a:moveTo>
                  <a:lnTo>
                    <a:pt x="21" y="2"/>
                  </a:lnTo>
                  <a:lnTo>
                    <a:pt x="17" y="3"/>
                  </a:lnTo>
                  <a:lnTo>
                    <a:pt x="8" y="8"/>
                  </a:lnTo>
                  <a:lnTo>
                    <a:pt x="2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1" y="138"/>
                  </a:lnTo>
                  <a:lnTo>
                    <a:pt x="2" y="143"/>
                  </a:lnTo>
                  <a:lnTo>
                    <a:pt x="8" y="152"/>
                  </a:lnTo>
                  <a:lnTo>
                    <a:pt x="17" y="157"/>
                  </a:lnTo>
                  <a:lnTo>
                    <a:pt x="21" y="159"/>
                  </a:lnTo>
                  <a:lnTo>
                    <a:pt x="26" y="159"/>
                  </a:lnTo>
                  <a:lnTo>
                    <a:pt x="725" y="159"/>
                  </a:lnTo>
                  <a:lnTo>
                    <a:pt x="731" y="159"/>
                  </a:lnTo>
                  <a:lnTo>
                    <a:pt x="735" y="157"/>
                  </a:lnTo>
                  <a:lnTo>
                    <a:pt x="743" y="152"/>
                  </a:lnTo>
                  <a:lnTo>
                    <a:pt x="748" y="143"/>
                  </a:lnTo>
                  <a:lnTo>
                    <a:pt x="750" y="133"/>
                  </a:lnTo>
                  <a:lnTo>
                    <a:pt x="750" y="27"/>
                  </a:lnTo>
                  <a:lnTo>
                    <a:pt x="748" y="17"/>
                  </a:lnTo>
                  <a:lnTo>
                    <a:pt x="743" y="8"/>
                  </a:lnTo>
                  <a:lnTo>
                    <a:pt x="735" y="3"/>
                  </a:lnTo>
                  <a:lnTo>
                    <a:pt x="731" y="2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72" name="Rectangle 160"/>
            <p:cNvSpPr>
              <a:spLocks noChangeArrowheads="1"/>
            </p:cNvSpPr>
            <p:nvPr/>
          </p:nvSpPr>
          <p:spPr bwMode="auto">
            <a:xfrm>
              <a:off x="390" y="1325"/>
              <a:ext cx="296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Förderung des organischen </a:t>
              </a:r>
              <a:endParaRPr lang="en-US" sz="1200"/>
            </a:p>
          </p:txBody>
        </p:sp>
        <p:sp>
          <p:nvSpPr>
            <p:cNvPr id="192673" name="Rectangle 161"/>
            <p:cNvSpPr>
              <a:spLocks noChangeArrowheads="1"/>
            </p:cNvSpPr>
            <p:nvPr/>
          </p:nvSpPr>
          <p:spPr bwMode="auto">
            <a:xfrm>
              <a:off x="481" y="1352"/>
              <a:ext cx="12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Wachstums</a:t>
              </a:r>
              <a:endParaRPr lang="en-US" sz="1200"/>
            </a:p>
          </p:txBody>
        </p:sp>
        <p:sp>
          <p:nvSpPr>
            <p:cNvPr id="192674" name="Freeform 162"/>
            <p:cNvSpPr>
              <a:spLocks/>
            </p:cNvSpPr>
            <p:nvPr/>
          </p:nvSpPr>
          <p:spPr bwMode="auto">
            <a:xfrm>
              <a:off x="362" y="1409"/>
              <a:ext cx="375" cy="7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1" y="1"/>
                </a:cxn>
                <a:cxn ang="0">
                  <a:pos x="17" y="2"/>
                </a:cxn>
                <a:cxn ang="0">
                  <a:pos x="8" y="8"/>
                </a:cxn>
                <a:cxn ang="0">
                  <a:pos x="2" y="17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1" y="138"/>
                </a:cxn>
                <a:cxn ang="0">
                  <a:pos x="2" y="143"/>
                </a:cxn>
                <a:cxn ang="0">
                  <a:pos x="8" y="151"/>
                </a:cxn>
                <a:cxn ang="0">
                  <a:pos x="17" y="157"/>
                </a:cxn>
                <a:cxn ang="0">
                  <a:pos x="21" y="159"/>
                </a:cxn>
                <a:cxn ang="0">
                  <a:pos x="26" y="159"/>
                </a:cxn>
                <a:cxn ang="0">
                  <a:pos x="725" y="159"/>
                </a:cxn>
                <a:cxn ang="0">
                  <a:pos x="731" y="159"/>
                </a:cxn>
                <a:cxn ang="0">
                  <a:pos x="735" y="157"/>
                </a:cxn>
                <a:cxn ang="0">
                  <a:pos x="743" y="151"/>
                </a:cxn>
                <a:cxn ang="0">
                  <a:pos x="748" y="143"/>
                </a:cxn>
                <a:cxn ang="0">
                  <a:pos x="750" y="133"/>
                </a:cxn>
                <a:cxn ang="0">
                  <a:pos x="750" y="27"/>
                </a:cxn>
                <a:cxn ang="0">
                  <a:pos x="748" y="17"/>
                </a:cxn>
                <a:cxn ang="0">
                  <a:pos x="743" y="8"/>
                </a:cxn>
                <a:cxn ang="0">
                  <a:pos x="735" y="2"/>
                </a:cxn>
                <a:cxn ang="0">
                  <a:pos x="731" y="1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9">
                  <a:moveTo>
                    <a:pt x="26" y="0"/>
                  </a:moveTo>
                  <a:lnTo>
                    <a:pt x="21" y="1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1" y="138"/>
                  </a:lnTo>
                  <a:lnTo>
                    <a:pt x="2" y="143"/>
                  </a:lnTo>
                  <a:lnTo>
                    <a:pt x="8" y="151"/>
                  </a:lnTo>
                  <a:lnTo>
                    <a:pt x="17" y="157"/>
                  </a:lnTo>
                  <a:lnTo>
                    <a:pt x="21" y="159"/>
                  </a:lnTo>
                  <a:lnTo>
                    <a:pt x="26" y="159"/>
                  </a:lnTo>
                  <a:lnTo>
                    <a:pt x="725" y="159"/>
                  </a:lnTo>
                  <a:lnTo>
                    <a:pt x="731" y="159"/>
                  </a:lnTo>
                  <a:lnTo>
                    <a:pt x="735" y="157"/>
                  </a:lnTo>
                  <a:lnTo>
                    <a:pt x="743" y="151"/>
                  </a:lnTo>
                  <a:lnTo>
                    <a:pt x="748" y="143"/>
                  </a:lnTo>
                  <a:lnTo>
                    <a:pt x="750" y="133"/>
                  </a:lnTo>
                  <a:lnTo>
                    <a:pt x="750" y="27"/>
                  </a:lnTo>
                  <a:lnTo>
                    <a:pt x="748" y="17"/>
                  </a:lnTo>
                  <a:lnTo>
                    <a:pt x="743" y="8"/>
                  </a:lnTo>
                  <a:lnTo>
                    <a:pt x="735" y="2"/>
                  </a:lnTo>
                  <a:lnTo>
                    <a:pt x="731" y="1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75" name="Rectangle 163"/>
            <p:cNvSpPr>
              <a:spLocks noChangeArrowheads="1"/>
            </p:cNvSpPr>
            <p:nvPr/>
          </p:nvSpPr>
          <p:spPr bwMode="auto">
            <a:xfrm>
              <a:off x="400" y="1419"/>
              <a:ext cx="26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Nutzung von Wachstums</a:t>
              </a:r>
              <a:endParaRPr lang="en-US" sz="1200"/>
            </a:p>
          </p:txBody>
        </p:sp>
        <p:sp>
          <p:nvSpPr>
            <p:cNvPr id="192676" name="Rectangle 164"/>
            <p:cNvSpPr>
              <a:spLocks noChangeArrowheads="1"/>
            </p:cNvSpPr>
            <p:nvPr/>
          </p:nvSpPr>
          <p:spPr bwMode="auto">
            <a:xfrm>
              <a:off x="691" y="1419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677" name="Rectangle 165"/>
            <p:cNvSpPr>
              <a:spLocks noChangeArrowheads="1"/>
            </p:cNvSpPr>
            <p:nvPr/>
          </p:nvSpPr>
          <p:spPr bwMode="auto">
            <a:xfrm>
              <a:off x="413" y="1446"/>
              <a:ext cx="8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chancen</a:t>
              </a:r>
              <a:endParaRPr lang="en-US" sz="1200"/>
            </a:p>
          </p:txBody>
        </p:sp>
        <p:sp>
          <p:nvSpPr>
            <p:cNvPr id="192678" name="Rectangle 166"/>
            <p:cNvSpPr>
              <a:spLocks noChangeArrowheads="1"/>
            </p:cNvSpPr>
            <p:nvPr/>
          </p:nvSpPr>
          <p:spPr bwMode="auto">
            <a:xfrm>
              <a:off x="519" y="1446"/>
              <a:ext cx="15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durch Zukäufe</a:t>
              </a:r>
              <a:endParaRPr lang="en-US" sz="1200"/>
            </a:p>
          </p:txBody>
        </p:sp>
      </p:grpSp>
      <p:grpSp>
        <p:nvGrpSpPr>
          <p:cNvPr id="13" name="Group 174"/>
          <p:cNvGrpSpPr>
            <a:grpSpLocks/>
          </p:cNvGrpSpPr>
          <p:nvPr>
            <p:custDataLst>
              <p:tags r:id="rId40"/>
            </p:custDataLst>
          </p:nvPr>
        </p:nvGrpSpPr>
        <p:grpSpPr bwMode="auto">
          <a:xfrm>
            <a:off x="2298700" y="2468563"/>
            <a:ext cx="595313" cy="274637"/>
            <a:chOff x="1448" y="1315"/>
            <a:chExt cx="375" cy="173"/>
          </a:xfrm>
        </p:grpSpPr>
        <p:sp>
          <p:nvSpPr>
            <p:cNvPr id="192680" name="Freeform 168"/>
            <p:cNvSpPr>
              <a:spLocks/>
            </p:cNvSpPr>
            <p:nvPr/>
          </p:nvSpPr>
          <p:spPr bwMode="auto">
            <a:xfrm>
              <a:off x="1448" y="1315"/>
              <a:ext cx="375" cy="8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0" y="2"/>
                </a:cxn>
                <a:cxn ang="0">
                  <a:pos x="16" y="3"/>
                </a:cxn>
                <a:cxn ang="0">
                  <a:pos x="8" y="8"/>
                </a:cxn>
                <a:cxn ang="0">
                  <a:pos x="3" y="17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3" y="143"/>
                </a:cxn>
                <a:cxn ang="0">
                  <a:pos x="8" y="152"/>
                </a:cxn>
                <a:cxn ang="0">
                  <a:pos x="16" y="157"/>
                </a:cxn>
                <a:cxn ang="0">
                  <a:pos x="20" y="159"/>
                </a:cxn>
                <a:cxn ang="0">
                  <a:pos x="25" y="159"/>
                </a:cxn>
                <a:cxn ang="0">
                  <a:pos x="725" y="159"/>
                </a:cxn>
                <a:cxn ang="0">
                  <a:pos x="730" y="159"/>
                </a:cxn>
                <a:cxn ang="0">
                  <a:pos x="734" y="157"/>
                </a:cxn>
                <a:cxn ang="0">
                  <a:pos x="743" y="152"/>
                </a:cxn>
                <a:cxn ang="0">
                  <a:pos x="748" y="143"/>
                </a:cxn>
                <a:cxn ang="0">
                  <a:pos x="751" y="138"/>
                </a:cxn>
                <a:cxn ang="0">
                  <a:pos x="751" y="133"/>
                </a:cxn>
                <a:cxn ang="0">
                  <a:pos x="751" y="27"/>
                </a:cxn>
                <a:cxn ang="0">
                  <a:pos x="751" y="22"/>
                </a:cxn>
                <a:cxn ang="0">
                  <a:pos x="748" y="17"/>
                </a:cxn>
                <a:cxn ang="0">
                  <a:pos x="743" y="8"/>
                </a:cxn>
                <a:cxn ang="0">
                  <a:pos x="734" y="3"/>
                </a:cxn>
                <a:cxn ang="0">
                  <a:pos x="730" y="2"/>
                </a:cxn>
                <a:cxn ang="0">
                  <a:pos x="725" y="0"/>
                </a:cxn>
                <a:cxn ang="0">
                  <a:pos x="25" y="0"/>
                </a:cxn>
              </a:cxnLst>
              <a:rect l="0" t="0" r="r" b="b"/>
              <a:pathLst>
                <a:path w="751" h="159">
                  <a:moveTo>
                    <a:pt x="25" y="0"/>
                  </a:moveTo>
                  <a:lnTo>
                    <a:pt x="20" y="2"/>
                  </a:lnTo>
                  <a:lnTo>
                    <a:pt x="16" y="3"/>
                  </a:lnTo>
                  <a:lnTo>
                    <a:pt x="8" y="8"/>
                  </a:lnTo>
                  <a:lnTo>
                    <a:pt x="3" y="17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3" y="143"/>
                  </a:lnTo>
                  <a:lnTo>
                    <a:pt x="8" y="152"/>
                  </a:lnTo>
                  <a:lnTo>
                    <a:pt x="16" y="157"/>
                  </a:lnTo>
                  <a:lnTo>
                    <a:pt x="20" y="159"/>
                  </a:lnTo>
                  <a:lnTo>
                    <a:pt x="25" y="159"/>
                  </a:lnTo>
                  <a:lnTo>
                    <a:pt x="725" y="159"/>
                  </a:lnTo>
                  <a:lnTo>
                    <a:pt x="730" y="159"/>
                  </a:lnTo>
                  <a:lnTo>
                    <a:pt x="734" y="157"/>
                  </a:lnTo>
                  <a:lnTo>
                    <a:pt x="743" y="152"/>
                  </a:lnTo>
                  <a:lnTo>
                    <a:pt x="748" y="143"/>
                  </a:lnTo>
                  <a:lnTo>
                    <a:pt x="751" y="138"/>
                  </a:lnTo>
                  <a:lnTo>
                    <a:pt x="751" y="133"/>
                  </a:lnTo>
                  <a:lnTo>
                    <a:pt x="751" y="27"/>
                  </a:lnTo>
                  <a:lnTo>
                    <a:pt x="751" y="22"/>
                  </a:lnTo>
                  <a:lnTo>
                    <a:pt x="748" y="17"/>
                  </a:lnTo>
                  <a:lnTo>
                    <a:pt x="743" y="8"/>
                  </a:lnTo>
                  <a:lnTo>
                    <a:pt x="734" y="3"/>
                  </a:lnTo>
                  <a:lnTo>
                    <a:pt x="730" y="2"/>
                  </a:lnTo>
                  <a:lnTo>
                    <a:pt x="7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81" name="Rectangle 169"/>
            <p:cNvSpPr>
              <a:spLocks noChangeArrowheads="1"/>
            </p:cNvSpPr>
            <p:nvPr/>
          </p:nvSpPr>
          <p:spPr bwMode="auto">
            <a:xfrm>
              <a:off x="1540" y="1325"/>
              <a:ext cx="181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Optimierung des </a:t>
              </a:r>
              <a:endParaRPr lang="en-US" sz="1200"/>
            </a:p>
          </p:txBody>
        </p:sp>
        <p:sp>
          <p:nvSpPr>
            <p:cNvPr id="192682" name="Rectangle 170"/>
            <p:cNvSpPr>
              <a:spLocks noChangeArrowheads="1"/>
            </p:cNvSpPr>
            <p:nvPr/>
          </p:nvSpPr>
          <p:spPr bwMode="auto">
            <a:xfrm>
              <a:off x="1540" y="1352"/>
              <a:ext cx="17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Kapitaleinsatzes</a:t>
              </a:r>
              <a:endParaRPr lang="en-US" sz="1200"/>
            </a:p>
          </p:txBody>
        </p:sp>
        <p:sp>
          <p:nvSpPr>
            <p:cNvPr id="192683" name="Freeform 171"/>
            <p:cNvSpPr>
              <a:spLocks/>
            </p:cNvSpPr>
            <p:nvPr/>
          </p:nvSpPr>
          <p:spPr bwMode="auto">
            <a:xfrm>
              <a:off x="1448" y="1409"/>
              <a:ext cx="375" cy="7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0" y="1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3" y="17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3" y="143"/>
                </a:cxn>
                <a:cxn ang="0">
                  <a:pos x="8" y="151"/>
                </a:cxn>
                <a:cxn ang="0">
                  <a:pos x="16" y="157"/>
                </a:cxn>
                <a:cxn ang="0">
                  <a:pos x="20" y="159"/>
                </a:cxn>
                <a:cxn ang="0">
                  <a:pos x="25" y="159"/>
                </a:cxn>
                <a:cxn ang="0">
                  <a:pos x="725" y="159"/>
                </a:cxn>
                <a:cxn ang="0">
                  <a:pos x="730" y="159"/>
                </a:cxn>
                <a:cxn ang="0">
                  <a:pos x="734" y="157"/>
                </a:cxn>
                <a:cxn ang="0">
                  <a:pos x="743" y="151"/>
                </a:cxn>
                <a:cxn ang="0">
                  <a:pos x="748" y="143"/>
                </a:cxn>
                <a:cxn ang="0">
                  <a:pos x="751" y="138"/>
                </a:cxn>
                <a:cxn ang="0">
                  <a:pos x="751" y="133"/>
                </a:cxn>
                <a:cxn ang="0">
                  <a:pos x="751" y="27"/>
                </a:cxn>
                <a:cxn ang="0">
                  <a:pos x="751" y="21"/>
                </a:cxn>
                <a:cxn ang="0">
                  <a:pos x="748" y="17"/>
                </a:cxn>
                <a:cxn ang="0">
                  <a:pos x="743" y="8"/>
                </a:cxn>
                <a:cxn ang="0">
                  <a:pos x="734" y="2"/>
                </a:cxn>
                <a:cxn ang="0">
                  <a:pos x="730" y="1"/>
                </a:cxn>
                <a:cxn ang="0">
                  <a:pos x="725" y="0"/>
                </a:cxn>
                <a:cxn ang="0">
                  <a:pos x="25" y="0"/>
                </a:cxn>
              </a:cxnLst>
              <a:rect l="0" t="0" r="r" b="b"/>
              <a:pathLst>
                <a:path w="751" h="159">
                  <a:moveTo>
                    <a:pt x="25" y="0"/>
                  </a:moveTo>
                  <a:lnTo>
                    <a:pt x="20" y="1"/>
                  </a:lnTo>
                  <a:lnTo>
                    <a:pt x="16" y="2"/>
                  </a:lnTo>
                  <a:lnTo>
                    <a:pt x="8" y="8"/>
                  </a:lnTo>
                  <a:lnTo>
                    <a:pt x="3" y="17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3" y="143"/>
                  </a:lnTo>
                  <a:lnTo>
                    <a:pt x="8" y="151"/>
                  </a:lnTo>
                  <a:lnTo>
                    <a:pt x="16" y="157"/>
                  </a:lnTo>
                  <a:lnTo>
                    <a:pt x="20" y="159"/>
                  </a:lnTo>
                  <a:lnTo>
                    <a:pt x="25" y="159"/>
                  </a:lnTo>
                  <a:lnTo>
                    <a:pt x="725" y="159"/>
                  </a:lnTo>
                  <a:lnTo>
                    <a:pt x="730" y="159"/>
                  </a:lnTo>
                  <a:lnTo>
                    <a:pt x="734" y="157"/>
                  </a:lnTo>
                  <a:lnTo>
                    <a:pt x="743" y="151"/>
                  </a:lnTo>
                  <a:lnTo>
                    <a:pt x="748" y="143"/>
                  </a:lnTo>
                  <a:lnTo>
                    <a:pt x="751" y="138"/>
                  </a:lnTo>
                  <a:lnTo>
                    <a:pt x="751" y="133"/>
                  </a:lnTo>
                  <a:lnTo>
                    <a:pt x="751" y="27"/>
                  </a:lnTo>
                  <a:lnTo>
                    <a:pt x="751" y="21"/>
                  </a:lnTo>
                  <a:lnTo>
                    <a:pt x="748" y="17"/>
                  </a:lnTo>
                  <a:lnTo>
                    <a:pt x="743" y="8"/>
                  </a:lnTo>
                  <a:lnTo>
                    <a:pt x="734" y="2"/>
                  </a:lnTo>
                  <a:lnTo>
                    <a:pt x="730" y="1"/>
                  </a:lnTo>
                  <a:lnTo>
                    <a:pt x="7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84" name="Rectangle 172"/>
            <p:cNvSpPr>
              <a:spLocks noChangeArrowheads="1"/>
            </p:cNvSpPr>
            <p:nvPr/>
          </p:nvSpPr>
          <p:spPr bwMode="auto">
            <a:xfrm>
              <a:off x="1484" y="1419"/>
              <a:ext cx="283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Intensiveres Bemühen um </a:t>
              </a:r>
              <a:endParaRPr lang="en-US" sz="1200"/>
            </a:p>
          </p:txBody>
        </p:sp>
        <p:sp>
          <p:nvSpPr>
            <p:cNvPr id="192685" name="Rectangle 173"/>
            <p:cNvSpPr>
              <a:spLocks noChangeArrowheads="1"/>
            </p:cNvSpPr>
            <p:nvPr/>
          </p:nvSpPr>
          <p:spPr bwMode="auto">
            <a:xfrm>
              <a:off x="1537" y="1446"/>
              <a:ext cx="17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Wirtschaftlichkeit</a:t>
              </a:r>
              <a:endParaRPr lang="en-US" sz="1200"/>
            </a:p>
          </p:txBody>
        </p:sp>
      </p:grpSp>
      <p:grpSp>
        <p:nvGrpSpPr>
          <p:cNvPr id="14" name="Group 187"/>
          <p:cNvGrpSpPr>
            <a:grpSpLocks/>
          </p:cNvGrpSpPr>
          <p:nvPr>
            <p:custDataLst>
              <p:tags r:id="rId41"/>
            </p:custDataLst>
          </p:nvPr>
        </p:nvGrpSpPr>
        <p:grpSpPr bwMode="auto">
          <a:xfrm>
            <a:off x="723900" y="2944813"/>
            <a:ext cx="1998663" cy="127000"/>
            <a:chOff x="456" y="1615"/>
            <a:chExt cx="1259" cy="80"/>
          </a:xfrm>
        </p:grpSpPr>
        <p:sp>
          <p:nvSpPr>
            <p:cNvPr id="192687" name="Freeform 175"/>
            <p:cNvSpPr>
              <a:spLocks/>
            </p:cNvSpPr>
            <p:nvPr/>
          </p:nvSpPr>
          <p:spPr bwMode="auto">
            <a:xfrm>
              <a:off x="456" y="1615"/>
              <a:ext cx="375" cy="7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3" y="15"/>
                </a:cxn>
                <a:cxn ang="0">
                  <a:pos x="0" y="25"/>
                </a:cxn>
                <a:cxn ang="0">
                  <a:pos x="0" y="132"/>
                </a:cxn>
                <a:cxn ang="0">
                  <a:pos x="3" y="142"/>
                </a:cxn>
                <a:cxn ang="0">
                  <a:pos x="8" y="150"/>
                </a:cxn>
                <a:cxn ang="0">
                  <a:pos x="16" y="156"/>
                </a:cxn>
                <a:cxn ang="0">
                  <a:pos x="25" y="158"/>
                </a:cxn>
                <a:cxn ang="0">
                  <a:pos x="725" y="158"/>
                </a:cxn>
                <a:cxn ang="0">
                  <a:pos x="734" y="156"/>
                </a:cxn>
                <a:cxn ang="0">
                  <a:pos x="743" y="150"/>
                </a:cxn>
                <a:cxn ang="0">
                  <a:pos x="748" y="142"/>
                </a:cxn>
                <a:cxn ang="0">
                  <a:pos x="751" y="138"/>
                </a:cxn>
                <a:cxn ang="0">
                  <a:pos x="751" y="132"/>
                </a:cxn>
                <a:cxn ang="0">
                  <a:pos x="751" y="25"/>
                </a:cxn>
                <a:cxn ang="0">
                  <a:pos x="751" y="20"/>
                </a:cxn>
                <a:cxn ang="0">
                  <a:pos x="748" y="15"/>
                </a:cxn>
                <a:cxn ang="0">
                  <a:pos x="743" y="8"/>
                </a:cxn>
                <a:cxn ang="0">
                  <a:pos x="734" y="2"/>
                </a:cxn>
                <a:cxn ang="0">
                  <a:pos x="725" y="0"/>
                </a:cxn>
                <a:cxn ang="0">
                  <a:pos x="25" y="0"/>
                </a:cxn>
              </a:cxnLst>
              <a:rect l="0" t="0" r="r" b="b"/>
              <a:pathLst>
                <a:path w="751" h="158">
                  <a:moveTo>
                    <a:pt x="25" y="0"/>
                  </a:moveTo>
                  <a:lnTo>
                    <a:pt x="16" y="2"/>
                  </a:lnTo>
                  <a:lnTo>
                    <a:pt x="8" y="8"/>
                  </a:lnTo>
                  <a:lnTo>
                    <a:pt x="3" y="15"/>
                  </a:lnTo>
                  <a:lnTo>
                    <a:pt x="0" y="25"/>
                  </a:lnTo>
                  <a:lnTo>
                    <a:pt x="0" y="132"/>
                  </a:lnTo>
                  <a:lnTo>
                    <a:pt x="3" y="142"/>
                  </a:lnTo>
                  <a:lnTo>
                    <a:pt x="8" y="150"/>
                  </a:lnTo>
                  <a:lnTo>
                    <a:pt x="16" y="156"/>
                  </a:lnTo>
                  <a:lnTo>
                    <a:pt x="25" y="158"/>
                  </a:lnTo>
                  <a:lnTo>
                    <a:pt x="725" y="158"/>
                  </a:lnTo>
                  <a:lnTo>
                    <a:pt x="734" y="156"/>
                  </a:lnTo>
                  <a:lnTo>
                    <a:pt x="743" y="150"/>
                  </a:lnTo>
                  <a:lnTo>
                    <a:pt x="748" y="142"/>
                  </a:lnTo>
                  <a:lnTo>
                    <a:pt x="751" y="138"/>
                  </a:lnTo>
                  <a:lnTo>
                    <a:pt x="751" y="132"/>
                  </a:lnTo>
                  <a:lnTo>
                    <a:pt x="751" y="25"/>
                  </a:lnTo>
                  <a:lnTo>
                    <a:pt x="751" y="20"/>
                  </a:lnTo>
                  <a:lnTo>
                    <a:pt x="748" y="15"/>
                  </a:lnTo>
                  <a:lnTo>
                    <a:pt x="743" y="8"/>
                  </a:lnTo>
                  <a:lnTo>
                    <a:pt x="734" y="2"/>
                  </a:lnTo>
                  <a:lnTo>
                    <a:pt x="7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BB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88" name="Rectangle 176"/>
            <p:cNvSpPr>
              <a:spLocks noChangeArrowheads="1"/>
            </p:cNvSpPr>
            <p:nvPr/>
          </p:nvSpPr>
          <p:spPr bwMode="auto">
            <a:xfrm>
              <a:off x="496" y="1625"/>
              <a:ext cx="276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Klarere Positionierung als </a:t>
              </a:r>
              <a:endParaRPr lang="en-US" sz="1200"/>
            </a:p>
          </p:txBody>
        </p:sp>
        <p:sp>
          <p:nvSpPr>
            <p:cNvPr id="192689" name="Rectangle 177"/>
            <p:cNvSpPr>
              <a:spLocks noChangeArrowheads="1"/>
            </p:cNvSpPr>
            <p:nvPr/>
          </p:nvSpPr>
          <p:spPr bwMode="auto">
            <a:xfrm>
              <a:off x="545" y="1652"/>
              <a:ext cx="18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Premiumanbieter</a:t>
              </a:r>
              <a:endParaRPr lang="en-US" sz="1200"/>
            </a:p>
          </p:txBody>
        </p:sp>
        <p:sp>
          <p:nvSpPr>
            <p:cNvPr id="192690" name="Freeform 178"/>
            <p:cNvSpPr>
              <a:spLocks/>
            </p:cNvSpPr>
            <p:nvPr/>
          </p:nvSpPr>
          <p:spPr bwMode="auto">
            <a:xfrm>
              <a:off x="900" y="1616"/>
              <a:ext cx="375" cy="7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5" y="2"/>
                </a:cxn>
                <a:cxn ang="0">
                  <a:pos x="7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132"/>
                </a:cxn>
                <a:cxn ang="0">
                  <a:pos x="2" y="142"/>
                </a:cxn>
                <a:cxn ang="0">
                  <a:pos x="7" y="150"/>
                </a:cxn>
                <a:cxn ang="0">
                  <a:pos x="15" y="156"/>
                </a:cxn>
                <a:cxn ang="0">
                  <a:pos x="25" y="158"/>
                </a:cxn>
                <a:cxn ang="0">
                  <a:pos x="724" y="158"/>
                </a:cxn>
                <a:cxn ang="0">
                  <a:pos x="733" y="156"/>
                </a:cxn>
                <a:cxn ang="0">
                  <a:pos x="742" y="150"/>
                </a:cxn>
                <a:cxn ang="0">
                  <a:pos x="748" y="142"/>
                </a:cxn>
                <a:cxn ang="0">
                  <a:pos x="750" y="138"/>
                </a:cxn>
                <a:cxn ang="0">
                  <a:pos x="750" y="132"/>
                </a:cxn>
                <a:cxn ang="0">
                  <a:pos x="750" y="26"/>
                </a:cxn>
                <a:cxn ang="0">
                  <a:pos x="750" y="20"/>
                </a:cxn>
                <a:cxn ang="0">
                  <a:pos x="748" y="16"/>
                </a:cxn>
                <a:cxn ang="0">
                  <a:pos x="742" y="8"/>
                </a:cxn>
                <a:cxn ang="0">
                  <a:pos x="733" y="2"/>
                </a:cxn>
                <a:cxn ang="0">
                  <a:pos x="724" y="0"/>
                </a:cxn>
                <a:cxn ang="0">
                  <a:pos x="25" y="0"/>
                </a:cxn>
              </a:cxnLst>
              <a:rect l="0" t="0" r="r" b="b"/>
              <a:pathLst>
                <a:path w="750" h="158">
                  <a:moveTo>
                    <a:pt x="25" y="0"/>
                  </a:moveTo>
                  <a:lnTo>
                    <a:pt x="15" y="2"/>
                  </a:lnTo>
                  <a:lnTo>
                    <a:pt x="7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132"/>
                  </a:lnTo>
                  <a:lnTo>
                    <a:pt x="2" y="142"/>
                  </a:lnTo>
                  <a:lnTo>
                    <a:pt x="7" y="150"/>
                  </a:lnTo>
                  <a:lnTo>
                    <a:pt x="15" y="156"/>
                  </a:lnTo>
                  <a:lnTo>
                    <a:pt x="25" y="158"/>
                  </a:lnTo>
                  <a:lnTo>
                    <a:pt x="724" y="158"/>
                  </a:lnTo>
                  <a:lnTo>
                    <a:pt x="733" y="156"/>
                  </a:lnTo>
                  <a:lnTo>
                    <a:pt x="742" y="150"/>
                  </a:lnTo>
                  <a:lnTo>
                    <a:pt x="748" y="142"/>
                  </a:lnTo>
                  <a:lnTo>
                    <a:pt x="750" y="138"/>
                  </a:lnTo>
                  <a:lnTo>
                    <a:pt x="750" y="132"/>
                  </a:lnTo>
                  <a:lnTo>
                    <a:pt x="750" y="26"/>
                  </a:lnTo>
                  <a:lnTo>
                    <a:pt x="750" y="20"/>
                  </a:lnTo>
                  <a:lnTo>
                    <a:pt x="748" y="16"/>
                  </a:lnTo>
                  <a:lnTo>
                    <a:pt x="742" y="8"/>
                  </a:lnTo>
                  <a:lnTo>
                    <a:pt x="733" y="2"/>
                  </a:lnTo>
                  <a:lnTo>
                    <a:pt x="72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BB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91" name="Rectangle 179"/>
            <p:cNvSpPr>
              <a:spLocks noChangeArrowheads="1"/>
            </p:cNvSpPr>
            <p:nvPr/>
          </p:nvSpPr>
          <p:spPr bwMode="auto">
            <a:xfrm>
              <a:off x="956" y="1625"/>
              <a:ext cx="24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Deutlicher Ausbau des </a:t>
              </a:r>
              <a:endParaRPr lang="en-US" sz="1200"/>
            </a:p>
          </p:txBody>
        </p:sp>
        <p:sp>
          <p:nvSpPr>
            <p:cNvPr id="192692" name="Rectangle 180"/>
            <p:cNvSpPr>
              <a:spLocks noChangeArrowheads="1"/>
            </p:cNvSpPr>
            <p:nvPr/>
          </p:nvSpPr>
          <p:spPr bwMode="auto">
            <a:xfrm>
              <a:off x="993" y="1653"/>
              <a:ext cx="7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Service</a:t>
              </a:r>
              <a:endParaRPr lang="en-US" sz="1200"/>
            </a:p>
          </p:txBody>
        </p:sp>
        <p:sp>
          <p:nvSpPr>
            <p:cNvPr id="192693" name="Rectangle 181"/>
            <p:cNvSpPr>
              <a:spLocks noChangeArrowheads="1"/>
            </p:cNvSpPr>
            <p:nvPr/>
          </p:nvSpPr>
          <p:spPr bwMode="auto">
            <a:xfrm>
              <a:off x="1081" y="1653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694" name="Rectangle 182"/>
            <p:cNvSpPr>
              <a:spLocks noChangeArrowheads="1"/>
            </p:cNvSpPr>
            <p:nvPr/>
          </p:nvSpPr>
          <p:spPr bwMode="auto">
            <a:xfrm>
              <a:off x="1090" y="1653"/>
              <a:ext cx="8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Anteiles</a:t>
              </a:r>
              <a:endParaRPr lang="en-US" sz="1200"/>
            </a:p>
          </p:txBody>
        </p:sp>
        <p:sp>
          <p:nvSpPr>
            <p:cNvPr id="192695" name="Freeform 183"/>
            <p:cNvSpPr>
              <a:spLocks/>
            </p:cNvSpPr>
            <p:nvPr/>
          </p:nvSpPr>
          <p:spPr bwMode="auto">
            <a:xfrm>
              <a:off x="1340" y="1615"/>
              <a:ext cx="375" cy="7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17" y="2"/>
                </a:cxn>
                <a:cxn ang="0">
                  <a:pos x="8" y="8"/>
                </a:cxn>
                <a:cxn ang="0">
                  <a:pos x="2" y="15"/>
                </a:cxn>
                <a:cxn ang="0">
                  <a:pos x="1" y="20"/>
                </a:cxn>
                <a:cxn ang="0">
                  <a:pos x="0" y="25"/>
                </a:cxn>
                <a:cxn ang="0">
                  <a:pos x="0" y="132"/>
                </a:cxn>
                <a:cxn ang="0">
                  <a:pos x="1" y="138"/>
                </a:cxn>
                <a:cxn ang="0">
                  <a:pos x="2" y="142"/>
                </a:cxn>
                <a:cxn ang="0">
                  <a:pos x="8" y="150"/>
                </a:cxn>
                <a:cxn ang="0">
                  <a:pos x="17" y="156"/>
                </a:cxn>
                <a:cxn ang="0">
                  <a:pos x="26" y="158"/>
                </a:cxn>
                <a:cxn ang="0">
                  <a:pos x="725" y="158"/>
                </a:cxn>
                <a:cxn ang="0">
                  <a:pos x="735" y="156"/>
                </a:cxn>
                <a:cxn ang="0">
                  <a:pos x="743" y="150"/>
                </a:cxn>
                <a:cxn ang="0">
                  <a:pos x="748" y="142"/>
                </a:cxn>
                <a:cxn ang="0">
                  <a:pos x="750" y="132"/>
                </a:cxn>
                <a:cxn ang="0">
                  <a:pos x="750" y="25"/>
                </a:cxn>
                <a:cxn ang="0">
                  <a:pos x="748" y="15"/>
                </a:cxn>
                <a:cxn ang="0">
                  <a:pos x="743" y="8"/>
                </a:cxn>
                <a:cxn ang="0">
                  <a:pos x="735" y="2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8">
                  <a:moveTo>
                    <a:pt x="26" y="0"/>
                  </a:moveTo>
                  <a:lnTo>
                    <a:pt x="17" y="2"/>
                  </a:lnTo>
                  <a:lnTo>
                    <a:pt x="8" y="8"/>
                  </a:lnTo>
                  <a:lnTo>
                    <a:pt x="2" y="15"/>
                  </a:lnTo>
                  <a:lnTo>
                    <a:pt x="1" y="20"/>
                  </a:lnTo>
                  <a:lnTo>
                    <a:pt x="0" y="25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2" y="142"/>
                  </a:lnTo>
                  <a:lnTo>
                    <a:pt x="8" y="150"/>
                  </a:lnTo>
                  <a:lnTo>
                    <a:pt x="17" y="156"/>
                  </a:lnTo>
                  <a:lnTo>
                    <a:pt x="26" y="158"/>
                  </a:lnTo>
                  <a:lnTo>
                    <a:pt x="725" y="158"/>
                  </a:lnTo>
                  <a:lnTo>
                    <a:pt x="735" y="156"/>
                  </a:lnTo>
                  <a:lnTo>
                    <a:pt x="743" y="150"/>
                  </a:lnTo>
                  <a:lnTo>
                    <a:pt x="748" y="142"/>
                  </a:lnTo>
                  <a:lnTo>
                    <a:pt x="750" y="132"/>
                  </a:lnTo>
                  <a:lnTo>
                    <a:pt x="750" y="25"/>
                  </a:lnTo>
                  <a:lnTo>
                    <a:pt x="748" y="15"/>
                  </a:lnTo>
                  <a:lnTo>
                    <a:pt x="743" y="8"/>
                  </a:lnTo>
                  <a:lnTo>
                    <a:pt x="735" y="2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9BB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696" name="Rectangle 184"/>
            <p:cNvSpPr>
              <a:spLocks noChangeArrowheads="1"/>
            </p:cNvSpPr>
            <p:nvPr/>
          </p:nvSpPr>
          <p:spPr bwMode="auto">
            <a:xfrm>
              <a:off x="1358" y="1625"/>
              <a:ext cx="303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Bessere Erfüllung anspruchs</a:t>
              </a:r>
              <a:endParaRPr lang="en-US" sz="1200"/>
            </a:p>
          </p:txBody>
        </p:sp>
        <p:sp>
          <p:nvSpPr>
            <p:cNvPr id="192697" name="Rectangle 185"/>
            <p:cNvSpPr>
              <a:spLocks noChangeArrowheads="1"/>
            </p:cNvSpPr>
            <p:nvPr/>
          </p:nvSpPr>
          <p:spPr bwMode="auto">
            <a:xfrm>
              <a:off x="1691" y="1625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698" name="Rectangle 186"/>
            <p:cNvSpPr>
              <a:spLocks noChangeArrowheads="1"/>
            </p:cNvSpPr>
            <p:nvPr/>
          </p:nvSpPr>
          <p:spPr bwMode="auto">
            <a:xfrm>
              <a:off x="1358" y="1652"/>
              <a:ext cx="31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voller Qualitätsanforderungen</a:t>
              </a:r>
              <a:endParaRPr lang="en-US" sz="1200"/>
            </a:p>
          </p:txBody>
        </p:sp>
      </p:grpSp>
      <p:grpSp>
        <p:nvGrpSpPr>
          <p:cNvPr id="15" name="Group 196"/>
          <p:cNvGrpSpPr>
            <a:grpSpLocks/>
          </p:cNvGrpSpPr>
          <p:nvPr>
            <p:custDataLst>
              <p:tags r:id="rId42"/>
            </p:custDataLst>
          </p:nvPr>
        </p:nvGrpSpPr>
        <p:grpSpPr bwMode="auto">
          <a:xfrm>
            <a:off x="554038" y="2447925"/>
            <a:ext cx="2360612" cy="311150"/>
            <a:chOff x="349" y="1302"/>
            <a:chExt cx="1487" cy="196"/>
          </a:xfrm>
        </p:grpSpPr>
        <p:sp>
          <p:nvSpPr>
            <p:cNvPr id="192700" name="Freeform 188"/>
            <p:cNvSpPr>
              <a:spLocks/>
            </p:cNvSpPr>
            <p:nvPr/>
          </p:nvSpPr>
          <p:spPr bwMode="auto">
            <a:xfrm>
              <a:off x="349" y="1302"/>
              <a:ext cx="404" cy="196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1" y="1"/>
                </a:cxn>
                <a:cxn ang="0">
                  <a:pos x="39" y="5"/>
                </a:cxn>
                <a:cxn ang="0">
                  <a:pos x="28" y="11"/>
                </a:cxn>
                <a:cxn ang="0">
                  <a:pos x="19" y="19"/>
                </a:cxn>
                <a:cxn ang="0">
                  <a:pos x="11" y="29"/>
                </a:cxn>
                <a:cxn ang="0">
                  <a:pos x="6" y="40"/>
                </a:cxn>
                <a:cxn ang="0">
                  <a:pos x="1" y="52"/>
                </a:cxn>
                <a:cxn ang="0">
                  <a:pos x="0" y="65"/>
                </a:cxn>
                <a:cxn ang="0">
                  <a:pos x="0" y="327"/>
                </a:cxn>
                <a:cxn ang="0">
                  <a:pos x="1" y="340"/>
                </a:cxn>
                <a:cxn ang="0">
                  <a:pos x="6" y="352"/>
                </a:cxn>
                <a:cxn ang="0">
                  <a:pos x="11" y="363"/>
                </a:cxn>
                <a:cxn ang="0">
                  <a:pos x="19" y="373"/>
                </a:cxn>
                <a:cxn ang="0">
                  <a:pos x="28" y="381"/>
                </a:cxn>
                <a:cxn ang="0">
                  <a:pos x="39" y="387"/>
                </a:cxn>
                <a:cxn ang="0">
                  <a:pos x="51" y="391"/>
                </a:cxn>
                <a:cxn ang="0">
                  <a:pos x="64" y="392"/>
                </a:cxn>
                <a:cxn ang="0">
                  <a:pos x="745" y="392"/>
                </a:cxn>
                <a:cxn ang="0">
                  <a:pos x="758" y="391"/>
                </a:cxn>
                <a:cxn ang="0">
                  <a:pos x="770" y="387"/>
                </a:cxn>
                <a:cxn ang="0">
                  <a:pos x="781" y="381"/>
                </a:cxn>
                <a:cxn ang="0">
                  <a:pos x="791" y="373"/>
                </a:cxn>
                <a:cxn ang="0">
                  <a:pos x="798" y="363"/>
                </a:cxn>
                <a:cxn ang="0">
                  <a:pos x="804" y="352"/>
                </a:cxn>
                <a:cxn ang="0">
                  <a:pos x="808" y="340"/>
                </a:cxn>
                <a:cxn ang="0">
                  <a:pos x="809" y="327"/>
                </a:cxn>
                <a:cxn ang="0">
                  <a:pos x="809" y="65"/>
                </a:cxn>
                <a:cxn ang="0">
                  <a:pos x="808" y="52"/>
                </a:cxn>
                <a:cxn ang="0">
                  <a:pos x="804" y="40"/>
                </a:cxn>
                <a:cxn ang="0">
                  <a:pos x="798" y="29"/>
                </a:cxn>
                <a:cxn ang="0">
                  <a:pos x="791" y="19"/>
                </a:cxn>
                <a:cxn ang="0">
                  <a:pos x="781" y="11"/>
                </a:cxn>
                <a:cxn ang="0">
                  <a:pos x="770" y="5"/>
                </a:cxn>
                <a:cxn ang="0">
                  <a:pos x="758" y="1"/>
                </a:cxn>
                <a:cxn ang="0">
                  <a:pos x="745" y="0"/>
                </a:cxn>
                <a:cxn ang="0">
                  <a:pos x="64" y="0"/>
                </a:cxn>
              </a:cxnLst>
              <a:rect l="0" t="0" r="r" b="b"/>
              <a:pathLst>
                <a:path w="809" h="392">
                  <a:moveTo>
                    <a:pt x="64" y="0"/>
                  </a:moveTo>
                  <a:lnTo>
                    <a:pt x="51" y="1"/>
                  </a:lnTo>
                  <a:lnTo>
                    <a:pt x="39" y="5"/>
                  </a:lnTo>
                  <a:lnTo>
                    <a:pt x="28" y="11"/>
                  </a:lnTo>
                  <a:lnTo>
                    <a:pt x="19" y="19"/>
                  </a:lnTo>
                  <a:lnTo>
                    <a:pt x="11" y="29"/>
                  </a:lnTo>
                  <a:lnTo>
                    <a:pt x="6" y="40"/>
                  </a:lnTo>
                  <a:lnTo>
                    <a:pt x="1" y="52"/>
                  </a:lnTo>
                  <a:lnTo>
                    <a:pt x="0" y="65"/>
                  </a:lnTo>
                  <a:lnTo>
                    <a:pt x="0" y="327"/>
                  </a:lnTo>
                  <a:lnTo>
                    <a:pt x="1" y="340"/>
                  </a:lnTo>
                  <a:lnTo>
                    <a:pt x="6" y="352"/>
                  </a:lnTo>
                  <a:lnTo>
                    <a:pt x="11" y="363"/>
                  </a:lnTo>
                  <a:lnTo>
                    <a:pt x="19" y="373"/>
                  </a:lnTo>
                  <a:lnTo>
                    <a:pt x="28" y="381"/>
                  </a:lnTo>
                  <a:lnTo>
                    <a:pt x="39" y="387"/>
                  </a:lnTo>
                  <a:lnTo>
                    <a:pt x="51" y="391"/>
                  </a:lnTo>
                  <a:lnTo>
                    <a:pt x="64" y="392"/>
                  </a:lnTo>
                  <a:lnTo>
                    <a:pt x="745" y="392"/>
                  </a:lnTo>
                  <a:lnTo>
                    <a:pt x="758" y="391"/>
                  </a:lnTo>
                  <a:lnTo>
                    <a:pt x="770" y="387"/>
                  </a:lnTo>
                  <a:lnTo>
                    <a:pt x="781" y="381"/>
                  </a:lnTo>
                  <a:lnTo>
                    <a:pt x="791" y="373"/>
                  </a:lnTo>
                  <a:lnTo>
                    <a:pt x="798" y="363"/>
                  </a:lnTo>
                  <a:lnTo>
                    <a:pt x="804" y="352"/>
                  </a:lnTo>
                  <a:lnTo>
                    <a:pt x="808" y="340"/>
                  </a:lnTo>
                  <a:lnTo>
                    <a:pt x="809" y="327"/>
                  </a:lnTo>
                  <a:lnTo>
                    <a:pt x="809" y="65"/>
                  </a:lnTo>
                  <a:lnTo>
                    <a:pt x="808" y="52"/>
                  </a:lnTo>
                  <a:lnTo>
                    <a:pt x="804" y="40"/>
                  </a:lnTo>
                  <a:lnTo>
                    <a:pt x="798" y="29"/>
                  </a:lnTo>
                  <a:lnTo>
                    <a:pt x="791" y="19"/>
                  </a:lnTo>
                  <a:lnTo>
                    <a:pt x="781" y="11"/>
                  </a:lnTo>
                  <a:lnTo>
                    <a:pt x="770" y="5"/>
                  </a:lnTo>
                  <a:lnTo>
                    <a:pt x="758" y="1"/>
                  </a:lnTo>
                  <a:lnTo>
                    <a:pt x="745" y="0"/>
                  </a:lnTo>
                  <a:lnTo>
                    <a:pt x="64" y="0"/>
                  </a:lnTo>
                  <a:close/>
                </a:path>
              </a:pathLst>
            </a:custGeom>
            <a:noFill/>
            <a:ln w="793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" name="Group 191"/>
            <p:cNvGrpSpPr>
              <a:grpSpLocks/>
            </p:cNvGrpSpPr>
            <p:nvPr/>
          </p:nvGrpSpPr>
          <p:grpSpPr bwMode="auto">
            <a:xfrm>
              <a:off x="753" y="1342"/>
              <a:ext cx="104" cy="27"/>
              <a:chOff x="753" y="1342"/>
              <a:chExt cx="104" cy="27"/>
            </a:xfrm>
          </p:grpSpPr>
          <p:sp>
            <p:nvSpPr>
              <p:cNvPr id="192701" name="Rectangle 189"/>
              <p:cNvSpPr>
                <a:spLocks noChangeArrowheads="1"/>
              </p:cNvSpPr>
              <p:nvPr/>
            </p:nvSpPr>
            <p:spPr bwMode="auto">
              <a:xfrm>
                <a:off x="753" y="1353"/>
                <a:ext cx="80" cy="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02" name="Freeform 190"/>
              <p:cNvSpPr>
                <a:spLocks/>
              </p:cNvSpPr>
              <p:nvPr/>
            </p:nvSpPr>
            <p:spPr bwMode="auto">
              <a:xfrm>
                <a:off x="832" y="1342"/>
                <a:ext cx="25" cy="27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50" y="25"/>
                  </a:cxn>
                  <a:cxn ang="0">
                    <a:pos x="0" y="0"/>
                  </a:cxn>
                  <a:cxn ang="0">
                    <a:pos x="0" y="52"/>
                  </a:cxn>
                </a:cxnLst>
                <a:rect l="0" t="0" r="r" b="b"/>
                <a:pathLst>
                  <a:path w="50" h="52">
                    <a:moveTo>
                      <a:pt x="0" y="52"/>
                    </a:moveTo>
                    <a:lnTo>
                      <a:pt x="50" y="25"/>
                    </a:lnTo>
                    <a:lnTo>
                      <a:pt x="0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194"/>
            <p:cNvGrpSpPr>
              <a:grpSpLocks/>
            </p:cNvGrpSpPr>
            <p:nvPr/>
          </p:nvGrpSpPr>
          <p:grpSpPr bwMode="auto">
            <a:xfrm>
              <a:off x="1327" y="1342"/>
              <a:ext cx="104" cy="27"/>
              <a:chOff x="1327" y="1342"/>
              <a:chExt cx="104" cy="27"/>
            </a:xfrm>
          </p:grpSpPr>
          <p:sp>
            <p:nvSpPr>
              <p:cNvPr id="192704" name="Rectangle 192"/>
              <p:cNvSpPr>
                <a:spLocks noChangeArrowheads="1"/>
              </p:cNvSpPr>
              <p:nvPr/>
            </p:nvSpPr>
            <p:spPr bwMode="auto">
              <a:xfrm>
                <a:off x="1351" y="1353"/>
                <a:ext cx="80" cy="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05" name="Freeform 193"/>
              <p:cNvSpPr>
                <a:spLocks/>
              </p:cNvSpPr>
              <p:nvPr/>
            </p:nvSpPr>
            <p:spPr bwMode="auto">
              <a:xfrm>
                <a:off x="1327" y="1342"/>
                <a:ext cx="26" cy="2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25"/>
                  </a:cxn>
                  <a:cxn ang="0">
                    <a:pos x="51" y="52"/>
                  </a:cxn>
                  <a:cxn ang="0">
                    <a:pos x="51" y="0"/>
                  </a:cxn>
                </a:cxnLst>
                <a:rect l="0" t="0" r="r" b="b"/>
                <a:pathLst>
                  <a:path w="51" h="52">
                    <a:moveTo>
                      <a:pt x="51" y="0"/>
                    </a:moveTo>
                    <a:lnTo>
                      <a:pt x="0" y="25"/>
                    </a:lnTo>
                    <a:lnTo>
                      <a:pt x="51" y="5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2707" name="Freeform 195"/>
            <p:cNvSpPr>
              <a:spLocks/>
            </p:cNvSpPr>
            <p:nvPr/>
          </p:nvSpPr>
          <p:spPr bwMode="auto">
            <a:xfrm>
              <a:off x="1431" y="1302"/>
              <a:ext cx="405" cy="196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1" y="1"/>
                </a:cxn>
                <a:cxn ang="0">
                  <a:pos x="39" y="5"/>
                </a:cxn>
                <a:cxn ang="0">
                  <a:pos x="28" y="11"/>
                </a:cxn>
                <a:cxn ang="0">
                  <a:pos x="18" y="19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1" y="52"/>
                </a:cxn>
                <a:cxn ang="0">
                  <a:pos x="0" y="65"/>
                </a:cxn>
                <a:cxn ang="0">
                  <a:pos x="0" y="327"/>
                </a:cxn>
                <a:cxn ang="0">
                  <a:pos x="1" y="340"/>
                </a:cxn>
                <a:cxn ang="0">
                  <a:pos x="5" y="352"/>
                </a:cxn>
                <a:cxn ang="0">
                  <a:pos x="11" y="363"/>
                </a:cxn>
                <a:cxn ang="0">
                  <a:pos x="18" y="373"/>
                </a:cxn>
                <a:cxn ang="0">
                  <a:pos x="28" y="381"/>
                </a:cxn>
                <a:cxn ang="0">
                  <a:pos x="39" y="387"/>
                </a:cxn>
                <a:cxn ang="0">
                  <a:pos x="51" y="391"/>
                </a:cxn>
                <a:cxn ang="0">
                  <a:pos x="64" y="392"/>
                </a:cxn>
                <a:cxn ang="0">
                  <a:pos x="745" y="392"/>
                </a:cxn>
                <a:cxn ang="0">
                  <a:pos x="758" y="391"/>
                </a:cxn>
                <a:cxn ang="0">
                  <a:pos x="770" y="387"/>
                </a:cxn>
                <a:cxn ang="0">
                  <a:pos x="780" y="381"/>
                </a:cxn>
                <a:cxn ang="0">
                  <a:pos x="790" y="373"/>
                </a:cxn>
                <a:cxn ang="0">
                  <a:pos x="798" y="363"/>
                </a:cxn>
                <a:cxn ang="0">
                  <a:pos x="803" y="352"/>
                </a:cxn>
                <a:cxn ang="0">
                  <a:pos x="808" y="340"/>
                </a:cxn>
                <a:cxn ang="0">
                  <a:pos x="809" y="327"/>
                </a:cxn>
                <a:cxn ang="0">
                  <a:pos x="809" y="65"/>
                </a:cxn>
                <a:cxn ang="0">
                  <a:pos x="808" y="52"/>
                </a:cxn>
                <a:cxn ang="0">
                  <a:pos x="803" y="40"/>
                </a:cxn>
                <a:cxn ang="0">
                  <a:pos x="798" y="29"/>
                </a:cxn>
                <a:cxn ang="0">
                  <a:pos x="790" y="19"/>
                </a:cxn>
                <a:cxn ang="0">
                  <a:pos x="780" y="11"/>
                </a:cxn>
                <a:cxn ang="0">
                  <a:pos x="770" y="5"/>
                </a:cxn>
                <a:cxn ang="0">
                  <a:pos x="758" y="1"/>
                </a:cxn>
                <a:cxn ang="0">
                  <a:pos x="745" y="0"/>
                </a:cxn>
                <a:cxn ang="0">
                  <a:pos x="64" y="0"/>
                </a:cxn>
              </a:cxnLst>
              <a:rect l="0" t="0" r="r" b="b"/>
              <a:pathLst>
                <a:path w="809" h="392">
                  <a:moveTo>
                    <a:pt x="64" y="0"/>
                  </a:moveTo>
                  <a:lnTo>
                    <a:pt x="51" y="1"/>
                  </a:lnTo>
                  <a:lnTo>
                    <a:pt x="39" y="5"/>
                  </a:lnTo>
                  <a:lnTo>
                    <a:pt x="28" y="11"/>
                  </a:lnTo>
                  <a:lnTo>
                    <a:pt x="18" y="19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1" y="52"/>
                  </a:lnTo>
                  <a:lnTo>
                    <a:pt x="0" y="65"/>
                  </a:lnTo>
                  <a:lnTo>
                    <a:pt x="0" y="327"/>
                  </a:lnTo>
                  <a:lnTo>
                    <a:pt x="1" y="340"/>
                  </a:lnTo>
                  <a:lnTo>
                    <a:pt x="5" y="352"/>
                  </a:lnTo>
                  <a:lnTo>
                    <a:pt x="11" y="363"/>
                  </a:lnTo>
                  <a:lnTo>
                    <a:pt x="18" y="373"/>
                  </a:lnTo>
                  <a:lnTo>
                    <a:pt x="28" y="381"/>
                  </a:lnTo>
                  <a:lnTo>
                    <a:pt x="39" y="387"/>
                  </a:lnTo>
                  <a:lnTo>
                    <a:pt x="51" y="391"/>
                  </a:lnTo>
                  <a:lnTo>
                    <a:pt x="64" y="392"/>
                  </a:lnTo>
                  <a:lnTo>
                    <a:pt x="745" y="392"/>
                  </a:lnTo>
                  <a:lnTo>
                    <a:pt x="758" y="391"/>
                  </a:lnTo>
                  <a:lnTo>
                    <a:pt x="770" y="387"/>
                  </a:lnTo>
                  <a:lnTo>
                    <a:pt x="780" y="381"/>
                  </a:lnTo>
                  <a:lnTo>
                    <a:pt x="790" y="373"/>
                  </a:lnTo>
                  <a:lnTo>
                    <a:pt x="798" y="363"/>
                  </a:lnTo>
                  <a:lnTo>
                    <a:pt x="803" y="352"/>
                  </a:lnTo>
                  <a:lnTo>
                    <a:pt x="808" y="340"/>
                  </a:lnTo>
                  <a:lnTo>
                    <a:pt x="809" y="327"/>
                  </a:lnTo>
                  <a:lnTo>
                    <a:pt x="809" y="65"/>
                  </a:lnTo>
                  <a:lnTo>
                    <a:pt x="808" y="52"/>
                  </a:lnTo>
                  <a:lnTo>
                    <a:pt x="803" y="40"/>
                  </a:lnTo>
                  <a:lnTo>
                    <a:pt x="798" y="29"/>
                  </a:lnTo>
                  <a:lnTo>
                    <a:pt x="790" y="19"/>
                  </a:lnTo>
                  <a:lnTo>
                    <a:pt x="780" y="11"/>
                  </a:lnTo>
                  <a:lnTo>
                    <a:pt x="770" y="5"/>
                  </a:lnTo>
                  <a:lnTo>
                    <a:pt x="758" y="1"/>
                  </a:lnTo>
                  <a:lnTo>
                    <a:pt x="745" y="0"/>
                  </a:lnTo>
                  <a:lnTo>
                    <a:pt x="64" y="0"/>
                  </a:lnTo>
                  <a:close/>
                </a:path>
              </a:pathLst>
            </a:custGeom>
            <a:noFill/>
            <a:ln w="793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216"/>
          <p:cNvGrpSpPr>
            <a:grpSpLocks/>
          </p:cNvGrpSpPr>
          <p:nvPr>
            <p:custDataLst>
              <p:tags r:id="rId43"/>
            </p:custDataLst>
          </p:nvPr>
        </p:nvGrpSpPr>
        <p:grpSpPr bwMode="auto">
          <a:xfrm>
            <a:off x="377825" y="2595563"/>
            <a:ext cx="2370138" cy="574675"/>
            <a:chOff x="238" y="1395"/>
            <a:chExt cx="1493" cy="362"/>
          </a:xfrm>
        </p:grpSpPr>
        <p:sp>
          <p:nvSpPr>
            <p:cNvPr id="192709" name="Rectangle 197"/>
            <p:cNvSpPr>
              <a:spLocks noChangeArrowheads="1"/>
            </p:cNvSpPr>
            <p:nvPr/>
          </p:nvSpPr>
          <p:spPr bwMode="auto">
            <a:xfrm>
              <a:off x="238" y="1496"/>
              <a:ext cx="79" cy="261"/>
            </a:xfrm>
            <a:prstGeom prst="rect">
              <a:avLst/>
            </a:prstGeom>
            <a:solidFill>
              <a:srgbClr val="99BB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10" name="Rectangle 198"/>
            <p:cNvSpPr>
              <a:spLocks noChangeArrowheads="1"/>
            </p:cNvSpPr>
            <p:nvPr/>
          </p:nvSpPr>
          <p:spPr bwMode="auto">
            <a:xfrm rot="16200000">
              <a:off x="214" y="1603"/>
              <a:ext cx="122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400" b="1" smtClean="0">
                  <a:solidFill>
                    <a:srgbClr val="000000"/>
                  </a:solidFill>
                </a:rPr>
                <a:t>Kunden</a:t>
              </a:r>
              <a:endParaRPr lang="en-US" sz="1200"/>
            </a:p>
          </p:txBody>
        </p:sp>
        <p:grpSp>
          <p:nvGrpSpPr>
            <p:cNvPr id="19" name="Group 201"/>
            <p:cNvGrpSpPr>
              <a:grpSpLocks/>
            </p:cNvGrpSpPr>
            <p:nvPr/>
          </p:nvGrpSpPr>
          <p:grpSpPr bwMode="auto">
            <a:xfrm>
              <a:off x="1080" y="1395"/>
              <a:ext cx="25" cy="80"/>
              <a:chOff x="1080" y="1395"/>
              <a:chExt cx="25" cy="80"/>
            </a:xfrm>
          </p:grpSpPr>
          <p:sp>
            <p:nvSpPr>
              <p:cNvPr id="192711" name="Rectangle 199"/>
              <p:cNvSpPr>
                <a:spLocks noChangeArrowheads="1"/>
              </p:cNvSpPr>
              <p:nvPr/>
            </p:nvSpPr>
            <p:spPr bwMode="auto">
              <a:xfrm>
                <a:off x="1090" y="1420"/>
                <a:ext cx="5" cy="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12" name="Freeform 200"/>
              <p:cNvSpPr>
                <a:spLocks/>
              </p:cNvSpPr>
              <p:nvPr/>
            </p:nvSpPr>
            <p:spPr bwMode="auto">
              <a:xfrm>
                <a:off x="1080" y="1395"/>
                <a:ext cx="25" cy="26"/>
              </a:xfrm>
              <a:custGeom>
                <a:avLst/>
                <a:gdLst/>
                <a:ahLst/>
                <a:cxnLst>
                  <a:cxn ang="0">
                    <a:pos x="52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2" y="52"/>
                  </a:cxn>
                </a:cxnLst>
                <a:rect l="0" t="0" r="r" b="b"/>
                <a:pathLst>
                  <a:path w="52" h="52">
                    <a:moveTo>
                      <a:pt x="52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2714" name="Freeform 202"/>
            <p:cNvSpPr>
              <a:spLocks/>
            </p:cNvSpPr>
            <p:nvPr/>
          </p:nvSpPr>
          <p:spPr bwMode="auto">
            <a:xfrm>
              <a:off x="427" y="1595"/>
              <a:ext cx="1304" cy="12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1" y="1"/>
                </a:cxn>
                <a:cxn ang="0">
                  <a:pos x="24" y="3"/>
                </a:cxn>
                <a:cxn ang="0">
                  <a:pos x="17" y="7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3" y="24"/>
                </a:cxn>
                <a:cxn ang="0">
                  <a:pos x="1" y="32"/>
                </a:cxn>
                <a:cxn ang="0">
                  <a:pos x="0" y="40"/>
                </a:cxn>
                <a:cxn ang="0">
                  <a:pos x="0" y="200"/>
                </a:cxn>
                <a:cxn ang="0">
                  <a:pos x="1" y="208"/>
                </a:cxn>
                <a:cxn ang="0">
                  <a:pos x="3" y="216"/>
                </a:cxn>
                <a:cxn ang="0">
                  <a:pos x="6" y="222"/>
                </a:cxn>
                <a:cxn ang="0">
                  <a:pos x="12" y="229"/>
                </a:cxn>
                <a:cxn ang="0">
                  <a:pos x="17" y="233"/>
                </a:cxn>
                <a:cxn ang="0">
                  <a:pos x="24" y="237"/>
                </a:cxn>
                <a:cxn ang="0">
                  <a:pos x="31" y="239"/>
                </a:cxn>
                <a:cxn ang="0">
                  <a:pos x="39" y="240"/>
                </a:cxn>
                <a:cxn ang="0">
                  <a:pos x="2570" y="240"/>
                </a:cxn>
                <a:cxn ang="0">
                  <a:pos x="2577" y="239"/>
                </a:cxn>
                <a:cxn ang="0">
                  <a:pos x="2585" y="237"/>
                </a:cxn>
                <a:cxn ang="0">
                  <a:pos x="2592" y="233"/>
                </a:cxn>
                <a:cxn ang="0">
                  <a:pos x="2598" y="229"/>
                </a:cxn>
                <a:cxn ang="0">
                  <a:pos x="2602" y="222"/>
                </a:cxn>
                <a:cxn ang="0">
                  <a:pos x="2606" y="216"/>
                </a:cxn>
                <a:cxn ang="0">
                  <a:pos x="2608" y="208"/>
                </a:cxn>
                <a:cxn ang="0">
                  <a:pos x="2609" y="200"/>
                </a:cxn>
                <a:cxn ang="0">
                  <a:pos x="2609" y="40"/>
                </a:cxn>
                <a:cxn ang="0">
                  <a:pos x="2608" y="32"/>
                </a:cxn>
                <a:cxn ang="0">
                  <a:pos x="2606" y="24"/>
                </a:cxn>
                <a:cxn ang="0">
                  <a:pos x="2602" y="18"/>
                </a:cxn>
                <a:cxn ang="0">
                  <a:pos x="2598" y="12"/>
                </a:cxn>
                <a:cxn ang="0">
                  <a:pos x="2592" y="7"/>
                </a:cxn>
                <a:cxn ang="0">
                  <a:pos x="2585" y="3"/>
                </a:cxn>
                <a:cxn ang="0">
                  <a:pos x="2577" y="1"/>
                </a:cxn>
                <a:cxn ang="0">
                  <a:pos x="2570" y="0"/>
                </a:cxn>
                <a:cxn ang="0">
                  <a:pos x="39" y="0"/>
                </a:cxn>
              </a:cxnLst>
              <a:rect l="0" t="0" r="r" b="b"/>
              <a:pathLst>
                <a:path w="2609" h="240">
                  <a:moveTo>
                    <a:pt x="39" y="0"/>
                  </a:moveTo>
                  <a:lnTo>
                    <a:pt x="31" y="1"/>
                  </a:lnTo>
                  <a:lnTo>
                    <a:pt x="24" y="3"/>
                  </a:lnTo>
                  <a:lnTo>
                    <a:pt x="17" y="7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3" y="24"/>
                  </a:lnTo>
                  <a:lnTo>
                    <a:pt x="1" y="32"/>
                  </a:lnTo>
                  <a:lnTo>
                    <a:pt x="0" y="40"/>
                  </a:lnTo>
                  <a:lnTo>
                    <a:pt x="0" y="200"/>
                  </a:lnTo>
                  <a:lnTo>
                    <a:pt x="1" y="208"/>
                  </a:lnTo>
                  <a:lnTo>
                    <a:pt x="3" y="216"/>
                  </a:lnTo>
                  <a:lnTo>
                    <a:pt x="6" y="222"/>
                  </a:lnTo>
                  <a:lnTo>
                    <a:pt x="12" y="229"/>
                  </a:lnTo>
                  <a:lnTo>
                    <a:pt x="17" y="233"/>
                  </a:lnTo>
                  <a:lnTo>
                    <a:pt x="24" y="237"/>
                  </a:lnTo>
                  <a:lnTo>
                    <a:pt x="31" y="239"/>
                  </a:lnTo>
                  <a:lnTo>
                    <a:pt x="39" y="240"/>
                  </a:lnTo>
                  <a:lnTo>
                    <a:pt x="2570" y="240"/>
                  </a:lnTo>
                  <a:lnTo>
                    <a:pt x="2577" y="239"/>
                  </a:lnTo>
                  <a:lnTo>
                    <a:pt x="2585" y="237"/>
                  </a:lnTo>
                  <a:lnTo>
                    <a:pt x="2592" y="233"/>
                  </a:lnTo>
                  <a:lnTo>
                    <a:pt x="2598" y="229"/>
                  </a:lnTo>
                  <a:lnTo>
                    <a:pt x="2602" y="222"/>
                  </a:lnTo>
                  <a:lnTo>
                    <a:pt x="2606" y="216"/>
                  </a:lnTo>
                  <a:lnTo>
                    <a:pt x="2608" y="208"/>
                  </a:lnTo>
                  <a:lnTo>
                    <a:pt x="2609" y="200"/>
                  </a:lnTo>
                  <a:lnTo>
                    <a:pt x="2609" y="40"/>
                  </a:lnTo>
                  <a:lnTo>
                    <a:pt x="2608" y="32"/>
                  </a:lnTo>
                  <a:lnTo>
                    <a:pt x="2606" y="24"/>
                  </a:lnTo>
                  <a:lnTo>
                    <a:pt x="2602" y="18"/>
                  </a:lnTo>
                  <a:lnTo>
                    <a:pt x="2598" y="12"/>
                  </a:lnTo>
                  <a:lnTo>
                    <a:pt x="2592" y="7"/>
                  </a:lnTo>
                  <a:lnTo>
                    <a:pt x="2585" y="3"/>
                  </a:lnTo>
                  <a:lnTo>
                    <a:pt x="2577" y="1"/>
                  </a:lnTo>
                  <a:lnTo>
                    <a:pt x="2570" y="0"/>
                  </a:lnTo>
                  <a:lnTo>
                    <a:pt x="39" y="0"/>
                  </a:lnTo>
                  <a:close/>
                </a:path>
              </a:pathLst>
            </a:custGeom>
            <a:noFill/>
            <a:ln w="793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15" name="Freeform 203"/>
            <p:cNvSpPr>
              <a:spLocks/>
            </p:cNvSpPr>
            <p:nvPr/>
          </p:nvSpPr>
          <p:spPr bwMode="auto">
            <a:xfrm>
              <a:off x="904" y="1464"/>
              <a:ext cx="375" cy="7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1" y="1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2" y="17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1" y="138"/>
                </a:cxn>
                <a:cxn ang="0">
                  <a:pos x="2" y="143"/>
                </a:cxn>
                <a:cxn ang="0">
                  <a:pos x="8" y="152"/>
                </a:cxn>
                <a:cxn ang="0">
                  <a:pos x="17" y="157"/>
                </a:cxn>
                <a:cxn ang="0">
                  <a:pos x="21" y="159"/>
                </a:cxn>
                <a:cxn ang="0">
                  <a:pos x="26" y="159"/>
                </a:cxn>
                <a:cxn ang="0">
                  <a:pos x="725" y="159"/>
                </a:cxn>
                <a:cxn ang="0">
                  <a:pos x="731" y="159"/>
                </a:cxn>
                <a:cxn ang="0">
                  <a:pos x="735" y="157"/>
                </a:cxn>
                <a:cxn ang="0">
                  <a:pos x="743" y="152"/>
                </a:cxn>
                <a:cxn ang="0">
                  <a:pos x="748" y="143"/>
                </a:cxn>
                <a:cxn ang="0">
                  <a:pos x="750" y="133"/>
                </a:cxn>
                <a:cxn ang="0">
                  <a:pos x="750" y="27"/>
                </a:cxn>
                <a:cxn ang="0">
                  <a:pos x="748" y="17"/>
                </a:cxn>
                <a:cxn ang="0">
                  <a:pos x="743" y="8"/>
                </a:cxn>
                <a:cxn ang="0">
                  <a:pos x="735" y="3"/>
                </a:cxn>
                <a:cxn ang="0">
                  <a:pos x="731" y="1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9">
                  <a:moveTo>
                    <a:pt x="26" y="0"/>
                  </a:moveTo>
                  <a:lnTo>
                    <a:pt x="21" y="1"/>
                  </a:lnTo>
                  <a:lnTo>
                    <a:pt x="17" y="3"/>
                  </a:lnTo>
                  <a:lnTo>
                    <a:pt x="8" y="8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1" y="138"/>
                  </a:lnTo>
                  <a:lnTo>
                    <a:pt x="2" y="143"/>
                  </a:lnTo>
                  <a:lnTo>
                    <a:pt x="8" y="152"/>
                  </a:lnTo>
                  <a:lnTo>
                    <a:pt x="17" y="157"/>
                  </a:lnTo>
                  <a:lnTo>
                    <a:pt x="21" y="159"/>
                  </a:lnTo>
                  <a:lnTo>
                    <a:pt x="26" y="159"/>
                  </a:lnTo>
                  <a:lnTo>
                    <a:pt x="725" y="159"/>
                  </a:lnTo>
                  <a:lnTo>
                    <a:pt x="731" y="159"/>
                  </a:lnTo>
                  <a:lnTo>
                    <a:pt x="735" y="157"/>
                  </a:lnTo>
                  <a:lnTo>
                    <a:pt x="743" y="152"/>
                  </a:lnTo>
                  <a:lnTo>
                    <a:pt x="748" y="143"/>
                  </a:lnTo>
                  <a:lnTo>
                    <a:pt x="750" y="133"/>
                  </a:lnTo>
                  <a:lnTo>
                    <a:pt x="750" y="27"/>
                  </a:lnTo>
                  <a:lnTo>
                    <a:pt x="748" y="17"/>
                  </a:lnTo>
                  <a:lnTo>
                    <a:pt x="743" y="8"/>
                  </a:lnTo>
                  <a:lnTo>
                    <a:pt x="735" y="3"/>
                  </a:lnTo>
                  <a:lnTo>
                    <a:pt x="731" y="1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9BB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16" name="Rectangle 204"/>
            <p:cNvSpPr>
              <a:spLocks noChangeArrowheads="1"/>
            </p:cNvSpPr>
            <p:nvPr/>
          </p:nvSpPr>
          <p:spPr bwMode="auto">
            <a:xfrm>
              <a:off x="964" y="1474"/>
              <a:ext cx="23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Wir begeistern unsere </a:t>
              </a:r>
              <a:endParaRPr lang="en-US" sz="1200"/>
            </a:p>
          </p:txBody>
        </p:sp>
        <p:sp>
          <p:nvSpPr>
            <p:cNvPr id="192717" name="Rectangle 205"/>
            <p:cNvSpPr>
              <a:spLocks noChangeArrowheads="1"/>
            </p:cNvSpPr>
            <p:nvPr/>
          </p:nvSpPr>
          <p:spPr bwMode="auto">
            <a:xfrm>
              <a:off x="1047" y="1501"/>
              <a:ext cx="81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Kunden</a:t>
              </a:r>
              <a:endParaRPr lang="en-US" sz="1200"/>
            </a:p>
          </p:txBody>
        </p:sp>
        <p:grpSp>
          <p:nvGrpSpPr>
            <p:cNvPr id="20" name="Group 208"/>
            <p:cNvGrpSpPr>
              <a:grpSpLocks/>
            </p:cNvGrpSpPr>
            <p:nvPr/>
          </p:nvGrpSpPr>
          <p:grpSpPr bwMode="auto">
            <a:xfrm>
              <a:off x="1080" y="1542"/>
              <a:ext cx="25" cy="53"/>
              <a:chOff x="1080" y="1542"/>
              <a:chExt cx="25" cy="53"/>
            </a:xfrm>
          </p:grpSpPr>
          <p:sp>
            <p:nvSpPr>
              <p:cNvPr id="192718" name="Rectangle 206"/>
              <p:cNvSpPr>
                <a:spLocks noChangeArrowheads="1"/>
              </p:cNvSpPr>
              <p:nvPr/>
            </p:nvSpPr>
            <p:spPr bwMode="auto">
              <a:xfrm>
                <a:off x="1090" y="1567"/>
                <a:ext cx="5" cy="2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19" name="Freeform 207"/>
              <p:cNvSpPr>
                <a:spLocks/>
              </p:cNvSpPr>
              <p:nvPr/>
            </p:nvSpPr>
            <p:spPr bwMode="auto">
              <a:xfrm>
                <a:off x="1080" y="1542"/>
                <a:ext cx="25" cy="26"/>
              </a:xfrm>
              <a:custGeom>
                <a:avLst/>
                <a:gdLst/>
                <a:ahLst/>
                <a:cxnLst>
                  <a:cxn ang="0">
                    <a:pos x="52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2" y="52"/>
                  </a:cxn>
                </a:cxnLst>
                <a:rect l="0" t="0" r="r" b="b"/>
                <a:pathLst>
                  <a:path w="52" h="52">
                    <a:moveTo>
                      <a:pt x="52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211"/>
            <p:cNvGrpSpPr>
              <a:grpSpLocks/>
            </p:cNvGrpSpPr>
            <p:nvPr/>
          </p:nvGrpSpPr>
          <p:grpSpPr bwMode="auto">
            <a:xfrm>
              <a:off x="532" y="1502"/>
              <a:ext cx="25" cy="93"/>
              <a:chOff x="532" y="1502"/>
              <a:chExt cx="25" cy="93"/>
            </a:xfrm>
          </p:grpSpPr>
          <p:sp>
            <p:nvSpPr>
              <p:cNvPr id="192721" name="Rectangle 209"/>
              <p:cNvSpPr>
                <a:spLocks noChangeArrowheads="1"/>
              </p:cNvSpPr>
              <p:nvPr/>
            </p:nvSpPr>
            <p:spPr bwMode="auto">
              <a:xfrm>
                <a:off x="542" y="1526"/>
                <a:ext cx="5" cy="6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22" name="Freeform 210"/>
              <p:cNvSpPr>
                <a:spLocks/>
              </p:cNvSpPr>
              <p:nvPr/>
            </p:nvSpPr>
            <p:spPr bwMode="auto">
              <a:xfrm>
                <a:off x="532" y="1502"/>
                <a:ext cx="25" cy="26"/>
              </a:xfrm>
              <a:custGeom>
                <a:avLst/>
                <a:gdLst/>
                <a:ahLst/>
                <a:cxnLst>
                  <a:cxn ang="0">
                    <a:pos x="51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1" y="52"/>
                  </a:cxn>
                </a:cxnLst>
                <a:rect l="0" t="0" r="r" b="b"/>
                <a:pathLst>
                  <a:path w="51" h="52">
                    <a:moveTo>
                      <a:pt x="51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1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215"/>
            <p:cNvGrpSpPr>
              <a:grpSpLocks/>
            </p:cNvGrpSpPr>
            <p:nvPr/>
          </p:nvGrpSpPr>
          <p:grpSpPr bwMode="auto">
            <a:xfrm>
              <a:off x="1562" y="1502"/>
              <a:ext cx="26" cy="93"/>
              <a:chOff x="1562" y="1502"/>
              <a:chExt cx="26" cy="93"/>
            </a:xfrm>
          </p:grpSpPr>
          <p:sp>
            <p:nvSpPr>
              <p:cNvPr id="192724" name="Rectangle 212"/>
              <p:cNvSpPr>
                <a:spLocks noChangeArrowheads="1"/>
              </p:cNvSpPr>
              <p:nvPr/>
            </p:nvSpPr>
            <p:spPr bwMode="auto">
              <a:xfrm>
                <a:off x="1573" y="1526"/>
                <a:ext cx="5" cy="4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25" name="Freeform 213"/>
              <p:cNvSpPr>
                <a:spLocks/>
              </p:cNvSpPr>
              <p:nvPr/>
            </p:nvSpPr>
            <p:spPr bwMode="auto">
              <a:xfrm>
                <a:off x="1562" y="1570"/>
                <a:ext cx="26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51"/>
                  </a:cxn>
                  <a:cxn ang="0">
                    <a:pos x="51" y="0"/>
                  </a:cxn>
                  <a:cxn ang="0">
                    <a:pos x="0" y="0"/>
                  </a:cxn>
                </a:cxnLst>
                <a:rect l="0" t="0" r="r" b="b"/>
                <a:pathLst>
                  <a:path w="51" h="51">
                    <a:moveTo>
                      <a:pt x="0" y="0"/>
                    </a:moveTo>
                    <a:lnTo>
                      <a:pt x="25" y="51"/>
                    </a:lnTo>
                    <a:lnTo>
                      <a:pt x="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26" name="Freeform 214"/>
              <p:cNvSpPr>
                <a:spLocks/>
              </p:cNvSpPr>
              <p:nvPr/>
            </p:nvSpPr>
            <p:spPr bwMode="auto">
              <a:xfrm>
                <a:off x="1562" y="1502"/>
                <a:ext cx="26" cy="26"/>
              </a:xfrm>
              <a:custGeom>
                <a:avLst/>
                <a:gdLst/>
                <a:ahLst/>
                <a:cxnLst>
                  <a:cxn ang="0">
                    <a:pos x="51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1" y="52"/>
                  </a:cxn>
                </a:cxnLst>
                <a:rect l="0" t="0" r="r" b="b"/>
                <a:pathLst>
                  <a:path w="51" h="52">
                    <a:moveTo>
                      <a:pt x="51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1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" name="Group 230"/>
          <p:cNvGrpSpPr>
            <a:grpSpLocks/>
          </p:cNvGrpSpPr>
          <p:nvPr>
            <p:custDataLst>
              <p:tags r:id="rId44"/>
            </p:custDataLst>
          </p:nvPr>
        </p:nvGrpSpPr>
        <p:grpSpPr bwMode="auto">
          <a:xfrm>
            <a:off x="2189163" y="3146425"/>
            <a:ext cx="679450" cy="339725"/>
            <a:chOff x="1379" y="1742"/>
            <a:chExt cx="428" cy="214"/>
          </a:xfrm>
        </p:grpSpPr>
        <p:sp>
          <p:nvSpPr>
            <p:cNvPr id="192729" name="Freeform 217"/>
            <p:cNvSpPr>
              <a:spLocks/>
            </p:cNvSpPr>
            <p:nvPr/>
          </p:nvSpPr>
          <p:spPr bwMode="auto">
            <a:xfrm>
              <a:off x="1379" y="1742"/>
              <a:ext cx="375" cy="8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1" y="2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7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2" y="138"/>
                </a:cxn>
                <a:cxn ang="0">
                  <a:pos x="3" y="143"/>
                </a:cxn>
                <a:cxn ang="0">
                  <a:pos x="8" y="152"/>
                </a:cxn>
                <a:cxn ang="0">
                  <a:pos x="17" y="157"/>
                </a:cxn>
                <a:cxn ang="0">
                  <a:pos x="21" y="159"/>
                </a:cxn>
                <a:cxn ang="0">
                  <a:pos x="27" y="159"/>
                </a:cxn>
                <a:cxn ang="0">
                  <a:pos x="726" y="159"/>
                </a:cxn>
                <a:cxn ang="0">
                  <a:pos x="731" y="159"/>
                </a:cxn>
                <a:cxn ang="0">
                  <a:pos x="735" y="157"/>
                </a:cxn>
                <a:cxn ang="0">
                  <a:pos x="743" y="152"/>
                </a:cxn>
                <a:cxn ang="0">
                  <a:pos x="748" y="143"/>
                </a:cxn>
                <a:cxn ang="0">
                  <a:pos x="751" y="133"/>
                </a:cxn>
                <a:cxn ang="0">
                  <a:pos x="751" y="27"/>
                </a:cxn>
                <a:cxn ang="0">
                  <a:pos x="748" y="17"/>
                </a:cxn>
                <a:cxn ang="0">
                  <a:pos x="743" y="8"/>
                </a:cxn>
                <a:cxn ang="0">
                  <a:pos x="735" y="3"/>
                </a:cxn>
                <a:cxn ang="0">
                  <a:pos x="731" y="2"/>
                </a:cxn>
                <a:cxn ang="0">
                  <a:pos x="726" y="0"/>
                </a:cxn>
                <a:cxn ang="0">
                  <a:pos x="27" y="0"/>
                </a:cxn>
              </a:cxnLst>
              <a:rect l="0" t="0" r="r" b="b"/>
              <a:pathLst>
                <a:path w="751" h="159">
                  <a:moveTo>
                    <a:pt x="27" y="0"/>
                  </a:moveTo>
                  <a:lnTo>
                    <a:pt x="21" y="2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7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2" y="138"/>
                  </a:lnTo>
                  <a:lnTo>
                    <a:pt x="3" y="143"/>
                  </a:lnTo>
                  <a:lnTo>
                    <a:pt x="8" y="152"/>
                  </a:lnTo>
                  <a:lnTo>
                    <a:pt x="17" y="157"/>
                  </a:lnTo>
                  <a:lnTo>
                    <a:pt x="21" y="159"/>
                  </a:lnTo>
                  <a:lnTo>
                    <a:pt x="27" y="159"/>
                  </a:lnTo>
                  <a:lnTo>
                    <a:pt x="726" y="159"/>
                  </a:lnTo>
                  <a:lnTo>
                    <a:pt x="731" y="159"/>
                  </a:lnTo>
                  <a:lnTo>
                    <a:pt x="735" y="157"/>
                  </a:lnTo>
                  <a:lnTo>
                    <a:pt x="743" y="152"/>
                  </a:lnTo>
                  <a:lnTo>
                    <a:pt x="748" y="143"/>
                  </a:lnTo>
                  <a:lnTo>
                    <a:pt x="751" y="133"/>
                  </a:lnTo>
                  <a:lnTo>
                    <a:pt x="751" y="27"/>
                  </a:lnTo>
                  <a:lnTo>
                    <a:pt x="748" y="17"/>
                  </a:lnTo>
                  <a:lnTo>
                    <a:pt x="743" y="8"/>
                  </a:lnTo>
                  <a:lnTo>
                    <a:pt x="735" y="3"/>
                  </a:lnTo>
                  <a:lnTo>
                    <a:pt x="731" y="2"/>
                  </a:lnTo>
                  <a:lnTo>
                    <a:pt x="7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30" name="Rectangle 218"/>
            <p:cNvSpPr>
              <a:spLocks noChangeArrowheads="1"/>
            </p:cNvSpPr>
            <p:nvPr/>
          </p:nvSpPr>
          <p:spPr bwMode="auto">
            <a:xfrm>
              <a:off x="1492" y="1752"/>
              <a:ext cx="14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Straffung der </a:t>
              </a:r>
              <a:endParaRPr lang="en-US" sz="1200"/>
            </a:p>
          </p:txBody>
        </p:sp>
        <p:sp>
          <p:nvSpPr>
            <p:cNvPr id="192731" name="Rectangle 219"/>
            <p:cNvSpPr>
              <a:spLocks noChangeArrowheads="1"/>
            </p:cNvSpPr>
            <p:nvPr/>
          </p:nvSpPr>
          <p:spPr bwMode="auto">
            <a:xfrm>
              <a:off x="1444" y="1779"/>
              <a:ext cx="22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Wertschöpfungskette</a:t>
              </a:r>
              <a:endParaRPr lang="en-US" sz="1200"/>
            </a:p>
          </p:txBody>
        </p:sp>
        <p:sp>
          <p:nvSpPr>
            <p:cNvPr id="192732" name="Freeform 220"/>
            <p:cNvSpPr>
              <a:spLocks/>
            </p:cNvSpPr>
            <p:nvPr/>
          </p:nvSpPr>
          <p:spPr bwMode="auto">
            <a:xfrm>
              <a:off x="1405" y="1810"/>
              <a:ext cx="375" cy="7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0" y="1"/>
                </a:cxn>
                <a:cxn ang="0">
                  <a:pos x="16" y="2"/>
                </a:cxn>
                <a:cxn ang="0">
                  <a:pos x="7" y="8"/>
                </a:cxn>
                <a:cxn ang="0">
                  <a:pos x="2" y="17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0" y="132"/>
                </a:cxn>
                <a:cxn ang="0">
                  <a:pos x="1" y="138"/>
                </a:cxn>
                <a:cxn ang="0">
                  <a:pos x="2" y="142"/>
                </a:cxn>
                <a:cxn ang="0">
                  <a:pos x="7" y="151"/>
                </a:cxn>
                <a:cxn ang="0">
                  <a:pos x="16" y="157"/>
                </a:cxn>
                <a:cxn ang="0">
                  <a:pos x="20" y="159"/>
                </a:cxn>
                <a:cxn ang="0">
                  <a:pos x="26" y="159"/>
                </a:cxn>
                <a:cxn ang="0">
                  <a:pos x="725" y="159"/>
                </a:cxn>
                <a:cxn ang="0">
                  <a:pos x="730" y="159"/>
                </a:cxn>
                <a:cxn ang="0">
                  <a:pos x="735" y="157"/>
                </a:cxn>
                <a:cxn ang="0">
                  <a:pos x="742" y="151"/>
                </a:cxn>
                <a:cxn ang="0">
                  <a:pos x="748" y="142"/>
                </a:cxn>
                <a:cxn ang="0">
                  <a:pos x="750" y="132"/>
                </a:cxn>
                <a:cxn ang="0">
                  <a:pos x="750" y="27"/>
                </a:cxn>
                <a:cxn ang="0">
                  <a:pos x="748" y="17"/>
                </a:cxn>
                <a:cxn ang="0">
                  <a:pos x="742" y="8"/>
                </a:cxn>
                <a:cxn ang="0">
                  <a:pos x="735" y="2"/>
                </a:cxn>
                <a:cxn ang="0">
                  <a:pos x="730" y="1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9">
                  <a:moveTo>
                    <a:pt x="26" y="0"/>
                  </a:moveTo>
                  <a:lnTo>
                    <a:pt x="20" y="1"/>
                  </a:lnTo>
                  <a:lnTo>
                    <a:pt x="16" y="2"/>
                  </a:lnTo>
                  <a:lnTo>
                    <a:pt x="7" y="8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2" y="142"/>
                  </a:lnTo>
                  <a:lnTo>
                    <a:pt x="7" y="151"/>
                  </a:lnTo>
                  <a:lnTo>
                    <a:pt x="16" y="157"/>
                  </a:lnTo>
                  <a:lnTo>
                    <a:pt x="20" y="159"/>
                  </a:lnTo>
                  <a:lnTo>
                    <a:pt x="26" y="159"/>
                  </a:lnTo>
                  <a:lnTo>
                    <a:pt x="725" y="159"/>
                  </a:lnTo>
                  <a:lnTo>
                    <a:pt x="730" y="159"/>
                  </a:lnTo>
                  <a:lnTo>
                    <a:pt x="735" y="157"/>
                  </a:lnTo>
                  <a:lnTo>
                    <a:pt x="742" y="151"/>
                  </a:lnTo>
                  <a:lnTo>
                    <a:pt x="748" y="142"/>
                  </a:lnTo>
                  <a:lnTo>
                    <a:pt x="750" y="132"/>
                  </a:lnTo>
                  <a:lnTo>
                    <a:pt x="750" y="27"/>
                  </a:lnTo>
                  <a:lnTo>
                    <a:pt x="748" y="17"/>
                  </a:lnTo>
                  <a:lnTo>
                    <a:pt x="742" y="8"/>
                  </a:lnTo>
                  <a:lnTo>
                    <a:pt x="735" y="2"/>
                  </a:lnTo>
                  <a:lnTo>
                    <a:pt x="730" y="1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BCBC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33" name="Rectangle 221"/>
            <p:cNvSpPr>
              <a:spLocks noChangeArrowheads="1"/>
            </p:cNvSpPr>
            <p:nvPr/>
          </p:nvSpPr>
          <p:spPr bwMode="auto">
            <a:xfrm>
              <a:off x="1418" y="1820"/>
              <a:ext cx="23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Produktkomponenten </a:t>
              </a:r>
              <a:endParaRPr lang="en-US" sz="1200"/>
            </a:p>
          </p:txBody>
        </p:sp>
        <p:sp>
          <p:nvSpPr>
            <p:cNvPr id="192734" name="Rectangle 222"/>
            <p:cNvSpPr>
              <a:spLocks noChangeArrowheads="1"/>
            </p:cNvSpPr>
            <p:nvPr/>
          </p:nvSpPr>
          <p:spPr bwMode="auto">
            <a:xfrm>
              <a:off x="1673" y="1820"/>
              <a:ext cx="7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standar</a:t>
              </a:r>
              <a:endParaRPr lang="en-US" sz="1200"/>
            </a:p>
          </p:txBody>
        </p:sp>
        <p:sp>
          <p:nvSpPr>
            <p:cNvPr id="192735" name="Rectangle 223"/>
            <p:cNvSpPr>
              <a:spLocks noChangeArrowheads="1"/>
            </p:cNvSpPr>
            <p:nvPr/>
          </p:nvSpPr>
          <p:spPr bwMode="auto">
            <a:xfrm>
              <a:off x="1760" y="1820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736" name="Rectangle 224"/>
            <p:cNvSpPr>
              <a:spLocks noChangeArrowheads="1"/>
            </p:cNvSpPr>
            <p:nvPr/>
          </p:nvSpPr>
          <p:spPr bwMode="auto">
            <a:xfrm>
              <a:off x="1434" y="1847"/>
              <a:ext cx="8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disieren</a:t>
              </a:r>
              <a:endParaRPr lang="en-US" sz="1200"/>
            </a:p>
          </p:txBody>
        </p:sp>
        <p:sp>
          <p:nvSpPr>
            <p:cNvPr id="192737" name="Rectangle 225"/>
            <p:cNvSpPr>
              <a:spLocks noChangeArrowheads="1"/>
            </p:cNvSpPr>
            <p:nvPr/>
          </p:nvSpPr>
          <p:spPr bwMode="auto">
            <a:xfrm>
              <a:off x="1532" y="1847"/>
              <a:ext cx="46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und </a:t>
              </a:r>
              <a:endParaRPr lang="en-US" sz="1200"/>
            </a:p>
          </p:txBody>
        </p:sp>
        <p:sp>
          <p:nvSpPr>
            <p:cNvPr id="192738" name="Rectangle 226"/>
            <p:cNvSpPr>
              <a:spLocks noChangeArrowheads="1"/>
            </p:cNvSpPr>
            <p:nvPr/>
          </p:nvSpPr>
          <p:spPr bwMode="auto">
            <a:xfrm>
              <a:off x="1583" y="1847"/>
              <a:ext cx="15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modularisieren</a:t>
              </a:r>
              <a:endParaRPr lang="en-US" sz="1200"/>
            </a:p>
          </p:txBody>
        </p:sp>
        <p:sp>
          <p:nvSpPr>
            <p:cNvPr id="192739" name="Freeform 227"/>
            <p:cNvSpPr>
              <a:spLocks/>
            </p:cNvSpPr>
            <p:nvPr/>
          </p:nvSpPr>
          <p:spPr bwMode="auto">
            <a:xfrm>
              <a:off x="1431" y="1877"/>
              <a:ext cx="376" cy="7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1" y="1"/>
                </a:cxn>
                <a:cxn ang="0">
                  <a:pos x="16" y="2"/>
                </a:cxn>
                <a:cxn ang="0">
                  <a:pos x="7" y="7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132"/>
                </a:cxn>
                <a:cxn ang="0">
                  <a:pos x="1" y="137"/>
                </a:cxn>
                <a:cxn ang="0">
                  <a:pos x="2" y="142"/>
                </a:cxn>
                <a:cxn ang="0">
                  <a:pos x="7" y="151"/>
                </a:cxn>
                <a:cxn ang="0">
                  <a:pos x="16" y="156"/>
                </a:cxn>
                <a:cxn ang="0">
                  <a:pos x="21" y="159"/>
                </a:cxn>
                <a:cxn ang="0">
                  <a:pos x="26" y="159"/>
                </a:cxn>
                <a:cxn ang="0">
                  <a:pos x="725" y="159"/>
                </a:cxn>
                <a:cxn ang="0">
                  <a:pos x="730" y="159"/>
                </a:cxn>
                <a:cxn ang="0">
                  <a:pos x="735" y="156"/>
                </a:cxn>
                <a:cxn ang="0">
                  <a:pos x="742" y="151"/>
                </a:cxn>
                <a:cxn ang="0">
                  <a:pos x="748" y="142"/>
                </a:cxn>
                <a:cxn ang="0">
                  <a:pos x="750" y="132"/>
                </a:cxn>
                <a:cxn ang="0">
                  <a:pos x="750" y="26"/>
                </a:cxn>
                <a:cxn ang="0">
                  <a:pos x="748" y="16"/>
                </a:cxn>
                <a:cxn ang="0">
                  <a:pos x="742" y="7"/>
                </a:cxn>
                <a:cxn ang="0">
                  <a:pos x="735" y="2"/>
                </a:cxn>
                <a:cxn ang="0">
                  <a:pos x="730" y="1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9">
                  <a:moveTo>
                    <a:pt x="26" y="0"/>
                  </a:moveTo>
                  <a:lnTo>
                    <a:pt x="21" y="1"/>
                  </a:lnTo>
                  <a:lnTo>
                    <a:pt x="16" y="2"/>
                  </a:lnTo>
                  <a:lnTo>
                    <a:pt x="7" y="7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132"/>
                  </a:lnTo>
                  <a:lnTo>
                    <a:pt x="1" y="137"/>
                  </a:lnTo>
                  <a:lnTo>
                    <a:pt x="2" y="142"/>
                  </a:lnTo>
                  <a:lnTo>
                    <a:pt x="7" y="151"/>
                  </a:lnTo>
                  <a:lnTo>
                    <a:pt x="16" y="156"/>
                  </a:lnTo>
                  <a:lnTo>
                    <a:pt x="21" y="159"/>
                  </a:lnTo>
                  <a:lnTo>
                    <a:pt x="26" y="159"/>
                  </a:lnTo>
                  <a:lnTo>
                    <a:pt x="725" y="159"/>
                  </a:lnTo>
                  <a:lnTo>
                    <a:pt x="730" y="159"/>
                  </a:lnTo>
                  <a:lnTo>
                    <a:pt x="735" y="156"/>
                  </a:lnTo>
                  <a:lnTo>
                    <a:pt x="742" y="151"/>
                  </a:lnTo>
                  <a:lnTo>
                    <a:pt x="748" y="142"/>
                  </a:lnTo>
                  <a:lnTo>
                    <a:pt x="750" y="132"/>
                  </a:lnTo>
                  <a:lnTo>
                    <a:pt x="750" y="26"/>
                  </a:lnTo>
                  <a:lnTo>
                    <a:pt x="748" y="16"/>
                  </a:lnTo>
                  <a:lnTo>
                    <a:pt x="742" y="7"/>
                  </a:lnTo>
                  <a:lnTo>
                    <a:pt x="735" y="2"/>
                  </a:lnTo>
                  <a:lnTo>
                    <a:pt x="730" y="1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BCBC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40" name="Rectangle 228"/>
            <p:cNvSpPr>
              <a:spLocks noChangeArrowheads="1"/>
            </p:cNvSpPr>
            <p:nvPr/>
          </p:nvSpPr>
          <p:spPr bwMode="auto">
            <a:xfrm>
              <a:off x="1546" y="1887"/>
              <a:ext cx="14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Nutzung von </a:t>
              </a:r>
              <a:endParaRPr lang="en-US" sz="1200"/>
            </a:p>
          </p:txBody>
        </p:sp>
        <p:sp>
          <p:nvSpPr>
            <p:cNvPr id="192741" name="Rectangle 229"/>
            <p:cNvSpPr>
              <a:spLocks noChangeArrowheads="1"/>
            </p:cNvSpPr>
            <p:nvPr/>
          </p:nvSpPr>
          <p:spPr bwMode="auto">
            <a:xfrm>
              <a:off x="1440" y="1914"/>
              <a:ext cx="327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Bündelungseffekten im Einkauf</a:t>
              </a:r>
              <a:endParaRPr lang="en-US" sz="1200"/>
            </a:p>
          </p:txBody>
        </p:sp>
      </p:grpSp>
      <p:grpSp>
        <p:nvGrpSpPr>
          <p:cNvPr id="24" name="Group 235"/>
          <p:cNvGrpSpPr>
            <a:grpSpLocks/>
          </p:cNvGrpSpPr>
          <p:nvPr>
            <p:custDataLst>
              <p:tags r:id="rId45"/>
            </p:custDataLst>
          </p:nvPr>
        </p:nvGrpSpPr>
        <p:grpSpPr bwMode="auto">
          <a:xfrm>
            <a:off x="2168525" y="2765425"/>
            <a:ext cx="746125" cy="741363"/>
            <a:chOff x="1366" y="1502"/>
            <a:chExt cx="470" cy="467"/>
          </a:xfrm>
        </p:grpSpPr>
        <p:sp>
          <p:nvSpPr>
            <p:cNvPr id="192743" name="Freeform 231"/>
            <p:cNvSpPr>
              <a:spLocks/>
            </p:cNvSpPr>
            <p:nvPr/>
          </p:nvSpPr>
          <p:spPr bwMode="auto">
            <a:xfrm>
              <a:off x="1366" y="1733"/>
              <a:ext cx="470" cy="236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62" y="1"/>
                </a:cxn>
                <a:cxn ang="0">
                  <a:pos x="47" y="6"/>
                </a:cxn>
                <a:cxn ang="0">
                  <a:pos x="34" y="13"/>
                </a:cxn>
                <a:cxn ang="0">
                  <a:pos x="23" y="23"/>
                </a:cxn>
                <a:cxn ang="0">
                  <a:pos x="13" y="34"/>
                </a:cxn>
                <a:cxn ang="0">
                  <a:pos x="7" y="47"/>
                </a:cxn>
                <a:cxn ang="0">
                  <a:pos x="1" y="63"/>
                </a:cxn>
                <a:cxn ang="0">
                  <a:pos x="0" y="78"/>
                </a:cxn>
                <a:cxn ang="0">
                  <a:pos x="0" y="393"/>
                </a:cxn>
                <a:cxn ang="0">
                  <a:pos x="1" y="409"/>
                </a:cxn>
                <a:cxn ang="0">
                  <a:pos x="7" y="424"/>
                </a:cxn>
                <a:cxn ang="0">
                  <a:pos x="13" y="438"/>
                </a:cxn>
                <a:cxn ang="0">
                  <a:pos x="23" y="449"/>
                </a:cxn>
                <a:cxn ang="0">
                  <a:pos x="34" y="459"/>
                </a:cxn>
                <a:cxn ang="0">
                  <a:pos x="47" y="465"/>
                </a:cxn>
                <a:cxn ang="0">
                  <a:pos x="62" y="471"/>
                </a:cxn>
                <a:cxn ang="0">
                  <a:pos x="78" y="472"/>
                </a:cxn>
                <a:cxn ang="0">
                  <a:pos x="863" y="472"/>
                </a:cxn>
                <a:cxn ang="0">
                  <a:pos x="878" y="471"/>
                </a:cxn>
                <a:cxn ang="0">
                  <a:pos x="893" y="465"/>
                </a:cxn>
                <a:cxn ang="0">
                  <a:pos x="906" y="459"/>
                </a:cxn>
                <a:cxn ang="0">
                  <a:pos x="917" y="449"/>
                </a:cxn>
                <a:cxn ang="0">
                  <a:pos x="927" y="438"/>
                </a:cxn>
                <a:cxn ang="0">
                  <a:pos x="933" y="424"/>
                </a:cxn>
                <a:cxn ang="0">
                  <a:pos x="939" y="409"/>
                </a:cxn>
                <a:cxn ang="0">
                  <a:pos x="940" y="393"/>
                </a:cxn>
                <a:cxn ang="0">
                  <a:pos x="940" y="78"/>
                </a:cxn>
                <a:cxn ang="0">
                  <a:pos x="939" y="63"/>
                </a:cxn>
                <a:cxn ang="0">
                  <a:pos x="933" y="47"/>
                </a:cxn>
                <a:cxn ang="0">
                  <a:pos x="927" y="34"/>
                </a:cxn>
                <a:cxn ang="0">
                  <a:pos x="917" y="23"/>
                </a:cxn>
                <a:cxn ang="0">
                  <a:pos x="906" y="13"/>
                </a:cxn>
                <a:cxn ang="0">
                  <a:pos x="893" y="6"/>
                </a:cxn>
                <a:cxn ang="0">
                  <a:pos x="878" y="1"/>
                </a:cxn>
                <a:cxn ang="0">
                  <a:pos x="863" y="0"/>
                </a:cxn>
                <a:cxn ang="0">
                  <a:pos x="78" y="0"/>
                </a:cxn>
              </a:cxnLst>
              <a:rect l="0" t="0" r="r" b="b"/>
              <a:pathLst>
                <a:path w="940" h="472">
                  <a:moveTo>
                    <a:pt x="78" y="0"/>
                  </a:moveTo>
                  <a:lnTo>
                    <a:pt x="62" y="1"/>
                  </a:lnTo>
                  <a:lnTo>
                    <a:pt x="47" y="6"/>
                  </a:lnTo>
                  <a:lnTo>
                    <a:pt x="34" y="13"/>
                  </a:lnTo>
                  <a:lnTo>
                    <a:pt x="23" y="23"/>
                  </a:lnTo>
                  <a:lnTo>
                    <a:pt x="13" y="34"/>
                  </a:lnTo>
                  <a:lnTo>
                    <a:pt x="7" y="47"/>
                  </a:lnTo>
                  <a:lnTo>
                    <a:pt x="1" y="63"/>
                  </a:lnTo>
                  <a:lnTo>
                    <a:pt x="0" y="78"/>
                  </a:lnTo>
                  <a:lnTo>
                    <a:pt x="0" y="393"/>
                  </a:lnTo>
                  <a:lnTo>
                    <a:pt x="1" y="409"/>
                  </a:lnTo>
                  <a:lnTo>
                    <a:pt x="7" y="424"/>
                  </a:lnTo>
                  <a:lnTo>
                    <a:pt x="13" y="438"/>
                  </a:lnTo>
                  <a:lnTo>
                    <a:pt x="23" y="449"/>
                  </a:lnTo>
                  <a:lnTo>
                    <a:pt x="34" y="459"/>
                  </a:lnTo>
                  <a:lnTo>
                    <a:pt x="47" y="465"/>
                  </a:lnTo>
                  <a:lnTo>
                    <a:pt x="62" y="471"/>
                  </a:lnTo>
                  <a:lnTo>
                    <a:pt x="78" y="472"/>
                  </a:lnTo>
                  <a:lnTo>
                    <a:pt x="863" y="472"/>
                  </a:lnTo>
                  <a:lnTo>
                    <a:pt x="878" y="471"/>
                  </a:lnTo>
                  <a:lnTo>
                    <a:pt x="893" y="465"/>
                  </a:lnTo>
                  <a:lnTo>
                    <a:pt x="906" y="459"/>
                  </a:lnTo>
                  <a:lnTo>
                    <a:pt x="917" y="449"/>
                  </a:lnTo>
                  <a:lnTo>
                    <a:pt x="927" y="438"/>
                  </a:lnTo>
                  <a:lnTo>
                    <a:pt x="933" y="424"/>
                  </a:lnTo>
                  <a:lnTo>
                    <a:pt x="939" y="409"/>
                  </a:lnTo>
                  <a:lnTo>
                    <a:pt x="940" y="393"/>
                  </a:lnTo>
                  <a:lnTo>
                    <a:pt x="940" y="78"/>
                  </a:lnTo>
                  <a:lnTo>
                    <a:pt x="939" y="63"/>
                  </a:lnTo>
                  <a:lnTo>
                    <a:pt x="933" y="47"/>
                  </a:lnTo>
                  <a:lnTo>
                    <a:pt x="927" y="34"/>
                  </a:lnTo>
                  <a:lnTo>
                    <a:pt x="917" y="23"/>
                  </a:lnTo>
                  <a:lnTo>
                    <a:pt x="906" y="13"/>
                  </a:lnTo>
                  <a:lnTo>
                    <a:pt x="893" y="6"/>
                  </a:lnTo>
                  <a:lnTo>
                    <a:pt x="878" y="1"/>
                  </a:lnTo>
                  <a:lnTo>
                    <a:pt x="863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793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234"/>
            <p:cNvGrpSpPr>
              <a:grpSpLocks/>
            </p:cNvGrpSpPr>
            <p:nvPr/>
          </p:nvGrpSpPr>
          <p:grpSpPr bwMode="auto">
            <a:xfrm>
              <a:off x="1758" y="1502"/>
              <a:ext cx="26" cy="227"/>
              <a:chOff x="1758" y="1502"/>
              <a:chExt cx="26" cy="227"/>
            </a:xfrm>
          </p:grpSpPr>
          <p:sp>
            <p:nvSpPr>
              <p:cNvPr id="192744" name="Rectangle 232"/>
              <p:cNvSpPr>
                <a:spLocks noChangeArrowheads="1"/>
              </p:cNvSpPr>
              <p:nvPr/>
            </p:nvSpPr>
            <p:spPr bwMode="auto">
              <a:xfrm>
                <a:off x="1768" y="1526"/>
                <a:ext cx="5" cy="20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45" name="Freeform 233"/>
              <p:cNvSpPr>
                <a:spLocks/>
              </p:cNvSpPr>
              <p:nvPr/>
            </p:nvSpPr>
            <p:spPr bwMode="auto">
              <a:xfrm>
                <a:off x="1758" y="1502"/>
                <a:ext cx="26" cy="26"/>
              </a:xfrm>
              <a:custGeom>
                <a:avLst/>
                <a:gdLst/>
                <a:ahLst/>
                <a:cxnLst>
                  <a:cxn ang="0">
                    <a:pos x="51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1" y="52"/>
                  </a:cxn>
                </a:cxnLst>
                <a:rect l="0" t="0" r="r" b="b"/>
                <a:pathLst>
                  <a:path w="51" h="52">
                    <a:moveTo>
                      <a:pt x="51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1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6" name="Group 242"/>
          <p:cNvGrpSpPr>
            <a:grpSpLocks/>
          </p:cNvGrpSpPr>
          <p:nvPr>
            <p:custDataLst>
              <p:tags r:id="rId46"/>
            </p:custDataLst>
          </p:nvPr>
        </p:nvGrpSpPr>
        <p:grpSpPr bwMode="auto">
          <a:xfrm>
            <a:off x="739775" y="3562350"/>
            <a:ext cx="1993900" cy="141288"/>
            <a:chOff x="466" y="2004"/>
            <a:chExt cx="1256" cy="89"/>
          </a:xfrm>
        </p:grpSpPr>
        <p:sp>
          <p:nvSpPr>
            <p:cNvPr id="192748" name="Freeform 236"/>
            <p:cNvSpPr>
              <a:spLocks/>
            </p:cNvSpPr>
            <p:nvPr/>
          </p:nvSpPr>
          <p:spPr bwMode="auto">
            <a:xfrm>
              <a:off x="1262" y="2004"/>
              <a:ext cx="460" cy="8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4" y="1"/>
                </a:cxn>
                <a:cxn ang="0">
                  <a:pos x="17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1" y="24"/>
                </a:cxn>
                <a:cxn ang="0">
                  <a:pos x="0" y="29"/>
                </a:cxn>
                <a:cxn ang="0">
                  <a:pos x="0" y="148"/>
                </a:cxn>
                <a:cxn ang="0">
                  <a:pos x="1" y="154"/>
                </a:cxn>
                <a:cxn ang="0">
                  <a:pos x="2" y="159"/>
                </a:cxn>
                <a:cxn ang="0">
                  <a:pos x="8" y="169"/>
                </a:cxn>
                <a:cxn ang="0">
                  <a:pos x="17" y="175"/>
                </a:cxn>
                <a:cxn ang="0">
                  <a:pos x="24" y="177"/>
                </a:cxn>
                <a:cxn ang="0">
                  <a:pos x="29" y="177"/>
                </a:cxn>
                <a:cxn ang="0">
                  <a:pos x="892" y="177"/>
                </a:cxn>
                <a:cxn ang="0">
                  <a:pos x="898" y="177"/>
                </a:cxn>
                <a:cxn ang="0">
                  <a:pos x="903" y="175"/>
                </a:cxn>
                <a:cxn ang="0">
                  <a:pos x="913" y="169"/>
                </a:cxn>
                <a:cxn ang="0">
                  <a:pos x="918" y="159"/>
                </a:cxn>
                <a:cxn ang="0">
                  <a:pos x="921" y="154"/>
                </a:cxn>
                <a:cxn ang="0">
                  <a:pos x="921" y="148"/>
                </a:cxn>
                <a:cxn ang="0">
                  <a:pos x="921" y="29"/>
                </a:cxn>
                <a:cxn ang="0">
                  <a:pos x="921" y="24"/>
                </a:cxn>
                <a:cxn ang="0">
                  <a:pos x="918" y="18"/>
                </a:cxn>
                <a:cxn ang="0">
                  <a:pos x="913" y="8"/>
                </a:cxn>
                <a:cxn ang="0">
                  <a:pos x="903" y="2"/>
                </a:cxn>
                <a:cxn ang="0">
                  <a:pos x="898" y="1"/>
                </a:cxn>
                <a:cxn ang="0">
                  <a:pos x="892" y="0"/>
                </a:cxn>
                <a:cxn ang="0">
                  <a:pos x="29" y="0"/>
                </a:cxn>
              </a:cxnLst>
              <a:rect l="0" t="0" r="r" b="b"/>
              <a:pathLst>
                <a:path w="921" h="177">
                  <a:moveTo>
                    <a:pt x="29" y="0"/>
                  </a:moveTo>
                  <a:lnTo>
                    <a:pt x="24" y="1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29"/>
                  </a:lnTo>
                  <a:lnTo>
                    <a:pt x="0" y="148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8" y="169"/>
                  </a:lnTo>
                  <a:lnTo>
                    <a:pt x="17" y="175"/>
                  </a:lnTo>
                  <a:lnTo>
                    <a:pt x="24" y="177"/>
                  </a:lnTo>
                  <a:lnTo>
                    <a:pt x="29" y="177"/>
                  </a:lnTo>
                  <a:lnTo>
                    <a:pt x="892" y="177"/>
                  </a:lnTo>
                  <a:lnTo>
                    <a:pt x="898" y="177"/>
                  </a:lnTo>
                  <a:lnTo>
                    <a:pt x="903" y="175"/>
                  </a:lnTo>
                  <a:lnTo>
                    <a:pt x="913" y="169"/>
                  </a:lnTo>
                  <a:lnTo>
                    <a:pt x="918" y="159"/>
                  </a:lnTo>
                  <a:lnTo>
                    <a:pt x="921" y="154"/>
                  </a:lnTo>
                  <a:lnTo>
                    <a:pt x="921" y="148"/>
                  </a:lnTo>
                  <a:lnTo>
                    <a:pt x="921" y="29"/>
                  </a:lnTo>
                  <a:lnTo>
                    <a:pt x="921" y="24"/>
                  </a:lnTo>
                  <a:lnTo>
                    <a:pt x="918" y="18"/>
                  </a:lnTo>
                  <a:lnTo>
                    <a:pt x="913" y="8"/>
                  </a:lnTo>
                  <a:lnTo>
                    <a:pt x="903" y="2"/>
                  </a:lnTo>
                  <a:lnTo>
                    <a:pt x="898" y="1"/>
                  </a:lnTo>
                  <a:lnTo>
                    <a:pt x="89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C58A1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49" name="Rectangle 237"/>
            <p:cNvSpPr>
              <a:spLocks noChangeArrowheads="1"/>
            </p:cNvSpPr>
            <p:nvPr/>
          </p:nvSpPr>
          <p:spPr bwMode="auto">
            <a:xfrm>
              <a:off x="1328" y="2019"/>
              <a:ext cx="305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Wir bieten ein inspirierendes </a:t>
              </a:r>
              <a:endParaRPr lang="en-US" sz="1200"/>
            </a:p>
          </p:txBody>
        </p:sp>
        <p:sp>
          <p:nvSpPr>
            <p:cNvPr id="192750" name="Rectangle 238"/>
            <p:cNvSpPr>
              <a:spLocks noChangeArrowheads="1"/>
            </p:cNvSpPr>
            <p:nvPr/>
          </p:nvSpPr>
          <p:spPr bwMode="auto">
            <a:xfrm>
              <a:off x="1422" y="2046"/>
              <a:ext cx="12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Arbeitsklima</a:t>
              </a:r>
              <a:endParaRPr lang="en-US" sz="1200"/>
            </a:p>
          </p:txBody>
        </p:sp>
        <p:sp>
          <p:nvSpPr>
            <p:cNvPr id="192751" name="Freeform 239"/>
            <p:cNvSpPr>
              <a:spLocks/>
            </p:cNvSpPr>
            <p:nvPr/>
          </p:nvSpPr>
          <p:spPr bwMode="auto">
            <a:xfrm>
              <a:off x="466" y="2004"/>
              <a:ext cx="434" cy="8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4" y="1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2" y="18"/>
                </a:cxn>
                <a:cxn ang="0">
                  <a:pos x="1" y="24"/>
                </a:cxn>
                <a:cxn ang="0">
                  <a:pos x="0" y="29"/>
                </a:cxn>
                <a:cxn ang="0">
                  <a:pos x="0" y="148"/>
                </a:cxn>
                <a:cxn ang="0">
                  <a:pos x="1" y="154"/>
                </a:cxn>
                <a:cxn ang="0">
                  <a:pos x="2" y="159"/>
                </a:cxn>
                <a:cxn ang="0">
                  <a:pos x="9" y="169"/>
                </a:cxn>
                <a:cxn ang="0">
                  <a:pos x="17" y="175"/>
                </a:cxn>
                <a:cxn ang="0">
                  <a:pos x="24" y="177"/>
                </a:cxn>
                <a:cxn ang="0">
                  <a:pos x="29" y="177"/>
                </a:cxn>
                <a:cxn ang="0">
                  <a:pos x="840" y="177"/>
                </a:cxn>
                <a:cxn ang="0">
                  <a:pos x="846" y="177"/>
                </a:cxn>
                <a:cxn ang="0">
                  <a:pos x="851" y="175"/>
                </a:cxn>
                <a:cxn ang="0">
                  <a:pos x="861" y="169"/>
                </a:cxn>
                <a:cxn ang="0">
                  <a:pos x="867" y="159"/>
                </a:cxn>
                <a:cxn ang="0">
                  <a:pos x="869" y="154"/>
                </a:cxn>
                <a:cxn ang="0">
                  <a:pos x="869" y="148"/>
                </a:cxn>
                <a:cxn ang="0">
                  <a:pos x="869" y="29"/>
                </a:cxn>
                <a:cxn ang="0">
                  <a:pos x="869" y="24"/>
                </a:cxn>
                <a:cxn ang="0">
                  <a:pos x="867" y="18"/>
                </a:cxn>
                <a:cxn ang="0">
                  <a:pos x="861" y="8"/>
                </a:cxn>
                <a:cxn ang="0">
                  <a:pos x="851" y="2"/>
                </a:cxn>
                <a:cxn ang="0">
                  <a:pos x="846" y="1"/>
                </a:cxn>
                <a:cxn ang="0">
                  <a:pos x="840" y="0"/>
                </a:cxn>
                <a:cxn ang="0">
                  <a:pos x="29" y="0"/>
                </a:cxn>
              </a:cxnLst>
              <a:rect l="0" t="0" r="r" b="b"/>
              <a:pathLst>
                <a:path w="869" h="177">
                  <a:moveTo>
                    <a:pt x="29" y="0"/>
                  </a:moveTo>
                  <a:lnTo>
                    <a:pt x="24" y="1"/>
                  </a:lnTo>
                  <a:lnTo>
                    <a:pt x="17" y="2"/>
                  </a:lnTo>
                  <a:lnTo>
                    <a:pt x="9" y="8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29"/>
                  </a:lnTo>
                  <a:lnTo>
                    <a:pt x="0" y="148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9" y="169"/>
                  </a:lnTo>
                  <a:lnTo>
                    <a:pt x="17" y="175"/>
                  </a:lnTo>
                  <a:lnTo>
                    <a:pt x="24" y="177"/>
                  </a:lnTo>
                  <a:lnTo>
                    <a:pt x="29" y="177"/>
                  </a:lnTo>
                  <a:lnTo>
                    <a:pt x="840" y="177"/>
                  </a:lnTo>
                  <a:lnTo>
                    <a:pt x="846" y="177"/>
                  </a:lnTo>
                  <a:lnTo>
                    <a:pt x="851" y="175"/>
                  </a:lnTo>
                  <a:lnTo>
                    <a:pt x="861" y="169"/>
                  </a:lnTo>
                  <a:lnTo>
                    <a:pt x="867" y="159"/>
                  </a:lnTo>
                  <a:lnTo>
                    <a:pt x="869" y="154"/>
                  </a:lnTo>
                  <a:lnTo>
                    <a:pt x="869" y="148"/>
                  </a:lnTo>
                  <a:lnTo>
                    <a:pt x="869" y="29"/>
                  </a:lnTo>
                  <a:lnTo>
                    <a:pt x="869" y="24"/>
                  </a:lnTo>
                  <a:lnTo>
                    <a:pt x="867" y="18"/>
                  </a:lnTo>
                  <a:lnTo>
                    <a:pt x="861" y="8"/>
                  </a:lnTo>
                  <a:lnTo>
                    <a:pt x="851" y="2"/>
                  </a:lnTo>
                  <a:lnTo>
                    <a:pt x="846" y="1"/>
                  </a:lnTo>
                  <a:lnTo>
                    <a:pt x="840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C58A1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52" name="Rectangle 240"/>
            <p:cNvSpPr>
              <a:spLocks noChangeArrowheads="1"/>
            </p:cNvSpPr>
            <p:nvPr/>
          </p:nvSpPr>
          <p:spPr bwMode="auto">
            <a:xfrm>
              <a:off x="494" y="2019"/>
              <a:ext cx="353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Wir erhöhen den Geschäftsanteil </a:t>
              </a:r>
              <a:endParaRPr lang="en-US" sz="1200"/>
            </a:p>
          </p:txBody>
        </p:sp>
        <p:sp>
          <p:nvSpPr>
            <p:cNvPr id="192753" name="Rectangle 241"/>
            <p:cNvSpPr>
              <a:spLocks noChangeArrowheads="1"/>
            </p:cNvSpPr>
            <p:nvPr/>
          </p:nvSpPr>
          <p:spPr bwMode="auto">
            <a:xfrm>
              <a:off x="523" y="2046"/>
              <a:ext cx="293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außerhalb des Kernmarktes</a:t>
              </a:r>
              <a:endParaRPr lang="en-US" sz="1200"/>
            </a:p>
          </p:txBody>
        </p:sp>
      </p:grpSp>
      <p:grpSp>
        <p:nvGrpSpPr>
          <p:cNvPr id="27" name="Group 250"/>
          <p:cNvGrpSpPr>
            <a:grpSpLocks/>
          </p:cNvGrpSpPr>
          <p:nvPr>
            <p:custDataLst>
              <p:tags r:id="rId47"/>
            </p:custDataLst>
          </p:nvPr>
        </p:nvGrpSpPr>
        <p:grpSpPr bwMode="auto">
          <a:xfrm>
            <a:off x="1846263" y="3719513"/>
            <a:ext cx="1047750" cy="147637"/>
            <a:chOff x="1163" y="2103"/>
            <a:chExt cx="660" cy="93"/>
          </a:xfrm>
        </p:grpSpPr>
        <p:sp>
          <p:nvSpPr>
            <p:cNvPr id="192755" name="Freeform 243"/>
            <p:cNvSpPr>
              <a:spLocks/>
            </p:cNvSpPr>
            <p:nvPr/>
          </p:nvSpPr>
          <p:spPr bwMode="auto">
            <a:xfrm>
              <a:off x="1497" y="2103"/>
              <a:ext cx="326" cy="9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5" y="1"/>
                </a:cxn>
                <a:cxn ang="0">
                  <a:pos x="19" y="2"/>
                </a:cxn>
                <a:cxn ang="0">
                  <a:pos x="9" y="9"/>
                </a:cxn>
                <a:cxn ang="0">
                  <a:pos x="2" y="19"/>
                </a:cxn>
                <a:cxn ang="0">
                  <a:pos x="1" y="26"/>
                </a:cxn>
                <a:cxn ang="0">
                  <a:pos x="0" y="31"/>
                </a:cxn>
                <a:cxn ang="0">
                  <a:pos x="0" y="156"/>
                </a:cxn>
                <a:cxn ang="0">
                  <a:pos x="1" y="163"/>
                </a:cxn>
                <a:cxn ang="0">
                  <a:pos x="2" y="168"/>
                </a:cxn>
                <a:cxn ang="0">
                  <a:pos x="9" y="178"/>
                </a:cxn>
                <a:cxn ang="0">
                  <a:pos x="19" y="185"/>
                </a:cxn>
                <a:cxn ang="0">
                  <a:pos x="25" y="186"/>
                </a:cxn>
                <a:cxn ang="0">
                  <a:pos x="31" y="187"/>
                </a:cxn>
                <a:cxn ang="0">
                  <a:pos x="622" y="187"/>
                </a:cxn>
                <a:cxn ang="0">
                  <a:pos x="629" y="186"/>
                </a:cxn>
                <a:cxn ang="0">
                  <a:pos x="634" y="185"/>
                </a:cxn>
                <a:cxn ang="0">
                  <a:pos x="644" y="178"/>
                </a:cxn>
                <a:cxn ang="0">
                  <a:pos x="650" y="168"/>
                </a:cxn>
                <a:cxn ang="0">
                  <a:pos x="652" y="163"/>
                </a:cxn>
                <a:cxn ang="0">
                  <a:pos x="653" y="156"/>
                </a:cxn>
                <a:cxn ang="0">
                  <a:pos x="653" y="31"/>
                </a:cxn>
                <a:cxn ang="0">
                  <a:pos x="652" y="26"/>
                </a:cxn>
                <a:cxn ang="0">
                  <a:pos x="650" y="19"/>
                </a:cxn>
                <a:cxn ang="0">
                  <a:pos x="644" y="9"/>
                </a:cxn>
                <a:cxn ang="0">
                  <a:pos x="634" y="2"/>
                </a:cxn>
                <a:cxn ang="0">
                  <a:pos x="629" y="1"/>
                </a:cxn>
                <a:cxn ang="0">
                  <a:pos x="622" y="0"/>
                </a:cxn>
                <a:cxn ang="0">
                  <a:pos x="31" y="0"/>
                </a:cxn>
              </a:cxnLst>
              <a:rect l="0" t="0" r="r" b="b"/>
              <a:pathLst>
                <a:path w="653" h="187">
                  <a:moveTo>
                    <a:pt x="31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9" y="9"/>
                  </a:lnTo>
                  <a:lnTo>
                    <a:pt x="2" y="19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0" y="156"/>
                  </a:lnTo>
                  <a:lnTo>
                    <a:pt x="1" y="163"/>
                  </a:lnTo>
                  <a:lnTo>
                    <a:pt x="2" y="168"/>
                  </a:lnTo>
                  <a:lnTo>
                    <a:pt x="9" y="178"/>
                  </a:lnTo>
                  <a:lnTo>
                    <a:pt x="19" y="185"/>
                  </a:lnTo>
                  <a:lnTo>
                    <a:pt x="25" y="186"/>
                  </a:lnTo>
                  <a:lnTo>
                    <a:pt x="31" y="187"/>
                  </a:lnTo>
                  <a:lnTo>
                    <a:pt x="622" y="187"/>
                  </a:lnTo>
                  <a:lnTo>
                    <a:pt x="629" y="186"/>
                  </a:lnTo>
                  <a:lnTo>
                    <a:pt x="634" y="185"/>
                  </a:lnTo>
                  <a:lnTo>
                    <a:pt x="644" y="178"/>
                  </a:lnTo>
                  <a:lnTo>
                    <a:pt x="650" y="168"/>
                  </a:lnTo>
                  <a:lnTo>
                    <a:pt x="652" y="163"/>
                  </a:lnTo>
                  <a:lnTo>
                    <a:pt x="653" y="156"/>
                  </a:lnTo>
                  <a:lnTo>
                    <a:pt x="653" y="31"/>
                  </a:lnTo>
                  <a:lnTo>
                    <a:pt x="652" y="26"/>
                  </a:lnTo>
                  <a:lnTo>
                    <a:pt x="650" y="19"/>
                  </a:lnTo>
                  <a:lnTo>
                    <a:pt x="644" y="9"/>
                  </a:lnTo>
                  <a:lnTo>
                    <a:pt x="634" y="2"/>
                  </a:lnTo>
                  <a:lnTo>
                    <a:pt x="629" y="1"/>
                  </a:lnTo>
                  <a:lnTo>
                    <a:pt x="622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C58A1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56" name="Rectangle 244"/>
            <p:cNvSpPr>
              <a:spLocks noChangeArrowheads="1"/>
            </p:cNvSpPr>
            <p:nvPr/>
          </p:nvSpPr>
          <p:spPr bwMode="auto">
            <a:xfrm>
              <a:off x="1593" y="2120"/>
              <a:ext cx="12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Ausbau der </a:t>
              </a:r>
              <a:endParaRPr lang="en-US" sz="1200"/>
            </a:p>
          </p:txBody>
        </p:sp>
        <p:sp>
          <p:nvSpPr>
            <p:cNvPr id="192757" name="Rectangle 245"/>
            <p:cNvSpPr>
              <a:spLocks noChangeArrowheads="1"/>
            </p:cNvSpPr>
            <p:nvPr/>
          </p:nvSpPr>
          <p:spPr bwMode="auto">
            <a:xfrm>
              <a:off x="1548" y="2147"/>
              <a:ext cx="20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Führungsqualitäten</a:t>
              </a:r>
              <a:endParaRPr lang="en-US" sz="1200"/>
            </a:p>
          </p:txBody>
        </p:sp>
        <p:sp>
          <p:nvSpPr>
            <p:cNvPr id="192758" name="Freeform 246"/>
            <p:cNvSpPr>
              <a:spLocks/>
            </p:cNvSpPr>
            <p:nvPr/>
          </p:nvSpPr>
          <p:spPr bwMode="auto">
            <a:xfrm>
              <a:off x="1163" y="2103"/>
              <a:ext cx="327" cy="9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"/>
                </a:cxn>
                <a:cxn ang="0">
                  <a:pos x="18" y="2"/>
                </a:cxn>
                <a:cxn ang="0">
                  <a:pos x="9" y="9"/>
                </a:cxn>
                <a:cxn ang="0">
                  <a:pos x="2" y="19"/>
                </a:cxn>
                <a:cxn ang="0">
                  <a:pos x="1" y="26"/>
                </a:cxn>
                <a:cxn ang="0">
                  <a:pos x="0" y="31"/>
                </a:cxn>
                <a:cxn ang="0">
                  <a:pos x="0" y="156"/>
                </a:cxn>
                <a:cxn ang="0">
                  <a:pos x="1" y="163"/>
                </a:cxn>
                <a:cxn ang="0">
                  <a:pos x="2" y="168"/>
                </a:cxn>
                <a:cxn ang="0">
                  <a:pos x="9" y="178"/>
                </a:cxn>
                <a:cxn ang="0">
                  <a:pos x="18" y="185"/>
                </a:cxn>
                <a:cxn ang="0">
                  <a:pos x="25" y="186"/>
                </a:cxn>
                <a:cxn ang="0">
                  <a:pos x="30" y="187"/>
                </a:cxn>
                <a:cxn ang="0">
                  <a:pos x="622" y="187"/>
                </a:cxn>
                <a:cxn ang="0">
                  <a:pos x="628" y="186"/>
                </a:cxn>
                <a:cxn ang="0">
                  <a:pos x="634" y="185"/>
                </a:cxn>
                <a:cxn ang="0">
                  <a:pos x="643" y="178"/>
                </a:cxn>
                <a:cxn ang="0">
                  <a:pos x="650" y="168"/>
                </a:cxn>
                <a:cxn ang="0">
                  <a:pos x="651" y="163"/>
                </a:cxn>
                <a:cxn ang="0">
                  <a:pos x="652" y="156"/>
                </a:cxn>
                <a:cxn ang="0">
                  <a:pos x="652" y="31"/>
                </a:cxn>
                <a:cxn ang="0">
                  <a:pos x="651" y="26"/>
                </a:cxn>
                <a:cxn ang="0">
                  <a:pos x="650" y="19"/>
                </a:cxn>
                <a:cxn ang="0">
                  <a:pos x="643" y="9"/>
                </a:cxn>
                <a:cxn ang="0">
                  <a:pos x="634" y="2"/>
                </a:cxn>
                <a:cxn ang="0">
                  <a:pos x="628" y="1"/>
                </a:cxn>
                <a:cxn ang="0">
                  <a:pos x="622" y="0"/>
                </a:cxn>
                <a:cxn ang="0">
                  <a:pos x="30" y="0"/>
                </a:cxn>
              </a:cxnLst>
              <a:rect l="0" t="0" r="r" b="b"/>
              <a:pathLst>
                <a:path w="652" h="187">
                  <a:moveTo>
                    <a:pt x="30" y="0"/>
                  </a:moveTo>
                  <a:lnTo>
                    <a:pt x="25" y="1"/>
                  </a:lnTo>
                  <a:lnTo>
                    <a:pt x="18" y="2"/>
                  </a:lnTo>
                  <a:lnTo>
                    <a:pt x="9" y="9"/>
                  </a:lnTo>
                  <a:lnTo>
                    <a:pt x="2" y="19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0" y="156"/>
                  </a:lnTo>
                  <a:lnTo>
                    <a:pt x="1" y="163"/>
                  </a:lnTo>
                  <a:lnTo>
                    <a:pt x="2" y="168"/>
                  </a:lnTo>
                  <a:lnTo>
                    <a:pt x="9" y="178"/>
                  </a:lnTo>
                  <a:lnTo>
                    <a:pt x="18" y="185"/>
                  </a:lnTo>
                  <a:lnTo>
                    <a:pt x="25" y="186"/>
                  </a:lnTo>
                  <a:lnTo>
                    <a:pt x="30" y="187"/>
                  </a:lnTo>
                  <a:lnTo>
                    <a:pt x="622" y="187"/>
                  </a:lnTo>
                  <a:lnTo>
                    <a:pt x="628" y="186"/>
                  </a:lnTo>
                  <a:lnTo>
                    <a:pt x="634" y="185"/>
                  </a:lnTo>
                  <a:lnTo>
                    <a:pt x="643" y="178"/>
                  </a:lnTo>
                  <a:lnTo>
                    <a:pt x="650" y="168"/>
                  </a:lnTo>
                  <a:lnTo>
                    <a:pt x="651" y="163"/>
                  </a:lnTo>
                  <a:lnTo>
                    <a:pt x="652" y="156"/>
                  </a:lnTo>
                  <a:lnTo>
                    <a:pt x="652" y="31"/>
                  </a:lnTo>
                  <a:lnTo>
                    <a:pt x="651" y="26"/>
                  </a:lnTo>
                  <a:lnTo>
                    <a:pt x="650" y="19"/>
                  </a:lnTo>
                  <a:lnTo>
                    <a:pt x="643" y="9"/>
                  </a:lnTo>
                  <a:lnTo>
                    <a:pt x="634" y="2"/>
                  </a:lnTo>
                  <a:lnTo>
                    <a:pt x="628" y="1"/>
                  </a:lnTo>
                  <a:lnTo>
                    <a:pt x="62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C58A1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59" name="Rectangle 247"/>
            <p:cNvSpPr>
              <a:spLocks noChangeArrowheads="1"/>
            </p:cNvSpPr>
            <p:nvPr/>
          </p:nvSpPr>
          <p:spPr bwMode="auto">
            <a:xfrm>
              <a:off x="1187" y="2120"/>
              <a:ext cx="246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Sicherstellung strategie</a:t>
              </a:r>
              <a:endParaRPr lang="en-US" sz="1200"/>
            </a:p>
          </p:txBody>
        </p:sp>
        <p:sp>
          <p:nvSpPr>
            <p:cNvPr id="192760" name="Rectangle 248"/>
            <p:cNvSpPr>
              <a:spLocks noChangeArrowheads="1"/>
            </p:cNvSpPr>
            <p:nvPr/>
          </p:nvSpPr>
          <p:spPr bwMode="auto">
            <a:xfrm>
              <a:off x="1458" y="2120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761" name="Rectangle 249"/>
            <p:cNvSpPr>
              <a:spLocks noChangeArrowheads="1"/>
            </p:cNvSpPr>
            <p:nvPr/>
          </p:nvSpPr>
          <p:spPr bwMode="auto">
            <a:xfrm>
              <a:off x="1187" y="2147"/>
              <a:ext cx="253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gerechter Kompetenzen</a:t>
              </a:r>
              <a:endParaRPr lang="en-US" sz="1200"/>
            </a:p>
          </p:txBody>
        </p:sp>
      </p:grpSp>
      <p:grpSp>
        <p:nvGrpSpPr>
          <p:cNvPr id="28" name="Group 261"/>
          <p:cNvGrpSpPr>
            <a:grpSpLocks/>
          </p:cNvGrpSpPr>
          <p:nvPr>
            <p:custDataLst>
              <p:tags r:id="rId48"/>
            </p:custDataLst>
          </p:nvPr>
        </p:nvGrpSpPr>
        <p:grpSpPr bwMode="auto">
          <a:xfrm>
            <a:off x="565150" y="3719513"/>
            <a:ext cx="1044575" cy="147637"/>
            <a:chOff x="356" y="2103"/>
            <a:chExt cx="658" cy="93"/>
          </a:xfrm>
        </p:grpSpPr>
        <p:sp>
          <p:nvSpPr>
            <p:cNvPr id="192763" name="Freeform 251"/>
            <p:cNvSpPr>
              <a:spLocks/>
            </p:cNvSpPr>
            <p:nvPr/>
          </p:nvSpPr>
          <p:spPr bwMode="auto">
            <a:xfrm>
              <a:off x="688" y="2103"/>
              <a:ext cx="326" cy="9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9"/>
                </a:cxn>
                <a:cxn ang="0">
                  <a:pos x="1" y="26"/>
                </a:cxn>
                <a:cxn ang="0">
                  <a:pos x="0" y="31"/>
                </a:cxn>
                <a:cxn ang="0">
                  <a:pos x="0" y="156"/>
                </a:cxn>
                <a:cxn ang="0">
                  <a:pos x="1" y="163"/>
                </a:cxn>
                <a:cxn ang="0">
                  <a:pos x="2" y="168"/>
                </a:cxn>
                <a:cxn ang="0">
                  <a:pos x="8" y="178"/>
                </a:cxn>
                <a:cxn ang="0">
                  <a:pos x="18" y="185"/>
                </a:cxn>
                <a:cxn ang="0">
                  <a:pos x="25" y="186"/>
                </a:cxn>
                <a:cxn ang="0">
                  <a:pos x="30" y="187"/>
                </a:cxn>
                <a:cxn ang="0">
                  <a:pos x="621" y="187"/>
                </a:cxn>
                <a:cxn ang="0">
                  <a:pos x="628" y="186"/>
                </a:cxn>
                <a:cxn ang="0">
                  <a:pos x="633" y="185"/>
                </a:cxn>
                <a:cxn ang="0">
                  <a:pos x="643" y="178"/>
                </a:cxn>
                <a:cxn ang="0">
                  <a:pos x="650" y="168"/>
                </a:cxn>
                <a:cxn ang="0">
                  <a:pos x="651" y="163"/>
                </a:cxn>
                <a:cxn ang="0">
                  <a:pos x="652" y="156"/>
                </a:cxn>
                <a:cxn ang="0">
                  <a:pos x="652" y="31"/>
                </a:cxn>
                <a:cxn ang="0">
                  <a:pos x="651" y="26"/>
                </a:cxn>
                <a:cxn ang="0">
                  <a:pos x="650" y="19"/>
                </a:cxn>
                <a:cxn ang="0">
                  <a:pos x="643" y="9"/>
                </a:cxn>
                <a:cxn ang="0">
                  <a:pos x="633" y="2"/>
                </a:cxn>
                <a:cxn ang="0">
                  <a:pos x="628" y="1"/>
                </a:cxn>
                <a:cxn ang="0">
                  <a:pos x="621" y="0"/>
                </a:cxn>
                <a:cxn ang="0">
                  <a:pos x="30" y="0"/>
                </a:cxn>
              </a:cxnLst>
              <a:rect l="0" t="0" r="r" b="b"/>
              <a:pathLst>
                <a:path w="652" h="187">
                  <a:moveTo>
                    <a:pt x="30" y="0"/>
                  </a:moveTo>
                  <a:lnTo>
                    <a:pt x="25" y="1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9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0" y="156"/>
                  </a:lnTo>
                  <a:lnTo>
                    <a:pt x="1" y="163"/>
                  </a:lnTo>
                  <a:lnTo>
                    <a:pt x="2" y="168"/>
                  </a:lnTo>
                  <a:lnTo>
                    <a:pt x="8" y="178"/>
                  </a:lnTo>
                  <a:lnTo>
                    <a:pt x="18" y="185"/>
                  </a:lnTo>
                  <a:lnTo>
                    <a:pt x="25" y="186"/>
                  </a:lnTo>
                  <a:lnTo>
                    <a:pt x="30" y="187"/>
                  </a:lnTo>
                  <a:lnTo>
                    <a:pt x="621" y="187"/>
                  </a:lnTo>
                  <a:lnTo>
                    <a:pt x="628" y="186"/>
                  </a:lnTo>
                  <a:lnTo>
                    <a:pt x="633" y="185"/>
                  </a:lnTo>
                  <a:lnTo>
                    <a:pt x="643" y="178"/>
                  </a:lnTo>
                  <a:lnTo>
                    <a:pt x="650" y="168"/>
                  </a:lnTo>
                  <a:lnTo>
                    <a:pt x="651" y="163"/>
                  </a:lnTo>
                  <a:lnTo>
                    <a:pt x="652" y="156"/>
                  </a:lnTo>
                  <a:lnTo>
                    <a:pt x="652" y="31"/>
                  </a:lnTo>
                  <a:lnTo>
                    <a:pt x="651" y="26"/>
                  </a:lnTo>
                  <a:lnTo>
                    <a:pt x="650" y="19"/>
                  </a:lnTo>
                  <a:lnTo>
                    <a:pt x="643" y="9"/>
                  </a:lnTo>
                  <a:lnTo>
                    <a:pt x="633" y="2"/>
                  </a:lnTo>
                  <a:lnTo>
                    <a:pt x="628" y="1"/>
                  </a:lnTo>
                  <a:lnTo>
                    <a:pt x="621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C58A1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64" name="Rectangle 252"/>
            <p:cNvSpPr>
              <a:spLocks noChangeArrowheads="1"/>
            </p:cNvSpPr>
            <p:nvPr/>
          </p:nvSpPr>
          <p:spPr bwMode="auto">
            <a:xfrm>
              <a:off x="726" y="2120"/>
              <a:ext cx="221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Förderung von markt</a:t>
              </a:r>
              <a:endParaRPr lang="en-US" sz="1200"/>
            </a:p>
          </p:txBody>
        </p:sp>
        <p:sp>
          <p:nvSpPr>
            <p:cNvPr id="192765" name="Rectangle 253"/>
            <p:cNvSpPr>
              <a:spLocks noChangeArrowheads="1"/>
            </p:cNvSpPr>
            <p:nvPr/>
          </p:nvSpPr>
          <p:spPr bwMode="auto">
            <a:xfrm>
              <a:off x="968" y="2120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766" name="Rectangle 254"/>
            <p:cNvSpPr>
              <a:spLocks noChangeArrowheads="1"/>
            </p:cNvSpPr>
            <p:nvPr/>
          </p:nvSpPr>
          <p:spPr bwMode="auto">
            <a:xfrm>
              <a:off x="730" y="2147"/>
              <a:ext cx="21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fähigen Innovationen</a:t>
              </a:r>
              <a:endParaRPr lang="en-US" sz="1200"/>
            </a:p>
          </p:txBody>
        </p:sp>
        <p:sp>
          <p:nvSpPr>
            <p:cNvPr id="192767" name="Freeform 255"/>
            <p:cNvSpPr>
              <a:spLocks/>
            </p:cNvSpPr>
            <p:nvPr/>
          </p:nvSpPr>
          <p:spPr bwMode="auto">
            <a:xfrm>
              <a:off x="356" y="2103"/>
              <a:ext cx="326" cy="9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5" y="1"/>
                </a:cxn>
                <a:cxn ang="0">
                  <a:pos x="19" y="2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1" y="26"/>
                </a:cxn>
                <a:cxn ang="0">
                  <a:pos x="0" y="31"/>
                </a:cxn>
                <a:cxn ang="0">
                  <a:pos x="0" y="156"/>
                </a:cxn>
                <a:cxn ang="0">
                  <a:pos x="1" y="163"/>
                </a:cxn>
                <a:cxn ang="0">
                  <a:pos x="3" y="168"/>
                </a:cxn>
                <a:cxn ang="0">
                  <a:pos x="9" y="178"/>
                </a:cxn>
                <a:cxn ang="0">
                  <a:pos x="19" y="185"/>
                </a:cxn>
                <a:cxn ang="0">
                  <a:pos x="25" y="186"/>
                </a:cxn>
                <a:cxn ang="0">
                  <a:pos x="31" y="187"/>
                </a:cxn>
                <a:cxn ang="0">
                  <a:pos x="622" y="187"/>
                </a:cxn>
                <a:cxn ang="0">
                  <a:pos x="629" y="186"/>
                </a:cxn>
                <a:cxn ang="0">
                  <a:pos x="634" y="185"/>
                </a:cxn>
                <a:cxn ang="0">
                  <a:pos x="644" y="178"/>
                </a:cxn>
                <a:cxn ang="0">
                  <a:pos x="650" y="168"/>
                </a:cxn>
                <a:cxn ang="0">
                  <a:pos x="652" y="163"/>
                </a:cxn>
                <a:cxn ang="0">
                  <a:pos x="653" y="156"/>
                </a:cxn>
                <a:cxn ang="0">
                  <a:pos x="653" y="31"/>
                </a:cxn>
                <a:cxn ang="0">
                  <a:pos x="652" y="26"/>
                </a:cxn>
                <a:cxn ang="0">
                  <a:pos x="650" y="19"/>
                </a:cxn>
                <a:cxn ang="0">
                  <a:pos x="644" y="9"/>
                </a:cxn>
                <a:cxn ang="0">
                  <a:pos x="634" y="2"/>
                </a:cxn>
                <a:cxn ang="0">
                  <a:pos x="629" y="1"/>
                </a:cxn>
                <a:cxn ang="0">
                  <a:pos x="622" y="0"/>
                </a:cxn>
                <a:cxn ang="0">
                  <a:pos x="31" y="0"/>
                </a:cxn>
              </a:cxnLst>
              <a:rect l="0" t="0" r="r" b="b"/>
              <a:pathLst>
                <a:path w="653" h="187">
                  <a:moveTo>
                    <a:pt x="31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9" y="9"/>
                  </a:lnTo>
                  <a:lnTo>
                    <a:pt x="3" y="19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0" y="156"/>
                  </a:lnTo>
                  <a:lnTo>
                    <a:pt x="1" y="163"/>
                  </a:lnTo>
                  <a:lnTo>
                    <a:pt x="3" y="168"/>
                  </a:lnTo>
                  <a:lnTo>
                    <a:pt x="9" y="178"/>
                  </a:lnTo>
                  <a:lnTo>
                    <a:pt x="19" y="185"/>
                  </a:lnTo>
                  <a:lnTo>
                    <a:pt x="25" y="186"/>
                  </a:lnTo>
                  <a:lnTo>
                    <a:pt x="31" y="187"/>
                  </a:lnTo>
                  <a:lnTo>
                    <a:pt x="622" y="187"/>
                  </a:lnTo>
                  <a:lnTo>
                    <a:pt x="629" y="186"/>
                  </a:lnTo>
                  <a:lnTo>
                    <a:pt x="634" y="185"/>
                  </a:lnTo>
                  <a:lnTo>
                    <a:pt x="644" y="178"/>
                  </a:lnTo>
                  <a:lnTo>
                    <a:pt x="650" y="168"/>
                  </a:lnTo>
                  <a:lnTo>
                    <a:pt x="652" y="163"/>
                  </a:lnTo>
                  <a:lnTo>
                    <a:pt x="653" y="156"/>
                  </a:lnTo>
                  <a:lnTo>
                    <a:pt x="653" y="31"/>
                  </a:lnTo>
                  <a:lnTo>
                    <a:pt x="652" y="26"/>
                  </a:lnTo>
                  <a:lnTo>
                    <a:pt x="650" y="19"/>
                  </a:lnTo>
                  <a:lnTo>
                    <a:pt x="644" y="9"/>
                  </a:lnTo>
                  <a:lnTo>
                    <a:pt x="634" y="2"/>
                  </a:lnTo>
                  <a:lnTo>
                    <a:pt x="629" y="1"/>
                  </a:lnTo>
                  <a:lnTo>
                    <a:pt x="622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C58A1"/>
            </a:solidFill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68" name="Rectangle 256"/>
            <p:cNvSpPr>
              <a:spLocks noChangeArrowheads="1"/>
            </p:cNvSpPr>
            <p:nvPr/>
          </p:nvSpPr>
          <p:spPr bwMode="auto">
            <a:xfrm>
              <a:off x="387" y="2120"/>
              <a:ext cx="233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Schaffung wachstums</a:t>
              </a:r>
              <a:endParaRPr lang="en-US" sz="1200"/>
            </a:p>
          </p:txBody>
        </p:sp>
        <p:sp>
          <p:nvSpPr>
            <p:cNvPr id="192769" name="Rectangle 257"/>
            <p:cNvSpPr>
              <a:spLocks noChangeArrowheads="1"/>
            </p:cNvSpPr>
            <p:nvPr/>
          </p:nvSpPr>
          <p:spPr bwMode="auto">
            <a:xfrm>
              <a:off x="642" y="2120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770" name="Rectangle 258"/>
            <p:cNvSpPr>
              <a:spLocks noChangeArrowheads="1"/>
            </p:cNvSpPr>
            <p:nvPr/>
          </p:nvSpPr>
          <p:spPr bwMode="auto">
            <a:xfrm>
              <a:off x="384" y="2147"/>
              <a:ext cx="129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gerechter IT</a:t>
              </a:r>
              <a:endParaRPr lang="en-US" sz="1200"/>
            </a:p>
          </p:txBody>
        </p:sp>
        <p:sp>
          <p:nvSpPr>
            <p:cNvPr id="192771" name="Rectangle 259"/>
            <p:cNvSpPr>
              <a:spLocks noChangeArrowheads="1"/>
            </p:cNvSpPr>
            <p:nvPr/>
          </p:nvSpPr>
          <p:spPr bwMode="auto">
            <a:xfrm>
              <a:off x="524" y="2147"/>
              <a:ext cx="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-</a:t>
              </a:r>
              <a:endParaRPr lang="en-US" sz="1200"/>
            </a:p>
          </p:txBody>
        </p:sp>
        <p:sp>
          <p:nvSpPr>
            <p:cNvPr id="192772" name="Rectangle 260"/>
            <p:cNvSpPr>
              <a:spLocks noChangeArrowheads="1"/>
            </p:cNvSpPr>
            <p:nvPr/>
          </p:nvSpPr>
          <p:spPr bwMode="auto">
            <a:xfrm>
              <a:off x="533" y="2147"/>
              <a:ext cx="110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FFFFFF"/>
                  </a:solidFill>
                </a:rPr>
                <a:t>Strukturen</a:t>
              </a:r>
              <a:endParaRPr lang="en-US" sz="1200"/>
            </a:p>
          </p:txBody>
        </p:sp>
      </p:grpSp>
      <p:grpSp>
        <p:nvGrpSpPr>
          <p:cNvPr id="29" name="Group 276"/>
          <p:cNvGrpSpPr>
            <a:grpSpLocks/>
          </p:cNvGrpSpPr>
          <p:nvPr>
            <p:custDataLst>
              <p:tags r:id="rId49"/>
            </p:custDataLst>
          </p:nvPr>
        </p:nvGrpSpPr>
        <p:grpSpPr bwMode="auto">
          <a:xfrm>
            <a:off x="377825" y="3105150"/>
            <a:ext cx="1790700" cy="452438"/>
            <a:chOff x="238" y="1716"/>
            <a:chExt cx="1128" cy="285"/>
          </a:xfrm>
        </p:grpSpPr>
        <p:sp>
          <p:nvSpPr>
            <p:cNvPr id="192774" name="Rectangle 262"/>
            <p:cNvSpPr>
              <a:spLocks noChangeArrowheads="1"/>
            </p:cNvSpPr>
            <p:nvPr/>
          </p:nvSpPr>
          <p:spPr bwMode="auto">
            <a:xfrm>
              <a:off x="238" y="1756"/>
              <a:ext cx="79" cy="245"/>
            </a:xfrm>
            <a:prstGeom prst="rect">
              <a:avLst/>
            </a:prstGeom>
            <a:solidFill>
              <a:srgbClr val="BCBCB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75" name="Rectangle 263"/>
            <p:cNvSpPr>
              <a:spLocks noChangeArrowheads="1"/>
            </p:cNvSpPr>
            <p:nvPr/>
          </p:nvSpPr>
          <p:spPr bwMode="auto">
            <a:xfrm rot="16200000">
              <a:off x="205" y="1854"/>
              <a:ext cx="142" cy="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400" b="1" smtClean="0">
                  <a:solidFill>
                    <a:srgbClr val="000000"/>
                  </a:solidFill>
                </a:rPr>
                <a:t>Prozesse</a:t>
              </a:r>
              <a:endParaRPr lang="en-US" sz="1200"/>
            </a:p>
          </p:txBody>
        </p:sp>
        <p:sp>
          <p:nvSpPr>
            <p:cNvPr id="192776" name="Freeform 264"/>
            <p:cNvSpPr>
              <a:spLocks/>
            </p:cNvSpPr>
            <p:nvPr/>
          </p:nvSpPr>
          <p:spPr bwMode="auto">
            <a:xfrm>
              <a:off x="883" y="1796"/>
              <a:ext cx="418" cy="8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1" y="1"/>
                </a:cxn>
                <a:cxn ang="0">
                  <a:pos x="16" y="3"/>
                </a:cxn>
                <a:cxn ang="0">
                  <a:pos x="8" y="8"/>
                </a:cxn>
                <a:cxn ang="0">
                  <a:pos x="2" y="17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1" y="138"/>
                </a:cxn>
                <a:cxn ang="0">
                  <a:pos x="2" y="143"/>
                </a:cxn>
                <a:cxn ang="0">
                  <a:pos x="8" y="152"/>
                </a:cxn>
                <a:cxn ang="0">
                  <a:pos x="16" y="157"/>
                </a:cxn>
                <a:cxn ang="0">
                  <a:pos x="21" y="159"/>
                </a:cxn>
                <a:cxn ang="0">
                  <a:pos x="26" y="159"/>
                </a:cxn>
                <a:cxn ang="0">
                  <a:pos x="809" y="159"/>
                </a:cxn>
                <a:cxn ang="0">
                  <a:pos x="814" y="159"/>
                </a:cxn>
                <a:cxn ang="0">
                  <a:pos x="819" y="157"/>
                </a:cxn>
                <a:cxn ang="0">
                  <a:pos x="827" y="152"/>
                </a:cxn>
                <a:cxn ang="0">
                  <a:pos x="833" y="143"/>
                </a:cxn>
                <a:cxn ang="0">
                  <a:pos x="835" y="138"/>
                </a:cxn>
                <a:cxn ang="0">
                  <a:pos x="835" y="133"/>
                </a:cxn>
                <a:cxn ang="0">
                  <a:pos x="835" y="27"/>
                </a:cxn>
                <a:cxn ang="0">
                  <a:pos x="835" y="21"/>
                </a:cxn>
                <a:cxn ang="0">
                  <a:pos x="833" y="17"/>
                </a:cxn>
                <a:cxn ang="0">
                  <a:pos x="827" y="8"/>
                </a:cxn>
                <a:cxn ang="0">
                  <a:pos x="819" y="3"/>
                </a:cxn>
                <a:cxn ang="0">
                  <a:pos x="814" y="1"/>
                </a:cxn>
                <a:cxn ang="0">
                  <a:pos x="809" y="0"/>
                </a:cxn>
                <a:cxn ang="0">
                  <a:pos x="26" y="0"/>
                </a:cxn>
              </a:cxnLst>
              <a:rect l="0" t="0" r="r" b="b"/>
              <a:pathLst>
                <a:path w="835" h="159">
                  <a:moveTo>
                    <a:pt x="26" y="0"/>
                  </a:moveTo>
                  <a:lnTo>
                    <a:pt x="21" y="1"/>
                  </a:lnTo>
                  <a:lnTo>
                    <a:pt x="16" y="3"/>
                  </a:lnTo>
                  <a:lnTo>
                    <a:pt x="8" y="8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1" y="138"/>
                  </a:lnTo>
                  <a:lnTo>
                    <a:pt x="2" y="143"/>
                  </a:lnTo>
                  <a:lnTo>
                    <a:pt x="8" y="152"/>
                  </a:lnTo>
                  <a:lnTo>
                    <a:pt x="16" y="157"/>
                  </a:lnTo>
                  <a:lnTo>
                    <a:pt x="21" y="159"/>
                  </a:lnTo>
                  <a:lnTo>
                    <a:pt x="26" y="159"/>
                  </a:lnTo>
                  <a:lnTo>
                    <a:pt x="809" y="159"/>
                  </a:lnTo>
                  <a:lnTo>
                    <a:pt x="814" y="159"/>
                  </a:lnTo>
                  <a:lnTo>
                    <a:pt x="819" y="157"/>
                  </a:lnTo>
                  <a:lnTo>
                    <a:pt x="827" y="152"/>
                  </a:lnTo>
                  <a:lnTo>
                    <a:pt x="833" y="143"/>
                  </a:lnTo>
                  <a:lnTo>
                    <a:pt x="835" y="138"/>
                  </a:lnTo>
                  <a:lnTo>
                    <a:pt x="835" y="133"/>
                  </a:lnTo>
                  <a:lnTo>
                    <a:pt x="835" y="27"/>
                  </a:lnTo>
                  <a:lnTo>
                    <a:pt x="835" y="21"/>
                  </a:lnTo>
                  <a:lnTo>
                    <a:pt x="833" y="17"/>
                  </a:lnTo>
                  <a:lnTo>
                    <a:pt x="827" y="8"/>
                  </a:lnTo>
                  <a:lnTo>
                    <a:pt x="819" y="3"/>
                  </a:lnTo>
                  <a:lnTo>
                    <a:pt x="814" y="1"/>
                  </a:lnTo>
                  <a:lnTo>
                    <a:pt x="809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BCBC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77" name="Rectangle 265"/>
            <p:cNvSpPr>
              <a:spLocks noChangeArrowheads="1"/>
            </p:cNvSpPr>
            <p:nvPr/>
          </p:nvSpPr>
          <p:spPr bwMode="auto">
            <a:xfrm>
              <a:off x="900" y="1806"/>
              <a:ext cx="357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Miteinander statt Nebeneinander: </a:t>
              </a:r>
              <a:endParaRPr lang="en-US" sz="1200"/>
            </a:p>
          </p:txBody>
        </p:sp>
        <p:sp>
          <p:nvSpPr>
            <p:cNvPr id="192778" name="Rectangle 266"/>
            <p:cNvSpPr>
              <a:spLocks noChangeArrowheads="1"/>
            </p:cNvSpPr>
            <p:nvPr/>
          </p:nvSpPr>
          <p:spPr bwMode="auto">
            <a:xfrm>
              <a:off x="908" y="1833"/>
              <a:ext cx="342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Förderung der Zusammenarbeit </a:t>
              </a:r>
              <a:endParaRPr lang="en-US" sz="1200"/>
            </a:p>
          </p:txBody>
        </p:sp>
        <p:grpSp>
          <p:nvGrpSpPr>
            <p:cNvPr id="30" name="Group 269"/>
            <p:cNvGrpSpPr>
              <a:grpSpLocks/>
            </p:cNvGrpSpPr>
            <p:nvPr/>
          </p:nvGrpSpPr>
          <p:grpSpPr bwMode="auto">
            <a:xfrm>
              <a:off x="1080" y="1716"/>
              <a:ext cx="25" cy="80"/>
              <a:chOff x="1080" y="1716"/>
              <a:chExt cx="25" cy="80"/>
            </a:xfrm>
          </p:grpSpPr>
          <p:sp>
            <p:nvSpPr>
              <p:cNvPr id="192779" name="Rectangle 267"/>
              <p:cNvSpPr>
                <a:spLocks noChangeArrowheads="1"/>
              </p:cNvSpPr>
              <p:nvPr/>
            </p:nvSpPr>
            <p:spPr bwMode="auto">
              <a:xfrm>
                <a:off x="1090" y="1740"/>
                <a:ext cx="5" cy="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80" name="Freeform 268"/>
              <p:cNvSpPr>
                <a:spLocks/>
              </p:cNvSpPr>
              <p:nvPr/>
            </p:nvSpPr>
            <p:spPr bwMode="auto">
              <a:xfrm>
                <a:off x="1080" y="1716"/>
                <a:ext cx="25" cy="26"/>
              </a:xfrm>
              <a:custGeom>
                <a:avLst/>
                <a:gdLst/>
                <a:ahLst/>
                <a:cxnLst>
                  <a:cxn ang="0">
                    <a:pos x="52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2" y="52"/>
                  </a:cxn>
                </a:cxnLst>
                <a:rect l="0" t="0" r="r" b="b"/>
                <a:pathLst>
                  <a:path w="52" h="52">
                    <a:moveTo>
                      <a:pt x="52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" name="Group 272"/>
            <p:cNvGrpSpPr>
              <a:grpSpLocks/>
            </p:cNvGrpSpPr>
            <p:nvPr/>
          </p:nvGrpSpPr>
          <p:grpSpPr bwMode="auto">
            <a:xfrm>
              <a:off x="1301" y="1823"/>
              <a:ext cx="65" cy="26"/>
              <a:chOff x="1301" y="1823"/>
              <a:chExt cx="65" cy="26"/>
            </a:xfrm>
          </p:grpSpPr>
          <p:sp>
            <p:nvSpPr>
              <p:cNvPr id="192782" name="Rectangle 270"/>
              <p:cNvSpPr>
                <a:spLocks noChangeArrowheads="1"/>
              </p:cNvSpPr>
              <p:nvPr/>
            </p:nvSpPr>
            <p:spPr bwMode="auto">
              <a:xfrm>
                <a:off x="1301" y="1833"/>
                <a:ext cx="41" cy="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83" name="Freeform 271"/>
              <p:cNvSpPr>
                <a:spLocks/>
              </p:cNvSpPr>
              <p:nvPr/>
            </p:nvSpPr>
            <p:spPr bwMode="auto">
              <a:xfrm>
                <a:off x="1341" y="1823"/>
                <a:ext cx="25" cy="26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50" y="25"/>
                  </a:cxn>
                  <a:cxn ang="0">
                    <a:pos x="0" y="0"/>
                  </a:cxn>
                  <a:cxn ang="0">
                    <a:pos x="0" y="52"/>
                  </a:cxn>
                </a:cxnLst>
                <a:rect l="0" t="0" r="r" b="b"/>
                <a:pathLst>
                  <a:path w="50" h="52">
                    <a:moveTo>
                      <a:pt x="0" y="52"/>
                    </a:moveTo>
                    <a:lnTo>
                      <a:pt x="50" y="25"/>
                    </a:lnTo>
                    <a:lnTo>
                      <a:pt x="0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32" name="Group 275"/>
            <p:cNvGrpSpPr>
              <a:grpSpLocks/>
            </p:cNvGrpSpPr>
            <p:nvPr/>
          </p:nvGrpSpPr>
          <p:grpSpPr bwMode="auto">
            <a:xfrm>
              <a:off x="818" y="1823"/>
              <a:ext cx="65" cy="26"/>
              <a:chOff x="818" y="1823"/>
              <a:chExt cx="65" cy="26"/>
            </a:xfrm>
          </p:grpSpPr>
          <p:sp>
            <p:nvSpPr>
              <p:cNvPr id="192785" name="Rectangle 273"/>
              <p:cNvSpPr>
                <a:spLocks noChangeArrowheads="1"/>
              </p:cNvSpPr>
              <p:nvPr/>
            </p:nvSpPr>
            <p:spPr bwMode="auto">
              <a:xfrm>
                <a:off x="842" y="1833"/>
                <a:ext cx="41" cy="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86" name="Freeform 274"/>
              <p:cNvSpPr>
                <a:spLocks/>
              </p:cNvSpPr>
              <p:nvPr/>
            </p:nvSpPr>
            <p:spPr bwMode="auto">
              <a:xfrm>
                <a:off x="818" y="1823"/>
                <a:ext cx="26" cy="26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25"/>
                  </a:cxn>
                  <a:cxn ang="0">
                    <a:pos x="51" y="52"/>
                  </a:cxn>
                  <a:cxn ang="0">
                    <a:pos x="51" y="0"/>
                  </a:cxn>
                </a:cxnLst>
                <a:rect l="0" t="0" r="r" b="b"/>
                <a:pathLst>
                  <a:path w="51" h="52">
                    <a:moveTo>
                      <a:pt x="51" y="0"/>
                    </a:moveTo>
                    <a:lnTo>
                      <a:pt x="0" y="25"/>
                    </a:lnTo>
                    <a:lnTo>
                      <a:pt x="51" y="5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92835" name="Group 284"/>
          <p:cNvGrpSpPr>
            <a:grpSpLocks/>
          </p:cNvGrpSpPr>
          <p:nvPr>
            <p:custDataLst>
              <p:tags r:id="rId50"/>
            </p:custDataLst>
          </p:nvPr>
        </p:nvGrpSpPr>
        <p:grpSpPr bwMode="auto">
          <a:xfrm>
            <a:off x="698500" y="3105150"/>
            <a:ext cx="595313" cy="252413"/>
            <a:chOff x="440" y="1716"/>
            <a:chExt cx="375" cy="159"/>
          </a:xfrm>
        </p:grpSpPr>
        <p:sp>
          <p:nvSpPr>
            <p:cNvPr id="192789" name="Freeform 277"/>
            <p:cNvSpPr>
              <a:spLocks/>
            </p:cNvSpPr>
            <p:nvPr/>
          </p:nvSpPr>
          <p:spPr bwMode="auto">
            <a:xfrm>
              <a:off x="440" y="1796"/>
              <a:ext cx="375" cy="79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1" y="1"/>
                </a:cxn>
                <a:cxn ang="0">
                  <a:pos x="16" y="2"/>
                </a:cxn>
                <a:cxn ang="0">
                  <a:pos x="7" y="8"/>
                </a:cxn>
                <a:cxn ang="0">
                  <a:pos x="2" y="17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0" y="133"/>
                </a:cxn>
                <a:cxn ang="0">
                  <a:pos x="1" y="138"/>
                </a:cxn>
                <a:cxn ang="0">
                  <a:pos x="2" y="143"/>
                </a:cxn>
                <a:cxn ang="0">
                  <a:pos x="7" y="151"/>
                </a:cxn>
                <a:cxn ang="0">
                  <a:pos x="16" y="157"/>
                </a:cxn>
                <a:cxn ang="0">
                  <a:pos x="21" y="159"/>
                </a:cxn>
                <a:cxn ang="0">
                  <a:pos x="26" y="159"/>
                </a:cxn>
                <a:cxn ang="0">
                  <a:pos x="725" y="159"/>
                </a:cxn>
                <a:cxn ang="0">
                  <a:pos x="730" y="159"/>
                </a:cxn>
                <a:cxn ang="0">
                  <a:pos x="735" y="157"/>
                </a:cxn>
                <a:cxn ang="0">
                  <a:pos x="742" y="151"/>
                </a:cxn>
                <a:cxn ang="0">
                  <a:pos x="748" y="143"/>
                </a:cxn>
                <a:cxn ang="0">
                  <a:pos x="750" y="133"/>
                </a:cxn>
                <a:cxn ang="0">
                  <a:pos x="750" y="27"/>
                </a:cxn>
                <a:cxn ang="0">
                  <a:pos x="748" y="17"/>
                </a:cxn>
                <a:cxn ang="0">
                  <a:pos x="742" y="8"/>
                </a:cxn>
                <a:cxn ang="0">
                  <a:pos x="735" y="2"/>
                </a:cxn>
                <a:cxn ang="0">
                  <a:pos x="730" y="1"/>
                </a:cxn>
                <a:cxn ang="0">
                  <a:pos x="725" y="0"/>
                </a:cxn>
                <a:cxn ang="0">
                  <a:pos x="26" y="0"/>
                </a:cxn>
              </a:cxnLst>
              <a:rect l="0" t="0" r="r" b="b"/>
              <a:pathLst>
                <a:path w="750" h="159">
                  <a:moveTo>
                    <a:pt x="26" y="0"/>
                  </a:moveTo>
                  <a:lnTo>
                    <a:pt x="21" y="1"/>
                  </a:lnTo>
                  <a:lnTo>
                    <a:pt x="16" y="2"/>
                  </a:lnTo>
                  <a:lnTo>
                    <a:pt x="7" y="8"/>
                  </a:lnTo>
                  <a:lnTo>
                    <a:pt x="2" y="17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0" y="133"/>
                  </a:lnTo>
                  <a:lnTo>
                    <a:pt x="1" y="138"/>
                  </a:lnTo>
                  <a:lnTo>
                    <a:pt x="2" y="143"/>
                  </a:lnTo>
                  <a:lnTo>
                    <a:pt x="7" y="151"/>
                  </a:lnTo>
                  <a:lnTo>
                    <a:pt x="16" y="157"/>
                  </a:lnTo>
                  <a:lnTo>
                    <a:pt x="21" y="159"/>
                  </a:lnTo>
                  <a:lnTo>
                    <a:pt x="26" y="159"/>
                  </a:lnTo>
                  <a:lnTo>
                    <a:pt x="725" y="159"/>
                  </a:lnTo>
                  <a:lnTo>
                    <a:pt x="730" y="159"/>
                  </a:lnTo>
                  <a:lnTo>
                    <a:pt x="735" y="157"/>
                  </a:lnTo>
                  <a:lnTo>
                    <a:pt x="742" y="151"/>
                  </a:lnTo>
                  <a:lnTo>
                    <a:pt x="748" y="143"/>
                  </a:lnTo>
                  <a:lnTo>
                    <a:pt x="750" y="133"/>
                  </a:lnTo>
                  <a:lnTo>
                    <a:pt x="750" y="27"/>
                  </a:lnTo>
                  <a:lnTo>
                    <a:pt x="748" y="17"/>
                  </a:lnTo>
                  <a:lnTo>
                    <a:pt x="742" y="8"/>
                  </a:lnTo>
                  <a:lnTo>
                    <a:pt x="735" y="2"/>
                  </a:lnTo>
                  <a:lnTo>
                    <a:pt x="730" y="1"/>
                  </a:lnTo>
                  <a:lnTo>
                    <a:pt x="7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BCBC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790" name="Rectangle 278"/>
            <p:cNvSpPr>
              <a:spLocks noChangeArrowheads="1"/>
            </p:cNvSpPr>
            <p:nvPr/>
          </p:nvSpPr>
          <p:spPr bwMode="auto">
            <a:xfrm>
              <a:off x="526" y="1806"/>
              <a:ext cx="144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Effektivierung</a:t>
              </a:r>
              <a:endParaRPr lang="en-US" sz="1200"/>
            </a:p>
          </p:txBody>
        </p:sp>
        <p:sp>
          <p:nvSpPr>
            <p:cNvPr id="192791" name="Rectangle 279"/>
            <p:cNvSpPr>
              <a:spLocks noChangeArrowheads="1"/>
            </p:cNvSpPr>
            <p:nvPr/>
          </p:nvSpPr>
          <p:spPr bwMode="auto">
            <a:xfrm>
              <a:off x="692" y="1806"/>
              <a:ext cx="41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der </a:t>
              </a:r>
              <a:endParaRPr lang="en-US" sz="1200"/>
            </a:p>
          </p:txBody>
        </p:sp>
        <p:sp>
          <p:nvSpPr>
            <p:cNvPr id="192792" name="Rectangle 280"/>
            <p:cNvSpPr>
              <a:spLocks noChangeArrowheads="1"/>
            </p:cNvSpPr>
            <p:nvPr/>
          </p:nvSpPr>
          <p:spPr bwMode="auto">
            <a:xfrm>
              <a:off x="523" y="1833"/>
              <a:ext cx="198" cy="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57250"/>
              <a:r>
                <a:rPr lang="en-US" sz="300" smtClean="0">
                  <a:solidFill>
                    <a:srgbClr val="000000"/>
                  </a:solidFill>
                </a:rPr>
                <a:t>Vertriebsprozesse </a:t>
              </a:r>
              <a:endParaRPr lang="en-US" sz="1200"/>
            </a:p>
          </p:txBody>
        </p:sp>
        <p:grpSp>
          <p:nvGrpSpPr>
            <p:cNvPr id="192838" name="Group 283"/>
            <p:cNvGrpSpPr>
              <a:grpSpLocks/>
            </p:cNvGrpSpPr>
            <p:nvPr/>
          </p:nvGrpSpPr>
          <p:grpSpPr bwMode="auto">
            <a:xfrm>
              <a:off x="532" y="1716"/>
              <a:ext cx="25" cy="80"/>
              <a:chOff x="532" y="1716"/>
              <a:chExt cx="25" cy="80"/>
            </a:xfrm>
          </p:grpSpPr>
          <p:sp>
            <p:nvSpPr>
              <p:cNvPr id="192793" name="Rectangle 281"/>
              <p:cNvSpPr>
                <a:spLocks noChangeArrowheads="1"/>
              </p:cNvSpPr>
              <p:nvPr/>
            </p:nvSpPr>
            <p:spPr bwMode="auto">
              <a:xfrm>
                <a:off x="542" y="1740"/>
                <a:ext cx="5" cy="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94" name="Freeform 282"/>
              <p:cNvSpPr>
                <a:spLocks/>
              </p:cNvSpPr>
              <p:nvPr/>
            </p:nvSpPr>
            <p:spPr bwMode="auto">
              <a:xfrm>
                <a:off x="532" y="1716"/>
                <a:ext cx="25" cy="26"/>
              </a:xfrm>
              <a:custGeom>
                <a:avLst/>
                <a:gdLst/>
                <a:ahLst/>
                <a:cxnLst>
                  <a:cxn ang="0">
                    <a:pos x="51" y="52"/>
                  </a:cxn>
                  <a:cxn ang="0">
                    <a:pos x="25" y="0"/>
                  </a:cxn>
                  <a:cxn ang="0">
                    <a:pos x="0" y="52"/>
                  </a:cxn>
                  <a:cxn ang="0">
                    <a:pos x="51" y="52"/>
                  </a:cxn>
                </a:cxnLst>
                <a:rect l="0" t="0" r="r" b="b"/>
                <a:pathLst>
                  <a:path w="51" h="52">
                    <a:moveTo>
                      <a:pt x="51" y="52"/>
                    </a:moveTo>
                    <a:lnTo>
                      <a:pt x="25" y="0"/>
                    </a:lnTo>
                    <a:lnTo>
                      <a:pt x="0" y="52"/>
                    </a:lnTo>
                    <a:lnTo>
                      <a:pt x="51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92841" name="Group 348"/>
          <p:cNvGrpSpPr>
            <a:grpSpLocks/>
          </p:cNvGrpSpPr>
          <p:nvPr>
            <p:custDataLst>
              <p:tags r:id="rId51"/>
            </p:custDataLst>
          </p:nvPr>
        </p:nvGrpSpPr>
        <p:grpSpPr bwMode="auto">
          <a:xfrm>
            <a:off x="1030288" y="2384425"/>
            <a:ext cx="1905000" cy="1377950"/>
            <a:chOff x="649" y="1262"/>
            <a:chExt cx="1200" cy="868"/>
          </a:xfrm>
        </p:grpSpPr>
        <p:grpSp>
          <p:nvGrpSpPr>
            <p:cNvPr id="192844" name="Group 287"/>
            <p:cNvGrpSpPr>
              <a:grpSpLocks/>
            </p:cNvGrpSpPr>
            <p:nvPr/>
          </p:nvGrpSpPr>
          <p:grpSpPr bwMode="auto">
            <a:xfrm>
              <a:off x="714" y="1382"/>
              <a:ext cx="53" cy="54"/>
              <a:chOff x="714" y="1382"/>
              <a:chExt cx="53" cy="54"/>
            </a:xfrm>
          </p:grpSpPr>
          <p:sp>
            <p:nvSpPr>
              <p:cNvPr id="192797" name="Oval 285"/>
              <p:cNvSpPr>
                <a:spLocks noChangeArrowheads="1"/>
              </p:cNvSpPr>
              <p:nvPr/>
            </p:nvSpPr>
            <p:spPr bwMode="auto">
              <a:xfrm>
                <a:off x="714" y="1382"/>
                <a:ext cx="53" cy="54"/>
              </a:xfrm>
              <a:prstGeom prst="ellipse">
                <a:avLst/>
              </a:prstGeom>
              <a:solidFill>
                <a:srgbClr val="FF505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798" name="Freeform 286"/>
              <p:cNvSpPr>
                <a:spLocks/>
              </p:cNvSpPr>
              <p:nvPr/>
            </p:nvSpPr>
            <p:spPr bwMode="auto">
              <a:xfrm>
                <a:off x="720" y="1391"/>
                <a:ext cx="37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5" y="10"/>
                  </a:cxn>
                  <a:cxn ang="0">
                    <a:pos x="0" y="56"/>
                  </a:cxn>
                  <a:cxn ang="0">
                    <a:pos x="19" y="76"/>
                  </a:cxn>
                  <a:cxn ang="0">
                    <a:pos x="65" y="30"/>
                  </a:cxn>
                  <a:cxn ang="0">
                    <a:pos x="75" y="40"/>
                  </a:cxn>
                  <a:cxn ang="0">
                    <a:pos x="70" y="4"/>
                  </a:cxn>
                  <a:cxn ang="0">
                    <a:pos x="36" y="0"/>
                  </a:cxn>
                </a:cxnLst>
                <a:rect l="0" t="0" r="r" b="b"/>
                <a:pathLst>
                  <a:path w="75" h="76">
                    <a:moveTo>
                      <a:pt x="36" y="0"/>
                    </a:moveTo>
                    <a:lnTo>
                      <a:pt x="45" y="10"/>
                    </a:lnTo>
                    <a:lnTo>
                      <a:pt x="0" y="56"/>
                    </a:lnTo>
                    <a:lnTo>
                      <a:pt x="19" y="76"/>
                    </a:lnTo>
                    <a:lnTo>
                      <a:pt x="65" y="30"/>
                    </a:lnTo>
                    <a:lnTo>
                      <a:pt x="75" y="40"/>
                    </a:lnTo>
                    <a:lnTo>
                      <a:pt x="70" y="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47" name="Group 290"/>
            <p:cNvGrpSpPr>
              <a:grpSpLocks/>
            </p:cNvGrpSpPr>
            <p:nvPr/>
          </p:nvGrpSpPr>
          <p:grpSpPr bwMode="auto">
            <a:xfrm>
              <a:off x="1301" y="1262"/>
              <a:ext cx="53" cy="54"/>
              <a:chOff x="1301" y="1262"/>
              <a:chExt cx="53" cy="54"/>
            </a:xfrm>
          </p:grpSpPr>
          <p:sp>
            <p:nvSpPr>
              <p:cNvPr id="192800" name="Oval 288"/>
              <p:cNvSpPr>
                <a:spLocks noChangeArrowheads="1"/>
              </p:cNvSpPr>
              <p:nvPr/>
            </p:nvSpPr>
            <p:spPr bwMode="auto">
              <a:xfrm>
                <a:off x="1301" y="1262"/>
                <a:ext cx="53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01" name="Freeform 289"/>
              <p:cNvSpPr>
                <a:spLocks/>
              </p:cNvSpPr>
              <p:nvPr/>
            </p:nvSpPr>
            <p:spPr bwMode="auto">
              <a:xfrm>
                <a:off x="1307" y="1271"/>
                <a:ext cx="37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6" y="10"/>
                  </a:cxn>
                  <a:cxn ang="0">
                    <a:pos x="0" y="57"/>
                  </a:cxn>
                  <a:cxn ang="0">
                    <a:pos x="19" y="77"/>
                  </a:cxn>
                  <a:cxn ang="0">
                    <a:pos x="65" y="30"/>
                  </a:cxn>
                  <a:cxn ang="0">
                    <a:pos x="75" y="40"/>
                  </a:cxn>
                  <a:cxn ang="0">
                    <a:pos x="71" y="5"/>
                  </a:cxn>
                  <a:cxn ang="0">
                    <a:pos x="36" y="0"/>
                  </a:cxn>
                </a:cxnLst>
                <a:rect l="0" t="0" r="r" b="b"/>
                <a:pathLst>
                  <a:path w="75" h="77">
                    <a:moveTo>
                      <a:pt x="36" y="0"/>
                    </a:moveTo>
                    <a:lnTo>
                      <a:pt x="46" y="10"/>
                    </a:lnTo>
                    <a:lnTo>
                      <a:pt x="0" y="57"/>
                    </a:lnTo>
                    <a:lnTo>
                      <a:pt x="19" y="77"/>
                    </a:lnTo>
                    <a:lnTo>
                      <a:pt x="65" y="30"/>
                    </a:lnTo>
                    <a:lnTo>
                      <a:pt x="75" y="40"/>
                    </a:lnTo>
                    <a:lnTo>
                      <a:pt x="71" y="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50" name="Group 293"/>
            <p:cNvGrpSpPr>
              <a:grpSpLocks/>
            </p:cNvGrpSpPr>
            <p:nvPr/>
          </p:nvGrpSpPr>
          <p:grpSpPr bwMode="auto">
            <a:xfrm>
              <a:off x="1797" y="1289"/>
              <a:ext cx="52" cy="53"/>
              <a:chOff x="1797" y="1289"/>
              <a:chExt cx="52" cy="53"/>
            </a:xfrm>
          </p:grpSpPr>
          <p:sp>
            <p:nvSpPr>
              <p:cNvPr id="192803" name="Oval 291"/>
              <p:cNvSpPr>
                <a:spLocks noChangeArrowheads="1"/>
              </p:cNvSpPr>
              <p:nvPr/>
            </p:nvSpPr>
            <p:spPr bwMode="auto">
              <a:xfrm>
                <a:off x="1797" y="1289"/>
                <a:ext cx="52" cy="53"/>
              </a:xfrm>
              <a:prstGeom prst="ellipse">
                <a:avLst/>
              </a:prstGeom>
              <a:solidFill>
                <a:srgbClr val="FF505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04" name="Freeform 292"/>
              <p:cNvSpPr>
                <a:spLocks/>
              </p:cNvSpPr>
              <p:nvPr/>
            </p:nvSpPr>
            <p:spPr bwMode="auto">
              <a:xfrm>
                <a:off x="1803" y="1297"/>
                <a:ext cx="37" cy="39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6" y="10"/>
                  </a:cxn>
                  <a:cxn ang="0">
                    <a:pos x="0" y="57"/>
                  </a:cxn>
                  <a:cxn ang="0">
                    <a:pos x="20" y="77"/>
                  </a:cxn>
                  <a:cxn ang="0">
                    <a:pos x="66" y="30"/>
                  </a:cxn>
                  <a:cxn ang="0">
                    <a:pos x="75" y="40"/>
                  </a:cxn>
                  <a:cxn ang="0">
                    <a:pos x="71" y="4"/>
                  </a:cxn>
                  <a:cxn ang="0">
                    <a:pos x="36" y="0"/>
                  </a:cxn>
                </a:cxnLst>
                <a:rect l="0" t="0" r="r" b="b"/>
                <a:pathLst>
                  <a:path w="75" h="77">
                    <a:moveTo>
                      <a:pt x="36" y="0"/>
                    </a:moveTo>
                    <a:lnTo>
                      <a:pt x="46" y="10"/>
                    </a:lnTo>
                    <a:lnTo>
                      <a:pt x="0" y="57"/>
                    </a:lnTo>
                    <a:lnTo>
                      <a:pt x="20" y="77"/>
                    </a:lnTo>
                    <a:lnTo>
                      <a:pt x="66" y="30"/>
                    </a:lnTo>
                    <a:lnTo>
                      <a:pt x="75" y="40"/>
                    </a:lnTo>
                    <a:lnTo>
                      <a:pt x="71" y="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53" name="Group 296"/>
            <p:cNvGrpSpPr>
              <a:grpSpLocks/>
            </p:cNvGrpSpPr>
            <p:nvPr/>
          </p:nvGrpSpPr>
          <p:grpSpPr bwMode="auto">
            <a:xfrm>
              <a:off x="1249" y="1595"/>
              <a:ext cx="53" cy="54"/>
              <a:chOff x="1249" y="1595"/>
              <a:chExt cx="53" cy="54"/>
            </a:xfrm>
          </p:grpSpPr>
          <p:sp>
            <p:nvSpPr>
              <p:cNvPr id="192806" name="Oval 294"/>
              <p:cNvSpPr>
                <a:spLocks noChangeArrowheads="1"/>
              </p:cNvSpPr>
              <p:nvPr/>
            </p:nvSpPr>
            <p:spPr bwMode="auto">
              <a:xfrm>
                <a:off x="1249" y="1595"/>
                <a:ext cx="53" cy="54"/>
              </a:xfrm>
              <a:prstGeom prst="ellipse">
                <a:avLst/>
              </a:prstGeom>
              <a:solidFill>
                <a:srgbClr val="99FF33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07" name="Freeform 295"/>
              <p:cNvSpPr>
                <a:spLocks/>
              </p:cNvSpPr>
              <p:nvPr/>
            </p:nvSpPr>
            <p:spPr bwMode="auto">
              <a:xfrm>
                <a:off x="1255" y="1604"/>
                <a:ext cx="37" cy="39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45" y="10"/>
                  </a:cxn>
                  <a:cxn ang="0">
                    <a:pos x="0" y="56"/>
                  </a:cxn>
                  <a:cxn ang="0">
                    <a:pos x="19" y="76"/>
                  </a:cxn>
                  <a:cxn ang="0">
                    <a:pos x="65" y="30"/>
                  </a:cxn>
                  <a:cxn ang="0">
                    <a:pos x="75" y="40"/>
                  </a:cxn>
                  <a:cxn ang="0">
                    <a:pos x="70" y="4"/>
                  </a:cxn>
                  <a:cxn ang="0">
                    <a:pos x="35" y="0"/>
                  </a:cxn>
                </a:cxnLst>
                <a:rect l="0" t="0" r="r" b="b"/>
                <a:pathLst>
                  <a:path w="75" h="76">
                    <a:moveTo>
                      <a:pt x="35" y="0"/>
                    </a:moveTo>
                    <a:lnTo>
                      <a:pt x="45" y="10"/>
                    </a:lnTo>
                    <a:lnTo>
                      <a:pt x="0" y="56"/>
                    </a:lnTo>
                    <a:lnTo>
                      <a:pt x="19" y="76"/>
                    </a:lnTo>
                    <a:lnTo>
                      <a:pt x="65" y="30"/>
                    </a:lnTo>
                    <a:lnTo>
                      <a:pt x="75" y="40"/>
                    </a:lnTo>
                    <a:lnTo>
                      <a:pt x="70" y="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56" name="Group 299"/>
            <p:cNvGrpSpPr>
              <a:grpSpLocks/>
            </p:cNvGrpSpPr>
            <p:nvPr/>
          </p:nvGrpSpPr>
          <p:grpSpPr bwMode="auto">
            <a:xfrm>
              <a:off x="1679" y="1595"/>
              <a:ext cx="53" cy="54"/>
              <a:chOff x="1679" y="1595"/>
              <a:chExt cx="53" cy="54"/>
            </a:xfrm>
          </p:grpSpPr>
          <p:sp>
            <p:nvSpPr>
              <p:cNvPr id="192809" name="Oval 297"/>
              <p:cNvSpPr>
                <a:spLocks noChangeArrowheads="1"/>
              </p:cNvSpPr>
              <p:nvPr/>
            </p:nvSpPr>
            <p:spPr bwMode="auto">
              <a:xfrm>
                <a:off x="1679" y="1595"/>
                <a:ext cx="53" cy="54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10" name="Freeform 298"/>
              <p:cNvSpPr>
                <a:spLocks/>
              </p:cNvSpPr>
              <p:nvPr/>
            </p:nvSpPr>
            <p:spPr bwMode="auto">
              <a:xfrm>
                <a:off x="1685" y="1604"/>
                <a:ext cx="38" cy="39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45" y="10"/>
                  </a:cxn>
                  <a:cxn ang="0">
                    <a:pos x="0" y="56"/>
                  </a:cxn>
                  <a:cxn ang="0">
                    <a:pos x="19" y="76"/>
                  </a:cxn>
                  <a:cxn ang="0">
                    <a:pos x="65" y="30"/>
                  </a:cxn>
                  <a:cxn ang="0">
                    <a:pos x="75" y="40"/>
                  </a:cxn>
                  <a:cxn ang="0">
                    <a:pos x="70" y="4"/>
                  </a:cxn>
                  <a:cxn ang="0">
                    <a:pos x="35" y="0"/>
                  </a:cxn>
                </a:cxnLst>
                <a:rect l="0" t="0" r="r" b="b"/>
                <a:pathLst>
                  <a:path w="75" h="76">
                    <a:moveTo>
                      <a:pt x="35" y="0"/>
                    </a:moveTo>
                    <a:lnTo>
                      <a:pt x="45" y="10"/>
                    </a:lnTo>
                    <a:lnTo>
                      <a:pt x="0" y="56"/>
                    </a:lnTo>
                    <a:lnTo>
                      <a:pt x="19" y="76"/>
                    </a:lnTo>
                    <a:lnTo>
                      <a:pt x="65" y="30"/>
                    </a:lnTo>
                    <a:lnTo>
                      <a:pt x="75" y="40"/>
                    </a:lnTo>
                    <a:lnTo>
                      <a:pt x="70" y="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59" name="Group 302"/>
            <p:cNvGrpSpPr>
              <a:grpSpLocks/>
            </p:cNvGrpSpPr>
            <p:nvPr/>
          </p:nvGrpSpPr>
          <p:grpSpPr bwMode="auto">
            <a:xfrm>
              <a:off x="1784" y="1849"/>
              <a:ext cx="52" cy="54"/>
              <a:chOff x="1784" y="1849"/>
              <a:chExt cx="52" cy="54"/>
            </a:xfrm>
          </p:grpSpPr>
          <p:sp>
            <p:nvSpPr>
              <p:cNvPr id="192812" name="Oval 300"/>
              <p:cNvSpPr>
                <a:spLocks noChangeArrowheads="1"/>
              </p:cNvSpPr>
              <p:nvPr/>
            </p:nvSpPr>
            <p:spPr bwMode="auto">
              <a:xfrm>
                <a:off x="1784" y="1849"/>
                <a:ext cx="52" cy="54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13" name="Freeform 301"/>
              <p:cNvSpPr>
                <a:spLocks/>
              </p:cNvSpPr>
              <p:nvPr/>
            </p:nvSpPr>
            <p:spPr bwMode="auto">
              <a:xfrm>
                <a:off x="1790" y="1858"/>
                <a:ext cx="37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6" y="10"/>
                  </a:cxn>
                  <a:cxn ang="0">
                    <a:pos x="0" y="56"/>
                  </a:cxn>
                  <a:cxn ang="0">
                    <a:pos x="20" y="76"/>
                  </a:cxn>
                  <a:cxn ang="0">
                    <a:pos x="66" y="30"/>
                  </a:cxn>
                  <a:cxn ang="0">
                    <a:pos x="75" y="40"/>
                  </a:cxn>
                  <a:cxn ang="0">
                    <a:pos x="71" y="4"/>
                  </a:cxn>
                  <a:cxn ang="0">
                    <a:pos x="36" y="0"/>
                  </a:cxn>
                </a:cxnLst>
                <a:rect l="0" t="0" r="r" b="b"/>
                <a:pathLst>
                  <a:path w="75" h="76">
                    <a:moveTo>
                      <a:pt x="36" y="0"/>
                    </a:moveTo>
                    <a:lnTo>
                      <a:pt x="46" y="10"/>
                    </a:lnTo>
                    <a:lnTo>
                      <a:pt x="0" y="56"/>
                    </a:lnTo>
                    <a:lnTo>
                      <a:pt x="20" y="76"/>
                    </a:lnTo>
                    <a:lnTo>
                      <a:pt x="66" y="30"/>
                    </a:lnTo>
                    <a:lnTo>
                      <a:pt x="75" y="40"/>
                    </a:lnTo>
                    <a:lnTo>
                      <a:pt x="71" y="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60" name="Group 305"/>
            <p:cNvGrpSpPr>
              <a:grpSpLocks/>
            </p:cNvGrpSpPr>
            <p:nvPr/>
          </p:nvGrpSpPr>
          <p:grpSpPr bwMode="auto">
            <a:xfrm>
              <a:off x="1797" y="2076"/>
              <a:ext cx="52" cy="54"/>
              <a:chOff x="1797" y="2076"/>
              <a:chExt cx="52" cy="54"/>
            </a:xfrm>
          </p:grpSpPr>
          <p:sp>
            <p:nvSpPr>
              <p:cNvPr id="192815" name="Oval 303"/>
              <p:cNvSpPr>
                <a:spLocks noChangeArrowheads="1"/>
              </p:cNvSpPr>
              <p:nvPr/>
            </p:nvSpPr>
            <p:spPr bwMode="auto">
              <a:xfrm>
                <a:off x="1797" y="2076"/>
                <a:ext cx="52" cy="54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16" name="Freeform 304"/>
              <p:cNvSpPr>
                <a:spLocks/>
              </p:cNvSpPr>
              <p:nvPr/>
            </p:nvSpPr>
            <p:spPr bwMode="auto">
              <a:xfrm>
                <a:off x="1803" y="2085"/>
                <a:ext cx="37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6" y="10"/>
                  </a:cxn>
                  <a:cxn ang="0">
                    <a:pos x="0" y="57"/>
                  </a:cxn>
                  <a:cxn ang="0">
                    <a:pos x="20" y="77"/>
                  </a:cxn>
                  <a:cxn ang="0">
                    <a:pos x="66" y="30"/>
                  </a:cxn>
                  <a:cxn ang="0">
                    <a:pos x="75" y="40"/>
                  </a:cxn>
                  <a:cxn ang="0">
                    <a:pos x="71" y="5"/>
                  </a:cxn>
                  <a:cxn ang="0">
                    <a:pos x="36" y="0"/>
                  </a:cxn>
                </a:cxnLst>
                <a:rect l="0" t="0" r="r" b="b"/>
                <a:pathLst>
                  <a:path w="75" h="77">
                    <a:moveTo>
                      <a:pt x="36" y="0"/>
                    </a:moveTo>
                    <a:lnTo>
                      <a:pt x="46" y="10"/>
                    </a:lnTo>
                    <a:lnTo>
                      <a:pt x="0" y="57"/>
                    </a:lnTo>
                    <a:lnTo>
                      <a:pt x="20" y="77"/>
                    </a:lnTo>
                    <a:lnTo>
                      <a:pt x="66" y="30"/>
                    </a:lnTo>
                    <a:lnTo>
                      <a:pt x="75" y="40"/>
                    </a:lnTo>
                    <a:lnTo>
                      <a:pt x="71" y="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63" name="Group 308"/>
            <p:cNvGrpSpPr>
              <a:grpSpLocks/>
            </p:cNvGrpSpPr>
            <p:nvPr/>
          </p:nvGrpSpPr>
          <p:grpSpPr bwMode="auto">
            <a:xfrm>
              <a:off x="988" y="2076"/>
              <a:ext cx="53" cy="54"/>
              <a:chOff x="988" y="2076"/>
              <a:chExt cx="53" cy="54"/>
            </a:xfrm>
          </p:grpSpPr>
          <p:sp>
            <p:nvSpPr>
              <p:cNvPr id="192818" name="Oval 306"/>
              <p:cNvSpPr>
                <a:spLocks noChangeArrowheads="1"/>
              </p:cNvSpPr>
              <p:nvPr/>
            </p:nvSpPr>
            <p:spPr bwMode="auto">
              <a:xfrm>
                <a:off x="988" y="2076"/>
                <a:ext cx="53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19" name="Freeform 307"/>
              <p:cNvSpPr>
                <a:spLocks/>
              </p:cNvSpPr>
              <p:nvPr/>
            </p:nvSpPr>
            <p:spPr bwMode="auto">
              <a:xfrm>
                <a:off x="994" y="2085"/>
                <a:ext cx="37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5" y="10"/>
                  </a:cxn>
                  <a:cxn ang="0">
                    <a:pos x="0" y="57"/>
                  </a:cxn>
                  <a:cxn ang="0">
                    <a:pos x="19" y="77"/>
                  </a:cxn>
                  <a:cxn ang="0">
                    <a:pos x="65" y="30"/>
                  </a:cxn>
                  <a:cxn ang="0">
                    <a:pos x="75" y="40"/>
                  </a:cxn>
                  <a:cxn ang="0">
                    <a:pos x="70" y="5"/>
                  </a:cxn>
                  <a:cxn ang="0">
                    <a:pos x="36" y="0"/>
                  </a:cxn>
                </a:cxnLst>
                <a:rect l="0" t="0" r="r" b="b"/>
                <a:pathLst>
                  <a:path w="75" h="77">
                    <a:moveTo>
                      <a:pt x="36" y="0"/>
                    </a:moveTo>
                    <a:lnTo>
                      <a:pt x="45" y="10"/>
                    </a:lnTo>
                    <a:lnTo>
                      <a:pt x="0" y="57"/>
                    </a:lnTo>
                    <a:lnTo>
                      <a:pt x="19" y="77"/>
                    </a:lnTo>
                    <a:lnTo>
                      <a:pt x="65" y="30"/>
                    </a:lnTo>
                    <a:lnTo>
                      <a:pt x="75" y="40"/>
                    </a:lnTo>
                    <a:lnTo>
                      <a:pt x="70" y="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86" name="Group 311"/>
            <p:cNvGrpSpPr>
              <a:grpSpLocks/>
            </p:cNvGrpSpPr>
            <p:nvPr/>
          </p:nvGrpSpPr>
          <p:grpSpPr bwMode="auto">
            <a:xfrm>
              <a:off x="1275" y="1769"/>
              <a:ext cx="53" cy="54"/>
              <a:chOff x="1275" y="1769"/>
              <a:chExt cx="53" cy="54"/>
            </a:xfrm>
          </p:grpSpPr>
          <p:sp>
            <p:nvSpPr>
              <p:cNvPr id="192821" name="Oval 309"/>
              <p:cNvSpPr>
                <a:spLocks noChangeArrowheads="1"/>
              </p:cNvSpPr>
              <p:nvPr/>
            </p:nvSpPr>
            <p:spPr bwMode="auto">
              <a:xfrm>
                <a:off x="1275" y="1769"/>
                <a:ext cx="53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22" name="Freeform 310"/>
              <p:cNvSpPr>
                <a:spLocks/>
              </p:cNvSpPr>
              <p:nvPr/>
            </p:nvSpPr>
            <p:spPr bwMode="auto">
              <a:xfrm>
                <a:off x="1281" y="1778"/>
                <a:ext cx="37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5" y="10"/>
                  </a:cxn>
                  <a:cxn ang="0">
                    <a:pos x="0" y="56"/>
                  </a:cxn>
                  <a:cxn ang="0">
                    <a:pos x="19" y="76"/>
                  </a:cxn>
                  <a:cxn ang="0">
                    <a:pos x="65" y="30"/>
                  </a:cxn>
                  <a:cxn ang="0">
                    <a:pos x="75" y="40"/>
                  </a:cxn>
                  <a:cxn ang="0">
                    <a:pos x="70" y="4"/>
                  </a:cxn>
                  <a:cxn ang="0">
                    <a:pos x="36" y="0"/>
                  </a:cxn>
                </a:cxnLst>
                <a:rect l="0" t="0" r="r" b="b"/>
                <a:pathLst>
                  <a:path w="75" h="76">
                    <a:moveTo>
                      <a:pt x="36" y="0"/>
                    </a:moveTo>
                    <a:lnTo>
                      <a:pt x="45" y="10"/>
                    </a:lnTo>
                    <a:lnTo>
                      <a:pt x="0" y="56"/>
                    </a:lnTo>
                    <a:lnTo>
                      <a:pt x="19" y="76"/>
                    </a:lnTo>
                    <a:lnTo>
                      <a:pt x="65" y="30"/>
                    </a:lnTo>
                    <a:lnTo>
                      <a:pt x="75" y="40"/>
                    </a:lnTo>
                    <a:lnTo>
                      <a:pt x="70" y="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93" name="Group 314"/>
            <p:cNvGrpSpPr>
              <a:grpSpLocks/>
            </p:cNvGrpSpPr>
            <p:nvPr/>
          </p:nvGrpSpPr>
          <p:grpSpPr bwMode="auto">
            <a:xfrm>
              <a:off x="805" y="1589"/>
              <a:ext cx="53" cy="54"/>
              <a:chOff x="805" y="1589"/>
              <a:chExt cx="53" cy="54"/>
            </a:xfrm>
          </p:grpSpPr>
          <p:sp>
            <p:nvSpPr>
              <p:cNvPr id="192824" name="Oval 312"/>
              <p:cNvSpPr>
                <a:spLocks noChangeArrowheads="1"/>
              </p:cNvSpPr>
              <p:nvPr/>
            </p:nvSpPr>
            <p:spPr bwMode="auto">
              <a:xfrm>
                <a:off x="805" y="1589"/>
                <a:ext cx="53" cy="54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25" name="Freeform 313"/>
              <p:cNvSpPr>
                <a:spLocks/>
              </p:cNvSpPr>
              <p:nvPr/>
            </p:nvSpPr>
            <p:spPr bwMode="auto">
              <a:xfrm>
                <a:off x="811" y="1595"/>
                <a:ext cx="38" cy="38"/>
              </a:xfrm>
              <a:custGeom>
                <a:avLst/>
                <a:gdLst/>
                <a:ahLst/>
                <a:cxnLst>
                  <a:cxn ang="0">
                    <a:pos x="36" y="76"/>
                  </a:cxn>
                  <a:cxn ang="0">
                    <a:pos x="46" y="66"/>
                  </a:cxn>
                  <a:cxn ang="0">
                    <a:pos x="0" y="20"/>
                  </a:cxn>
                  <a:cxn ang="0">
                    <a:pos x="21" y="0"/>
                  </a:cxn>
                  <a:cxn ang="0">
                    <a:pos x="66" y="46"/>
                  </a:cxn>
                  <a:cxn ang="0">
                    <a:pos x="75" y="36"/>
                  </a:cxn>
                  <a:cxn ang="0">
                    <a:pos x="71" y="72"/>
                  </a:cxn>
                  <a:cxn ang="0">
                    <a:pos x="36" y="76"/>
                  </a:cxn>
                </a:cxnLst>
                <a:rect l="0" t="0" r="r" b="b"/>
                <a:pathLst>
                  <a:path w="75" h="76">
                    <a:moveTo>
                      <a:pt x="36" y="76"/>
                    </a:moveTo>
                    <a:lnTo>
                      <a:pt x="46" y="66"/>
                    </a:lnTo>
                    <a:lnTo>
                      <a:pt x="0" y="20"/>
                    </a:lnTo>
                    <a:lnTo>
                      <a:pt x="21" y="0"/>
                    </a:lnTo>
                    <a:lnTo>
                      <a:pt x="66" y="46"/>
                    </a:lnTo>
                    <a:lnTo>
                      <a:pt x="75" y="36"/>
                    </a:lnTo>
                    <a:lnTo>
                      <a:pt x="71" y="72"/>
                    </a:lnTo>
                    <a:lnTo>
                      <a:pt x="36" y="7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2894" name="Group 320"/>
            <p:cNvGrpSpPr>
              <a:grpSpLocks/>
            </p:cNvGrpSpPr>
            <p:nvPr/>
          </p:nvGrpSpPr>
          <p:grpSpPr bwMode="auto">
            <a:xfrm>
              <a:off x="1797" y="1382"/>
              <a:ext cx="52" cy="54"/>
              <a:chOff x="1797" y="1382"/>
              <a:chExt cx="52" cy="54"/>
            </a:xfrm>
          </p:grpSpPr>
          <p:grpSp>
            <p:nvGrpSpPr>
              <p:cNvPr id="192895" name="Group 317"/>
              <p:cNvGrpSpPr>
                <a:grpSpLocks/>
              </p:cNvGrpSpPr>
              <p:nvPr/>
            </p:nvGrpSpPr>
            <p:grpSpPr bwMode="auto">
              <a:xfrm>
                <a:off x="1823" y="1395"/>
                <a:ext cx="22" cy="14"/>
                <a:chOff x="1823" y="1395"/>
                <a:chExt cx="22" cy="14"/>
              </a:xfrm>
            </p:grpSpPr>
            <p:sp>
              <p:nvSpPr>
                <p:cNvPr id="192827" name="Freeform 315"/>
                <p:cNvSpPr>
                  <a:spLocks/>
                </p:cNvSpPr>
                <p:nvPr/>
              </p:nvSpPr>
              <p:spPr bwMode="auto">
                <a:xfrm>
                  <a:off x="1832" y="1397"/>
                  <a:ext cx="13" cy="9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20" y="4"/>
                    </a:cxn>
                    <a:cxn ang="0">
                      <a:pos x="0" y="4"/>
                    </a:cxn>
                    <a:cxn ang="0">
                      <a:pos x="0" y="13"/>
                    </a:cxn>
                    <a:cxn ang="0">
                      <a:pos x="20" y="13"/>
                    </a:cxn>
                    <a:cxn ang="0">
                      <a:pos x="20" y="18"/>
                    </a:cxn>
                    <a:cxn ang="0">
                      <a:pos x="26" y="9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26" h="18">
                      <a:moveTo>
                        <a:pt x="20" y="0"/>
                      </a:moveTo>
                      <a:lnTo>
                        <a:pt x="20" y="4"/>
                      </a:lnTo>
                      <a:lnTo>
                        <a:pt x="0" y="4"/>
                      </a:lnTo>
                      <a:lnTo>
                        <a:pt x="0" y="13"/>
                      </a:lnTo>
                      <a:lnTo>
                        <a:pt x="20" y="13"/>
                      </a:lnTo>
                      <a:lnTo>
                        <a:pt x="20" y="18"/>
                      </a:lnTo>
                      <a:lnTo>
                        <a:pt x="26" y="9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2828" name="Oval 316"/>
                <p:cNvSpPr>
                  <a:spLocks noChangeArrowheads="1"/>
                </p:cNvSpPr>
                <p:nvPr/>
              </p:nvSpPr>
              <p:spPr bwMode="auto">
                <a:xfrm>
                  <a:off x="1823" y="1395"/>
                  <a:ext cx="13" cy="14"/>
                </a:xfrm>
                <a:prstGeom prst="ellipse">
                  <a:avLst/>
                </a:prstGeom>
                <a:solidFill>
                  <a:srgbClr val="FFFF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92830" name="Oval 318"/>
              <p:cNvSpPr>
                <a:spLocks noChangeArrowheads="1"/>
              </p:cNvSpPr>
              <p:nvPr/>
            </p:nvSpPr>
            <p:spPr bwMode="auto">
              <a:xfrm>
                <a:off x="1797" y="1382"/>
                <a:ext cx="52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31" name="Freeform 319"/>
              <p:cNvSpPr>
                <a:spLocks/>
              </p:cNvSpPr>
              <p:nvPr/>
            </p:nvSpPr>
            <p:spPr bwMode="auto">
              <a:xfrm>
                <a:off x="1801" y="1394"/>
                <a:ext cx="43" cy="29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15"/>
                  </a:cxn>
                  <a:cxn ang="0">
                    <a:pos x="0" y="15"/>
                  </a:cxn>
                  <a:cxn ang="0">
                    <a:pos x="0" y="44"/>
                  </a:cxn>
                  <a:cxn ang="0">
                    <a:pos x="64" y="44"/>
                  </a:cxn>
                  <a:cxn ang="0">
                    <a:pos x="64" y="57"/>
                  </a:cxn>
                  <a:cxn ang="0">
                    <a:pos x="86" y="29"/>
                  </a:cxn>
                  <a:cxn ang="0">
                    <a:pos x="64" y="0"/>
                  </a:cxn>
                </a:cxnLst>
                <a:rect l="0" t="0" r="r" b="b"/>
                <a:pathLst>
                  <a:path w="86" h="57">
                    <a:moveTo>
                      <a:pt x="64" y="0"/>
                    </a:moveTo>
                    <a:lnTo>
                      <a:pt x="64" y="15"/>
                    </a:lnTo>
                    <a:lnTo>
                      <a:pt x="0" y="15"/>
                    </a:lnTo>
                    <a:lnTo>
                      <a:pt x="0" y="44"/>
                    </a:lnTo>
                    <a:lnTo>
                      <a:pt x="64" y="44"/>
                    </a:lnTo>
                    <a:lnTo>
                      <a:pt x="64" y="57"/>
                    </a:lnTo>
                    <a:lnTo>
                      <a:pt x="86" y="29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2" name="Group 323"/>
            <p:cNvGrpSpPr>
              <a:grpSpLocks/>
            </p:cNvGrpSpPr>
            <p:nvPr/>
          </p:nvGrpSpPr>
          <p:grpSpPr bwMode="auto">
            <a:xfrm>
              <a:off x="1249" y="1435"/>
              <a:ext cx="53" cy="54"/>
              <a:chOff x="1249" y="1435"/>
              <a:chExt cx="53" cy="54"/>
            </a:xfrm>
          </p:grpSpPr>
          <p:sp>
            <p:nvSpPr>
              <p:cNvPr id="192833" name="Oval 321"/>
              <p:cNvSpPr>
                <a:spLocks noChangeArrowheads="1"/>
              </p:cNvSpPr>
              <p:nvPr/>
            </p:nvSpPr>
            <p:spPr bwMode="auto">
              <a:xfrm>
                <a:off x="1249" y="1435"/>
                <a:ext cx="53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34" name="Freeform 322"/>
              <p:cNvSpPr>
                <a:spLocks/>
              </p:cNvSpPr>
              <p:nvPr/>
            </p:nvSpPr>
            <p:spPr bwMode="auto">
              <a:xfrm>
                <a:off x="1255" y="1441"/>
                <a:ext cx="37" cy="39"/>
              </a:xfrm>
              <a:custGeom>
                <a:avLst/>
                <a:gdLst/>
                <a:ahLst/>
                <a:cxnLst>
                  <a:cxn ang="0">
                    <a:pos x="35" y="77"/>
                  </a:cxn>
                  <a:cxn ang="0">
                    <a:pos x="45" y="67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65" y="47"/>
                  </a:cxn>
                  <a:cxn ang="0">
                    <a:pos x="75" y="37"/>
                  </a:cxn>
                  <a:cxn ang="0">
                    <a:pos x="70" y="72"/>
                  </a:cxn>
                  <a:cxn ang="0">
                    <a:pos x="35" y="77"/>
                  </a:cxn>
                </a:cxnLst>
                <a:rect l="0" t="0" r="r" b="b"/>
                <a:pathLst>
                  <a:path w="75" h="77">
                    <a:moveTo>
                      <a:pt x="35" y="77"/>
                    </a:moveTo>
                    <a:lnTo>
                      <a:pt x="45" y="67"/>
                    </a:lnTo>
                    <a:lnTo>
                      <a:pt x="0" y="20"/>
                    </a:lnTo>
                    <a:lnTo>
                      <a:pt x="20" y="0"/>
                    </a:lnTo>
                    <a:lnTo>
                      <a:pt x="65" y="47"/>
                    </a:lnTo>
                    <a:lnTo>
                      <a:pt x="75" y="37"/>
                    </a:lnTo>
                    <a:lnTo>
                      <a:pt x="70" y="72"/>
                    </a:lnTo>
                    <a:lnTo>
                      <a:pt x="35" y="77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3" name="Group 326"/>
            <p:cNvGrpSpPr>
              <a:grpSpLocks/>
            </p:cNvGrpSpPr>
            <p:nvPr/>
          </p:nvGrpSpPr>
          <p:grpSpPr bwMode="auto">
            <a:xfrm>
              <a:off x="1731" y="1716"/>
              <a:ext cx="53" cy="53"/>
              <a:chOff x="1731" y="1716"/>
              <a:chExt cx="53" cy="53"/>
            </a:xfrm>
          </p:grpSpPr>
          <p:sp>
            <p:nvSpPr>
              <p:cNvPr id="192836" name="Oval 324"/>
              <p:cNvSpPr>
                <a:spLocks noChangeArrowheads="1"/>
              </p:cNvSpPr>
              <p:nvPr/>
            </p:nvSpPr>
            <p:spPr bwMode="auto">
              <a:xfrm>
                <a:off x="1731" y="1716"/>
                <a:ext cx="53" cy="53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37" name="Freeform 325"/>
              <p:cNvSpPr>
                <a:spLocks/>
              </p:cNvSpPr>
              <p:nvPr/>
            </p:nvSpPr>
            <p:spPr bwMode="auto">
              <a:xfrm>
                <a:off x="1736" y="1728"/>
                <a:ext cx="43" cy="2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14"/>
                  </a:cxn>
                  <a:cxn ang="0">
                    <a:pos x="0" y="14"/>
                  </a:cxn>
                  <a:cxn ang="0">
                    <a:pos x="0" y="43"/>
                  </a:cxn>
                  <a:cxn ang="0">
                    <a:pos x="64" y="43"/>
                  </a:cxn>
                  <a:cxn ang="0">
                    <a:pos x="64" y="56"/>
                  </a:cxn>
                  <a:cxn ang="0">
                    <a:pos x="86" y="28"/>
                  </a:cxn>
                  <a:cxn ang="0">
                    <a:pos x="64" y="0"/>
                  </a:cxn>
                </a:cxnLst>
                <a:rect l="0" t="0" r="r" b="b"/>
                <a:pathLst>
                  <a:path w="86" h="56">
                    <a:moveTo>
                      <a:pt x="64" y="0"/>
                    </a:moveTo>
                    <a:lnTo>
                      <a:pt x="64" y="14"/>
                    </a:lnTo>
                    <a:lnTo>
                      <a:pt x="0" y="14"/>
                    </a:lnTo>
                    <a:lnTo>
                      <a:pt x="0" y="43"/>
                    </a:lnTo>
                    <a:lnTo>
                      <a:pt x="64" y="43"/>
                    </a:lnTo>
                    <a:lnTo>
                      <a:pt x="64" y="56"/>
                    </a:lnTo>
                    <a:lnTo>
                      <a:pt x="86" y="2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4" name="Group 329"/>
            <p:cNvGrpSpPr>
              <a:grpSpLocks/>
            </p:cNvGrpSpPr>
            <p:nvPr/>
          </p:nvGrpSpPr>
          <p:grpSpPr bwMode="auto">
            <a:xfrm>
              <a:off x="1758" y="1782"/>
              <a:ext cx="52" cy="54"/>
              <a:chOff x="1758" y="1782"/>
              <a:chExt cx="52" cy="54"/>
            </a:xfrm>
          </p:grpSpPr>
          <p:sp>
            <p:nvSpPr>
              <p:cNvPr id="192839" name="Oval 327"/>
              <p:cNvSpPr>
                <a:spLocks noChangeArrowheads="1"/>
              </p:cNvSpPr>
              <p:nvPr/>
            </p:nvSpPr>
            <p:spPr bwMode="auto">
              <a:xfrm>
                <a:off x="1758" y="1782"/>
                <a:ext cx="52" cy="54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40" name="Freeform 328"/>
              <p:cNvSpPr>
                <a:spLocks/>
              </p:cNvSpPr>
              <p:nvPr/>
            </p:nvSpPr>
            <p:spPr bwMode="auto">
              <a:xfrm>
                <a:off x="1762" y="1794"/>
                <a:ext cx="43" cy="29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14"/>
                  </a:cxn>
                  <a:cxn ang="0">
                    <a:pos x="0" y="14"/>
                  </a:cxn>
                  <a:cxn ang="0">
                    <a:pos x="0" y="43"/>
                  </a:cxn>
                  <a:cxn ang="0">
                    <a:pos x="64" y="43"/>
                  </a:cxn>
                  <a:cxn ang="0">
                    <a:pos x="64" y="57"/>
                  </a:cxn>
                  <a:cxn ang="0">
                    <a:pos x="86" y="29"/>
                  </a:cxn>
                  <a:cxn ang="0">
                    <a:pos x="64" y="0"/>
                  </a:cxn>
                </a:cxnLst>
                <a:rect l="0" t="0" r="r" b="b"/>
                <a:pathLst>
                  <a:path w="86" h="57">
                    <a:moveTo>
                      <a:pt x="64" y="0"/>
                    </a:moveTo>
                    <a:lnTo>
                      <a:pt x="64" y="14"/>
                    </a:lnTo>
                    <a:lnTo>
                      <a:pt x="0" y="14"/>
                    </a:lnTo>
                    <a:lnTo>
                      <a:pt x="0" y="43"/>
                    </a:lnTo>
                    <a:lnTo>
                      <a:pt x="64" y="43"/>
                    </a:lnTo>
                    <a:lnTo>
                      <a:pt x="64" y="57"/>
                    </a:lnTo>
                    <a:lnTo>
                      <a:pt x="86" y="29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5" name="Group 332"/>
            <p:cNvGrpSpPr>
              <a:grpSpLocks/>
            </p:cNvGrpSpPr>
            <p:nvPr/>
          </p:nvGrpSpPr>
          <p:grpSpPr bwMode="auto">
            <a:xfrm>
              <a:off x="1692" y="1982"/>
              <a:ext cx="53" cy="54"/>
              <a:chOff x="1692" y="1982"/>
              <a:chExt cx="53" cy="54"/>
            </a:xfrm>
          </p:grpSpPr>
          <p:sp>
            <p:nvSpPr>
              <p:cNvPr id="192842" name="Oval 330"/>
              <p:cNvSpPr>
                <a:spLocks noChangeArrowheads="1"/>
              </p:cNvSpPr>
              <p:nvPr/>
            </p:nvSpPr>
            <p:spPr bwMode="auto">
              <a:xfrm>
                <a:off x="1692" y="1982"/>
                <a:ext cx="53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43" name="Freeform 331"/>
              <p:cNvSpPr>
                <a:spLocks/>
              </p:cNvSpPr>
              <p:nvPr/>
            </p:nvSpPr>
            <p:spPr bwMode="auto">
              <a:xfrm>
                <a:off x="1698" y="1989"/>
                <a:ext cx="38" cy="38"/>
              </a:xfrm>
              <a:custGeom>
                <a:avLst/>
                <a:gdLst/>
                <a:ahLst/>
                <a:cxnLst>
                  <a:cxn ang="0">
                    <a:pos x="36" y="77"/>
                  </a:cxn>
                  <a:cxn ang="0">
                    <a:pos x="45" y="67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65" y="47"/>
                  </a:cxn>
                  <a:cxn ang="0">
                    <a:pos x="75" y="37"/>
                  </a:cxn>
                  <a:cxn ang="0">
                    <a:pos x="70" y="72"/>
                  </a:cxn>
                  <a:cxn ang="0">
                    <a:pos x="36" y="77"/>
                  </a:cxn>
                </a:cxnLst>
                <a:rect l="0" t="0" r="r" b="b"/>
                <a:pathLst>
                  <a:path w="75" h="77">
                    <a:moveTo>
                      <a:pt x="36" y="77"/>
                    </a:moveTo>
                    <a:lnTo>
                      <a:pt x="45" y="67"/>
                    </a:lnTo>
                    <a:lnTo>
                      <a:pt x="0" y="20"/>
                    </a:lnTo>
                    <a:lnTo>
                      <a:pt x="20" y="0"/>
                    </a:lnTo>
                    <a:lnTo>
                      <a:pt x="65" y="47"/>
                    </a:lnTo>
                    <a:lnTo>
                      <a:pt x="75" y="37"/>
                    </a:lnTo>
                    <a:lnTo>
                      <a:pt x="70" y="72"/>
                    </a:lnTo>
                    <a:lnTo>
                      <a:pt x="36" y="77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6" name="Group 335"/>
            <p:cNvGrpSpPr>
              <a:grpSpLocks/>
            </p:cNvGrpSpPr>
            <p:nvPr/>
          </p:nvGrpSpPr>
          <p:grpSpPr bwMode="auto">
            <a:xfrm>
              <a:off x="870" y="1982"/>
              <a:ext cx="53" cy="54"/>
              <a:chOff x="870" y="1982"/>
              <a:chExt cx="53" cy="54"/>
            </a:xfrm>
          </p:grpSpPr>
          <p:sp>
            <p:nvSpPr>
              <p:cNvPr id="192845" name="Oval 333"/>
              <p:cNvSpPr>
                <a:spLocks noChangeArrowheads="1"/>
              </p:cNvSpPr>
              <p:nvPr/>
            </p:nvSpPr>
            <p:spPr bwMode="auto">
              <a:xfrm>
                <a:off x="870" y="1982"/>
                <a:ext cx="53" cy="54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46" name="Freeform 334"/>
              <p:cNvSpPr>
                <a:spLocks/>
              </p:cNvSpPr>
              <p:nvPr/>
            </p:nvSpPr>
            <p:spPr bwMode="auto">
              <a:xfrm>
                <a:off x="875" y="1995"/>
                <a:ext cx="43" cy="2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15"/>
                  </a:cxn>
                  <a:cxn ang="0">
                    <a:pos x="0" y="15"/>
                  </a:cxn>
                  <a:cxn ang="0">
                    <a:pos x="0" y="44"/>
                  </a:cxn>
                  <a:cxn ang="0">
                    <a:pos x="64" y="44"/>
                  </a:cxn>
                  <a:cxn ang="0">
                    <a:pos x="64" y="57"/>
                  </a:cxn>
                  <a:cxn ang="0">
                    <a:pos x="85" y="29"/>
                  </a:cxn>
                  <a:cxn ang="0">
                    <a:pos x="64" y="0"/>
                  </a:cxn>
                </a:cxnLst>
                <a:rect l="0" t="0" r="r" b="b"/>
                <a:pathLst>
                  <a:path w="85" h="57">
                    <a:moveTo>
                      <a:pt x="64" y="0"/>
                    </a:moveTo>
                    <a:lnTo>
                      <a:pt x="64" y="15"/>
                    </a:lnTo>
                    <a:lnTo>
                      <a:pt x="0" y="15"/>
                    </a:lnTo>
                    <a:lnTo>
                      <a:pt x="0" y="44"/>
                    </a:lnTo>
                    <a:lnTo>
                      <a:pt x="64" y="44"/>
                    </a:lnTo>
                    <a:lnTo>
                      <a:pt x="64" y="57"/>
                    </a:lnTo>
                    <a:lnTo>
                      <a:pt x="85" y="29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7" name="Group 338"/>
            <p:cNvGrpSpPr>
              <a:grpSpLocks/>
            </p:cNvGrpSpPr>
            <p:nvPr/>
          </p:nvGrpSpPr>
          <p:grpSpPr bwMode="auto">
            <a:xfrm>
              <a:off x="649" y="2076"/>
              <a:ext cx="52" cy="54"/>
              <a:chOff x="649" y="2076"/>
              <a:chExt cx="52" cy="54"/>
            </a:xfrm>
          </p:grpSpPr>
          <p:sp>
            <p:nvSpPr>
              <p:cNvPr id="192848" name="Oval 336"/>
              <p:cNvSpPr>
                <a:spLocks noChangeArrowheads="1"/>
              </p:cNvSpPr>
              <p:nvPr/>
            </p:nvSpPr>
            <p:spPr bwMode="auto">
              <a:xfrm>
                <a:off x="649" y="2076"/>
                <a:ext cx="52" cy="54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49" name="Freeform 337"/>
              <p:cNvSpPr>
                <a:spLocks/>
              </p:cNvSpPr>
              <p:nvPr/>
            </p:nvSpPr>
            <p:spPr bwMode="auto">
              <a:xfrm>
                <a:off x="661" y="2080"/>
                <a:ext cx="27" cy="44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0"/>
                  </a:cxn>
                  <a:cxn ang="0">
                    <a:pos x="42" y="0"/>
                  </a:cxn>
                  <a:cxn ang="0">
                    <a:pos x="42" y="65"/>
                  </a:cxn>
                  <a:cxn ang="0">
                    <a:pos x="55" y="65"/>
                  </a:cxn>
                  <a:cxn ang="0">
                    <a:pos x="28" y="87"/>
                  </a:cxn>
                  <a:cxn ang="0">
                    <a:pos x="0" y="65"/>
                  </a:cxn>
                </a:cxnLst>
                <a:rect l="0" t="0" r="r" b="b"/>
                <a:pathLst>
                  <a:path w="55" h="87">
                    <a:moveTo>
                      <a:pt x="0" y="65"/>
                    </a:moveTo>
                    <a:lnTo>
                      <a:pt x="13" y="65"/>
                    </a:lnTo>
                    <a:lnTo>
                      <a:pt x="13" y="0"/>
                    </a:lnTo>
                    <a:lnTo>
                      <a:pt x="42" y="0"/>
                    </a:lnTo>
                    <a:lnTo>
                      <a:pt x="42" y="65"/>
                    </a:lnTo>
                    <a:lnTo>
                      <a:pt x="55" y="65"/>
                    </a:lnTo>
                    <a:lnTo>
                      <a:pt x="28" y="87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" name="Group 341"/>
            <p:cNvGrpSpPr>
              <a:grpSpLocks/>
            </p:cNvGrpSpPr>
            <p:nvPr/>
          </p:nvGrpSpPr>
          <p:grpSpPr bwMode="auto">
            <a:xfrm>
              <a:off x="1458" y="2076"/>
              <a:ext cx="52" cy="54"/>
              <a:chOff x="1458" y="2076"/>
              <a:chExt cx="52" cy="54"/>
            </a:xfrm>
          </p:grpSpPr>
          <p:sp>
            <p:nvSpPr>
              <p:cNvPr id="192851" name="Oval 339"/>
              <p:cNvSpPr>
                <a:spLocks noChangeArrowheads="1"/>
              </p:cNvSpPr>
              <p:nvPr/>
            </p:nvSpPr>
            <p:spPr bwMode="auto">
              <a:xfrm>
                <a:off x="1458" y="2076"/>
                <a:ext cx="52" cy="54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52" name="Freeform 340"/>
              <p:cNvSpPr>
                <a:spLocks/>
              </p:cNvSpPr>
              <p:nvPr/>
            </p:nvSpPr>
            <p:spPr bwMode="auto">
              <a:xfrm>
                <a:off x="1470" y="2080"/>
                <a:ext cx="27" cy="44"/>
              </a:xfrm>
              <a:custGeom>
                <a:avLst/>
                <a:gdLst/>
                <a:ahLst/>
                <a:cxnLst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0"/>
                  </a:cxn>
                  <a:cxn ang="0">
                    <a:pos x="41" y="0"/>
                  </a:cxn>
                  <a:cxn ang="0">
                    <a:pos x="41" y="65"/>
                  </a:cxn>
                  <a:cxn ang="0">
                    <a:pos x="54" y="65"/>
                  </a:cxn>
                  <a:cxn ang="0">
                    <a:pos x="27" y="87"/>
                  </a:cxn>
                  <a:cxn ang="0">
                    <a:pos x="0" y="65"/>
                  </a:cxn>
                </a:cxnLst>
                <a:rect l="0" t="0" r="r" b="b"/>
                <a:pathLst>
                  <a:path w="54" h="87">
                    <a:moveTo>
                      <a:pt x="0" y="65"/>
                    </a:moveTo>
                    <a:lnTo>
                      <a:pt x="13" y="65"/>
                    </a:lnTo>
                    <a:lnTo>
                      <a:pt x="13" y="0"/>
                    </a:lnTo>
                    <a:lnTo>
                      <a:pt x="41" y="0"/>
                    </a:lnTo>
                    <a:lnTo>
                      <a:pt x="41" y="65"/>
                    </a:lnTo>
                    <a:lnTo>
                      <a:pt x="54" y="65"/>
                    </a:lnTo>
                    <a:lnTo>
                      <a:pt x="27" y="87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9" name="Group 344"/>
            <p:cNvGrpSpPr>
              <a:grpSpLocks/>
            </p:cNvGrpSpPr>
            <p:nvPr/>
          </p:nvGrpSpPr>
          <p:grpSpPr bwMode="auto">
            <a:xfrm>
              <a:off x="792" y="1769"/>
              <a:ext cx="53" cy="54"/>
              <a:chOff x="792" y="1769"/>
              <a:chExt cx="53" cy="54"/>
            </a:xfrm>
          </p:grpSpPr>
          <p:sp>
            <p:nvSpPr>
              <p:cNvPr id="192854" name="Oval 342"/>
              <p:cNvSpPr>
                <a:spLocks noChangeArrowheads="1"/>
              </p:cNvSpPr>
              <p:nvPr/>
            </p:nvSpPr>
            <p:spPr bwMode="auto">
              <a:xfrm>
                <a:off x="792" y="1769"/>
                <a:ext cx="53" cy="54"/>
              </a:xfrm>
              <a:prstGeom prst="ellipse">
                <a:avLst/>
              </a:prstGeom>
              <a:solidFill>
                <a:srgbClr val="FF505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55" name="Freeform 343"/>
              <p:cNvSpPr>
                <a:spLocks/>
              </p:cNvSpPr>
              <p:nvPr/>
            </p:nvSpPr>
            <p:spPr bwMode="auto">
              <a:xfrm>
                <a:off x="798" y="1778"/>
                <a:ext cx="38" cy="3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6" y="10"/>
                  </a:cxn>
                  <a:cxn ang="0">
                    <a:pos x="0" y="56"/>
                  </a:cxn>
                  <a:cxn ang="0">
                    <a:pos x="20" y="76"/>
                  </a:cxn>
                  <a:cxn ang="0">
                    <a:pos x="66" y="30"/>
                  </a:cxn>
                  <a:cxn ang="0">
                    <a:pos x="75" y="40"/>
                  </a:cxn>
                  <a:cxn ang="0">
                    <a:pos x="71" y="4"/>
                  </a:cxn>
                  <a:cxn ang="0">
                    <a:pos x="36" y="0"/>
                  </a:cxn>
                </a:cxnLst>
                <a:rect l="0" t="0" r="r" b="b"/>
                <a:pathLst>
                  <a:path w="75" h="76">
                    <a:moveTo>
                      <a:pt x="36" y="0"/>
                    </a:moveTo>
                    <a:lnTo>
                      <a:pt x="46" y="10"/>
                    </a:lnTo>
                    <a:lnTo>
                      <a:pt x="0" y="56"/>
                    </a:lnTo>
                    <a:lnTo>
                      <a:pt x="20" y="76"/>
                    </a:lnTo>
                    <a:lnTo>
                      <a:pt x="66" y="30"/>
                    </a:lnTo>
                    <a:lnTo>
                      <a:pt x="75" y="40"/>
                    </a:lnTo>
                    <a:lnTo>
                      <a:pt x="71" y="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60" name="Group 347"/>
            <p:cNvGrpSpPr>
              <a:grpSpLocks/>
            </p:cNvGrpSpPr>
            <p:nvPr/>
          </p:nvGrpSpPr>
          <p:grpSpPr bwMode="auto">
            <a:xfrm>
              <a:off x="714" y="1289"/>
              <a:ext cx="53" cy="53"/>
              <a:chOff x="714" y="1289"/>
              <a:chExt cx="53" cy="53"/>
            </a:xfrm>
          </p:grpSpPr>
          <p:sp>
            <p:nvSpPr>
              <p:cNvPr id="192857" name="Oval 345"/>
              <p:cNvSpPr>
                <a:spLocks noChangeArrowheads="1"/>
              </p:cNvSpPr>
              <p:nvPr/>
            </p:nvSpPr>
            <p:spPr bwMode="auto">
              <a:xfrm>
                <a:off x="714" y="1289"/>
                <a:ext cx="53" cy="53"/>
              </a:xfrm>
              <a:prstGeom prst="ellipse">
                <a:avLst/>
              </a:pr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858" name="Freeform 346"/>
              <p:cNvSpPr>
                <a:spLocks/>
              </p:cNvSpPr>
              <p:nvPr/>
            </p:nvSpPr>
            <p:spPr bwMode="auto">
              <a:xfrm>
                <a:off x="720" y="1295"/>
                <a:ext cx="37" cy="38"/>
              </a:xfrm>
              <a:custGeom>
                <a:avLst/>
                <a:gdLst/>
                <a:ahLst/>
                <a:cxnLst>
                  <a:cxn ang="0">
                    <a:pos x="36" y="77"/>
                  </a:cxn>
                  <a:cxn ang="0">
                    <a:pos x="45" y="67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65" y="47"/>
                  </a:cxn>
                  <a:cxn ang="0">
                    <a:pos x="75" y="37"/>
                  </a:cxn>
                  <a:cxn ang="0">
                    <a:pos x="70" y="73"/>
                  </a:cxn>
                  <a:cxn ang="0">
                    <a:pos x="36" y="77"/>
                  </a:cxn>
                </a:cxnLst>
                <a:rect l="0" t="0" r="r" b="b"/>
                <a:pathLst>
                  <a:path w="75" h="77">
                    <a:moveTo>
                      <a:pt x="36" y="77"/>
                    </a:moveTo>
                    <a:lnTo>
                      <a:pt x="45" y="67"/>
                    </a:lnTo>
                    <a:lnTo>
                      <a:pt x="0" y="20"/>
                    </a:lnTo>
                    <a:lnTo>
                      <a:pt x="20" y="0"/>
                    </a:lnTo>
                    <a:lnTo>
                      <a:pt x="65" y="47"/>
                    </a:lnTo>
                    <a:lnTo>
                      <a:pt x="75" y="37"/>
                    </a:lnTo>
                    <a:lnTo>
                      <a:pt x="70" y="73"/>
                    </a:lnTo>
                    <a:lnTo>
                      <a:pt x="36" y="77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92636" name="AutoShape 124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3095625" y="2781300"/>
            <a:ext cx="381000" cy="533400"/>
          </a:xfrm>
          <a:prstGeom prst="rightArrow">
            <a:avLst>
              <a:gd name="adj1" fmla="val 50000"/>
              <a:gd name="adj2" fmla="val 36250"/>
            </a:avLst>
          </a:prstGeom>
          <a:solidFill>
            <a:srgbClr val="9E9E9E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37" name="AutoShape 125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3097213" y="4608513"/>
            <a:ext cx="381000" cy="533400"/>
          </a:xfrm>
          <a:prstGeom prst="rightArrow">
            <a:avLst>
              <a:gd name="adj1" fmla="val 50000"/>
              <a:gd name="adj2" fmla="val 36250"/>
            </a:avLst>
          </a:prstGeom>
          <a:solidFill>
            <a:srgbClr val="9E9E9E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38" name="AutoShape 126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6423025" y="2779713"/>
            <a:ext cx="381000" cy="533400"/>
          </a:xfrm>
          <a:prstGeom prst="rightArrow">
            <a:avLst>
              <a:gd name="adj1" fmla="val 50000"/>
              <a:gd name="adj2" fmla="val 36250"/>
            </a:avLst>
          </a:prstGeom>
          <a:solidFill>
            <a:srgbClr val="9E9E9E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39" name="AutoShape 127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6424613" y="4606925"/>
            <a:ext cx="381000" cy="533400"/>
          </a:xfrm>
          <a:prstGeom prst="rightArrow">
            <a:avLst>
              <a:gd name="adj1" fmla="val 50000"/>
              <a:gd name="adj2" fmla="val 36250"/>
            </a:avLst>
          </a:prstGeom>
          <a:solidFill>
            <a:srgbClr val="9E9E9E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28" name="AutoShape 116"/>
          <p:cNvSpPr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228600" y="5683250"/>
            <a:ext cx="9448800" cy="641350"/>
          </a:xfrm>
          <a:prstGeom prst="rtTriangl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algn="ctr" defTabSz="857250"/>
            <a:endParaRPr lang="en-US" sz="1200"/>
          </a:p>
        </p:txBody>
      </p:sp>
      <p:sp>
        <p:nvSpPr>
          <p:cNvPr id="192629" name="AutoShape 117"/>
          <p:cNvSpPr>
            <a:spLocks noChangeArrowheads="1"/>
          </p:cNvSpPr>
          <p:nvPr>
            <p:custDataLst>
              <p:tags r:id="rId57"/>
            </p:custDataLst>
          </p:nvPr>
        </p:nvSpPr>
        <p:spPr bwMode="auto">
          <a:xfrm rot="10800000">
            <a:off x="228600" y="5638800"/>
            <a:ext cx="9448800" cy="641350"/>
          </a:xfrm>
          <a:prstGeom prst="rtTriangle">
            <a:avLst/>
          </a:prstGeom>
          <a:solidFill>
            <a:srgbClr val="99BB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31" name="Text Box 119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341313" y="5910263"/>
            <a:ext cx="751341" cy="33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defTabSz="857250"/>
            <a:r>
              <a:rPr lang="en-US" sz="1200"/>
              <a:t>Strategic</a:t>
            </a:r>
          </a:p>
        </p:txBody>
      </p:sp>
      <p:sp>
        <p:nvSpPr>
          <p:cNvPr id="192632" name="Text Box 120"/>
          <p:cNvSpPr txBox="1"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8731250" y="5818188"/>
            <a:ext cx="810653" cy="33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defTabSz="857250"/>
            <a:r>
              <a:rPr lang="en-US" sz="1200"/>
              <a:t>Operative</a:t>
            </a:r>
          </a:p>
        </p:txBody>
      </p:sp>
      <p:sp>
        <p:nvSpPr>
          <p:cNvPr id="192862" name="AutoShape 350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2590800" y="5651500"/>
            <a:ext cx="4724400" cy="655638"/>
          </a:xfrm>
          <a:prstGeom prst="rightArrow">
            <a:avLst>
              <a:gd name="adj1" fmla="val 64083"/>
              <a:gd name="adj2" fmla="val 47205"/>
            </a:avLst>
          </a:prstGeom>
          <a:solidFill>
            <a:srgbClr val="9E9E9E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634" name="Text Box 122"/>
          <p:cNvSpPr txBox="1"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3881438" y="5718175"/>
            <a:ext cx="2171602" cy="5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algn="ctr" defTabSz="857250"/>
            <a:r>
              <a:rPr lang="en-US" sz="1200" b="1">
                <a:solidFill>
                  <a:schemeClr val="bg1"/>
                </a:solidFill>
              </a:rPr>
              <a:t>Consistent alignment</a:t>
            </a:r>
            <a:br>
              <a:rPr lang="en-US" sz="1200" b="1">
                <a:solidFill>
                  <a:schemeClr val="bg1"/>
                </a:solidFill>
              </a:rPr>
            </a:br>
            <a:r>
              <a:rPr lang="en-US" sz="1200" b="1">
                <a:solidFill>
                  <a:schemeClr val="bg1"/>
                </a:solidFill>
              </a:rPr>
              <a:t>Consistency of instruments</a:t>
            </a:r>
          </a:p>
        </p:txBody>
      </p:sp>
      <p:graphicFrame>
        <p:nvGraphicFramePr>
          <p:cNvPr id="192617" name="Rectangle 10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34498" name="think-cell Slide" r:id="rId72" imgW="0" imgH="0" progId="TCLayout.ActiveDocument.1">
              <p:embed/>
            </p:oleObj>
          </a:graphicData>
        </a:graphic>
      </p:graphicFrame>
      <p:grpSp>
        <p:nvGrpSpPr>
          <p:cNvPr id="361" name="Group 351"/>
          <p:cNvGrpSpPr>
            <a:grpSpLocks/>
          </p:cNvGrpSpPr>
          <p:nvPr>
            <p:custDataLst>
              <p:tags r:id="rId62"/>
            </p:custDataLst>
          </p:nvPr>
        </p:nvGrpSpPr>
        <p:grpSpPr bwMode="auto">
          <a:xfrm>
            <a:off x="7578725" y="2927350"/>
            <a:ext cx="1371600" cy="457200"/>
            <a:chOff x="1637" y="1104"/>
            <a:chExt cx="1340" cy="420"/>
          </a:xfrm>
        </p:grpSpPr>
        <p:sp>
          <p:nvSpPr>
            <p:cNvPr id="192864" name="Rectangle 352"/>
            <p:cNvSpPr>
              <a:spLocks noChangeArrowheads="1"/>
            </p:cNvSpPr>
            <p:nvPr/>
          </p:nvSpPr>
          <p:spPr bwMode="auto">
            <a:xfrm>
              <a:off x="1662" y="1271"/>
              <a:ext cx="185" cy="20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65" name="Rectangle 353"/>
            <p:cNvSpPr>
              <a:spLocks noChangeArrowheads="1"/>
            </p:cNvSpPr>
            <p:nvPr/>
          </p:nvSpPr>
          <p:spPr bwMode="auto">
            <a:xfrm>
              <a:off x="1847" y="1271"/>
              <a:ext cx="182" cy="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36000" rIns="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66" name="Rectangle 354"/>
            <p:cNvSpPr>
              <a:spLocks noChangeArrowheads="1"/>
            </p:cNvSpPr>
            <p:nvPr/>
          </p:nvSpPr>
          <p:spPr bwMode="auto">
            <a:xfrm>
              <a:off x="2029" y="1271"/>
              <a:ext cx="185" cy="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67" name="Rectangle 355"/>
            <p:cNvSpPr>
              <a:spLocks noChangeArrowheads="1"/>
            </p:cNvSpPr>
            <p:nvPr/>
          </p:nvSpPr>
          <p:spPr bwMode="auto">
            <a:xfrm>
              <a:off x="2214" y="1271"/>
              <a:ext cx="185" cy="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68" name="Rectangle 356"/>
            <p:cNvSpPr>
              <a:spLocks noChangeArrowheads="1"/>
            </p:cNvSpPr>
            <p:nvPr/>
          </p:nvSpPr>
          <p:spPr bwMode="auto">
            <a:xfrm>
              <a:off x="2399" y="1271"/>
              <a:ext cx="182" cy="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36000" rIns="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69" name="Rectangle 357"/>
            <p:cNvSpPr>
              <a:spLocks noChangeArrowheads="1"/>
            </p:cNvSpPr>
            <p:nvPr/>
          </p:nvSpPr>
          <p:spPr bwMode="auto">
            <a:xfrm>
              <a:off x="2581" y="1271"/>
              <a:ext cx="185" cy="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70" name="Rectangle 358"/>
            <p:cNvSpPr>
              <a:spLocks noChangeArrowheads="1"/>
            </p:cNvSpPr>
            <p:nvPr/>
          </p:nvSpPr>
          <p:spPr bwMode="auto">
            <a:xfrm>
              <a:off x="2766" y="1271"/>
              <a:ext cx="185" cy="2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pPr algn="ctr" defTabSz="857250"/>
              <a:endParaRPr lang="en-US" sz="400">
                <a:latin typeface="Univers" pitchFamily="34" charset="0"/>
              </a:endParaRPr>
            </a:p>
          </p:txBody>
        </p:sp>
        <p:sp>
          <p:nvSpPr>
            <p:cNvPr id="192871" name="AutoShape 359"/>
            <p:cNvSpPr>
              <a:spLocks noChangeArrowheads="1"/>
            </p:cNvSpPr>
            <p:nvPr/>
          </p:nvSpPr>
          <p:spPr bwMode="auto">
            <a:xfrm>
              <a:off x="1637" y="1476"/>
              <a:ext cx="52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2" name="AutoShape 360"/>
            <p:cNvSpPr>
              <a:spLocks noChangeArrowheads="1"/>
            </p:cNvSpPr>
            <p:nvPr/>
          </p:nvSpPr>
          <p:spPr bwMode="auto">
            <a:xfrm>
              <a:off x="1822" y="1473"/>
              <a:ext cx="51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3" name="AutoShape 361"/>
            <p:cNvSpPr>
              <a:spLocks noChangeArrowheads="1"/>
            </p:cNvSpPr>
            <p:nvPr/>
          </p:nvSpPr>
          <p:spPr bwMode="auto">
            <a:xfrm>
              <a:off x="2004" y="1473"/>
              <a:ext cx="54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4" name="AutoShape 362"/>
            <p:cNvSpPr>
              <a:spLocks noChangeArrowheads="1"/>
            </p:cNvSpPr>
            <p:nvPr/>
          </p:nvSpPr>
          <p:spPr bwMode="auto">
            <a:xfrm>
              <a:off x="2189" y="1473"/>
              <a:ext cx="52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5" name="AutoShape 363"/>
            <p:cNvSpPr>
              <a:spLocks noChangeArrowheads="1"/>
            </p:cNvSpPr>
            <p:nvPr/>
          </p:nvSpPr>
          <p:spPr bwMode="auto">
            <a:xfrm>
              <a:off x="2374" y="1473"/>
              <a:ext cx="51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6" name="AutoShape 364"/>
            <p:cNvSpPr>
              <a:spLocks noChangeArrowheads="1"/>
            </p:cNvSpPr>
            <p:nvPr/>
          </p:nvSpPr>
          <p:spPr bwMode="auto">
            <a:xfrm>
              <a:off x="2557" y="1473"/>
              <a:ext cx="53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7" name="AutoShape 365"/>
            <p:cNvSpPr>
              <a:spLocks noChangeArrowheads="1"/>
            </p:cNvSpPr>
            <p:nvPr/>
          </p:nvSpPr>
          <p:spPr bwMode="auto">
            <a:xfrm>
              <a:off x="2741" y="1473"/>
              <a:ext cx="50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8" name="AutoShape 366"/>
            <p:cNvSpPr>
              <a:spLocks noChangeArrowheads="1"/>
            </p:cNvSpPr>
            <p:nvPr/>
          </p:nvSpPr>
          <p:spPr bwMode="auto">
            <a:xfrm>
              <a:off x="2926" y="1473"/>
              <a:ext cx="51" cy="48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79" name="AutoShape 367"/>
            <p:cNvSpPr>
              <a:spLocks noChangeArrowheads="1"/>
            </p:cNvSpPr>
            <p:nvPr/>
          </p:nvSpPr>
          <p:spPr bwMode="auto">
            <a:xfrm>
              <a:off x="1681" y="1104"/>
              <a:ext cx="182" cy="134"/>
            </a:xfrm>
            <a:prstGeom prst="chevron">
              <a:avLst>
                <a:gd name="adj" fmla="val 33955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80" name="AutoShape 368"/>
            <p:cNvSpPr>
              <a:spLocks noChangeArrowheads="1"/>
            </p:cNvSpPr>
            <p:nvPr/>
          </p:nvSpPr>
          <p:spPr bwMode="auto">
            <a:xfrm>
              <a:off x="1863" y="1104"/>
              <a:ext cx="185" cy="134"/>
            </a:xfrm>
            <a:prstGeom prst="chevron">
              <a:avLst>
                <a:gd name="adj" fmla="val 34515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81" name="AutoShape 369"/>
            <p:cNvSpPr>
              <a:spLocks noChangeArrowheads="1"/>
            </p:cNvSpPr>
            <p:nvPr/>
          </p:nvSpPr>
          <p:spPr bwMode="auto">
            <a:xfrm>
              <a:off x="2048" y="1104"/>
              <a:ext cx="185" cy="134"/>
            </a:xfrm>
            <a:prstGeom prst="chevron">
              <a:avLst>
                <a:gd name="adj" fmla="val 34515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 anchor="ctr"/>
            <a:lstStyle/>
            <a:p>
              <a:endParaRPr lang="en-US"/>
            </a:p>
          </p:txBody>
        </p:sp>
        <p:sp>
          <p:nvSpPr>
            <p:cNvPr id="192882" name="AutoShape 370"/>
            <p:cNvSpPr>
              <a:spLocks noChangeArrowheads="1"/>
            </p:cNvSpPr>
            <p:nvPr/>
          </p:nvSpPr>
          <p:spPr bwMode="auto">
            <a:xfrm>
              <a:off x="2233" y="1104"/>
              <a:ext cx="183" cy="134"/>
            </a:xfrm>
            <a:prstGeom prst="chevron">
              <a:avLst>
                <a:gd name="adj" fmla="val 34142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  <p:sp>
          <p:nvSpPr>
            <p:cNvPr id="192883" name="AutoShape 371"/>
            <p:cNvSpPr>
              <a:spLocks noChangeArrowheads="1"/>
            </p:cNvSpPr>
            <p:nvPr/>
          </p:nvSpPr>
          <p:spPr bwMode="auto">
            <a:xfrm>
              <a:off x="2421" y="1104"/>
              <a:ext cx="184" cy="134"/>
            </a:xfrm>
            <a:prstGeom prst="chevron">
              <a:avLst>
                <a:gd name="adj" fmla="val 34328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  <p:sp>
          <p:nvSpPr>
            <p:cNvPr id="192884" name="AutoShape 372"/>
            <p:cNvSpPr>
              <a:spLocks noChangeArrowheads="1"/>
            </p:cNvSpPr>
            <p:nvPr/>
          </p:nvSpPr>
          <p:spPr bwMode="auto">
            <a:xfrm>
              <a:off x="2605" y="1104"/>
              <a:ext cx="186" cy="134"/>
            </a:xfrm>
            <a:prstGeom prst="chevron">
              <a:avLst>
                <a:gd name="adj" fmla="val 34701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  <p:sp>
          <p:nvSpPr>
            <p:cNvPr id="192885" name="AutoShape 373"/>
            <p:cNvSpPr>
              <a:spLocks noChangeArrowheads="1"/>
            </p:cNvSpPr>
            <p:nvPr/>
          </p:nvSpPr>
          <p:spPr bwMode="auto">
            <a:xfrm>
              <a:off x="2784" y="1104"/>
              <a:ext cx="183" cy="134"/>
            </a:xfrm>
            <a:prstGeom prst="chevron">
              <a:avLst>
                <a:gd name="adj" fmla="val 34142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72000" tIns="72000" rIns="72000" bIns="72000" anchor="ctr"/>
            <a:lstStyle/>
            <a:p>
              <a:endParaRPr lang="en-US"/>
            </a:p>
          </p:txBody>
        </p:sp>
      </p:grpSp>
      <p:sp>
        <p:nvSpPr>
          <p:cNvPr id="192887" name="AutoShape 375"/>
          <p:cNvSpPr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228600" y="1287463"/>
            <a:ext cx="3200400" cy="381000"/>
          </a:xfrm>
          <a:prstGeom prst="homePlate">
            <a:avLst>
              <a:gd name="adj" fmla="val 4833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888" name="AutoShape 376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3352800" y="1287463"/>
            <a:ext cx="3200400" cy="381000"/>
          </a:xfrm>
          <a:prstGeom prst="chevron">
            <a:avLst>
              <a:gd name="adj" fmla="val 4833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889" name="AutoShape 377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6477000" y="1287463"/>
            <a:ext cx="3200400" cy="381000"/>
          </a:xfrm>
          <a:prstGeom prst="chevron">
            <a:avLst>
              <a:gd name="adj" fmla="val 48339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endParaRPr lang="en-US"/>
          </a:p>
        </p:txBody>
      </p:sp>
      <p:sp>
        <p:nvSpPr>
          <p:cNvPr id="192890" name="Text Box 378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717550" y="1300163"/>
            <a:ext cx="2121909" cy="3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algn="ctr" defTabSz="857250"/>
            <a:r>
              <a:rPr lang="en-US" sz="1400" b="1">
                <a:solidFill>
                  <a:schemeClr val="bg1"/>
                </a:solidFill>
              </a:rPr>
              <a:t>Identifying the Projects</a:t>
            </a:r>
          </a:p>
        </p:txBody>
      </p:sp>
      <p:sp>
        <p:nvSpPr>
          <p:cNvPr id="192891" name="Text Box 379"/>
          <p:cNvSpPr txBox="1"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3910013" y="1300163"/>
            <a:ext cx="2123512" cy="3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algn="ctr" defTabSz="857250"/>
            <a:r>
              <a:rPr lang="en-US" sz="1400" b="1">
                <a:solidFill>
                  <a:schemeClr val="bg1"/>
                </a:solidFill>
              </a:rPr>
              <a:t>Evaluating the Projects</a:t>
            </a:r>
          </a:p>
        </p:txBody>
      </p:sp>
      <p:sp>
        <p:nvSpPr>
          <p:cNvPr id="192892" name="Text Box 380"/>
          <p:cNvSpPr txBox="1"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7062788" y="1300163"/>
            <a:ext cx="2073819" cy="3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2000" tIns="72000" rIns="72000" bIns="72000">
            <a:spAutoFit/>
          </a:bodyPr>
          <a:lstStyle/>
          <a:p>
            <a:pPr algn="ctr" defTabSz="857250"/>
            <a:r>
              <a:rPr lang="en-US" sz="1400" b="1">
                <a:solidFill>
                  <a:schemeClr val="bg1"/>
                </a:solidFill>
              </a:rPr>
              <a:t>Executing the Projects</a:t>
            </a:r>
          </a:p>
        </p:txBody>
      </p:sp>
      <p:pic>
        <p:nvPicPr>
          <p:cNvPr id="234499" name="Picture 3"/>
          <p:cNvPicPr>
            <a:picLocks noChangeAspect="1" noChangeArrowheads="1"/>
          </p:cNvPicPr>
          <p:nvPr/>
        </p:nvPicPr>
        <p:blipFill>
          <a:blip r:embed="rId73" cstate="print"/>
          <a:srcRect/>
          <a:stretch>
            <a:fillRect/>
          </a:stretch>
        </p:blipFill>
        <p:spPr bwMode="auto">
          <a:xfrm>
            <a:off x="3706827" y="2067113"/>
            <a:ext cx="2542648" cy="196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itel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Project Portfolio Management: </a:t>
            </a:r>
            <a:br>
              <a:rPr lang="de-DE" dirty="0" smtClean="0"/>
            </a:b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maintain</a:t>
            </a:r>
            <a:r>
              <a:rPr lang="de-DE" dirty="0" smtClean="0"/>
              <a:t> a well-</a:t>
            </a:r>
            <a:r>
              <a:rPr lang="de-DE" dirty="0" err="1" smtClean="0"/>
              <a:t>balanced</a:t>
            </a:r>
            <a:r>
              <a:rPr lang="de-DE" dirty="0" smtClean="0"/>
              <a:t> </a:t>
            </a:r>
            <a:r>
              <a:rPr lang="de-DE" dirty="0" err="1" smtClean="0"/>
              <a:t>Invest</a:t>
            </a:r>
            <a:r>
              <a:rPr lang="de-DE" dirty="0" smtClean="0"/>
              <a:t> </a:t>
            </a:r>
            <a:r>
              <a:rPr lang="de-DE" dirty="0" err="1" smtClean="0"/>
              <a:t>portfolio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down-</a:t>
            </a:r>
            <a:r>
              <a:rPr lang="de-DE" dirty="0" err="1" smtClean="0"/>
              <a:t>cycle</a:t>
            </a:r>
            <a:r>
              <a:rPr lang="de-DE" dirty="0" smtClean="0"/>
              <a:t>?</a:t>
            </a:r>
          </a:p>
        </p:txBody>
      </p:sp>
      <p:sp>
        <p:nvSpPr>
          <p:cNvPr id="65540" name="Fußzeilenplatzhalter 5"/>
          <p:cNvSpPr>
            <a:spLocks noGrp="1"/>
          </p:cNvSpPr>
          <p:nvPr>
            <p:ph type="ftr" sz="quarter" idx="10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kern="120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Mediafax talks about energy, 27 mai, Bucuresti, Kurt Weber</a:t>
            </a:r>
            <a:endParaRPr lang="de-DE" sz="10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5541" name="Foliennummernplatzhalter 20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xfrm>
            <a:off x="223838" y="6624638"/>
            <a:ext cx="211596" cy="153888"/>
          </a:xfrm>
          <a:noFill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fld id="{08770AC6-EB52-4C9E-A152-4BC363CB8A41}" type="slidenum">
              <a:rPr lang="de-DE" sz="1000" b="1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 sz="1000" b="1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Freeform 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413251" y="1709511"/>
            <a:ext cx="5000625" cy="3921125"/>
          </a:xfrm>
          <a:custGeom>
            <a:avLst/>
            <a:gdLst/>
            <a:ahLst/>
            <a:cxnLst>
              <a:cxn ang="0">
                <a:pos x="3150" y="0"/>
              </a:cxn>
              <a:cxn ang="0">
                <a:pos x="686" y="0"/>
              </a:cxn>
              <a:cxn ang="0">
                <a:pos x="686" y="1329"/>
              </a:cxn>
              <a:cxn ang="0">
                <a:pos x="439" y="1329"/>
              </a:cxn>
              <a:cxn ang="0">
                <a:pos x="439" y="1205"/>
              </a:cxn>
              <a:cxn ang="0">
                <a:pos x="0" y="1843"/>
              </a:cxn>
              <a:cxn ang="0">
                <a:pos x="439" y="2470"/>
              </a:cxn>
              <a:cxn ang="0">
                <a:pos x="439" y="2346"/>
              </a:cxn>
              <a:cxn ang="0">
                <a:pos x="680" y="2346"/>
              </a:cxn>
              <a:cxn ang="0">
                <a:pos x="680" y="2464"/>
              </a:cxn>
              <a:cxn ang="0">
                <a:pos x="3150" y="2464"/>
              </a:cxn>
              <a:cxn ang="0">
                <a:pos x="3150" y="0"/>
              </a:cxn>
            </a:cxnLst>
            <a:rect l="0" t="0" r="r" b="b"/>
            <a:pathLst>
              <a:path w="3150" h="2470">
                <a:moveTo>
                  <a:pt x="3150" y="0"/>
                </a:moveTo>
                <a:lnTo>
                  <a:pt x="686" y="0"/>
                </a:lnTo>
                <a:lnTo>
                  <a:pt x="686" y="1329"/>
                </a:lnTo>
                <a:lnTo>
                  <a:pt x="439" y="1329"/>
                </a:lnTo>
                <a:lnTo>
                  <a:pt x="439" y="1205"/>
                </a:lnTo>
                <a:lnTo>
                  <a:pt x="0" y="1843"/>
                </a:lnTo>
                <a:lnTo>
                  <a:pt x="439" y="2470"/>
                </a:lnTo>
                <a:lnTo>
                  <a:pt x="439" y="2346"/>
                </a:lnTo>
                <a:lnTo>
                  <a:pt x="680" y="2346"/>
                </a:lnTo>
                <a:lnTo>
                  <a:pt x="680" y="2464"/>
                </a:lnTo>
                <a:lnTo>
                  <a:pt x="3150" y="2464"/>
                </a:lnTo>
                <a:lnTo>
                  <a:pt x="315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5" name="Freeform 5"/>
          <p:cNvSpPr>
            <a:spLocks/>
          </p:cNvSpPr>
          <p:nvPr>
            <p:custDataLst>
              <p:tags r:id="rId5"/>
            </p:custDataLst>
          </p:nvPr>
        </p:nvSpPr>
        <p:spPr bwMode="auto">
          <a:xfrm flipH="1" flipV="1">
            <a:off x="481013" y="1709511"/>
            <a:ext cx="5000625" cy="3921125"/>
          </a:xfrm>
          <a:custGeom>
            <a:avLst/>
            <a:gdLst/>
            <a:ahLst/>
            <a:cxnLst>
              <a:cxn ang="0">
                <a:pos x="3150" y="0"/>
              </a:cxn>
              <a:cxn ang="0">
                <a:pos x="686" y="0"/>
              </a:cxn>
              <a:cxn ang="0">
                <a:pos x="686" y="1329"/>
              </a:cxn>
              <a:cxn ang="0">
                <a:pos x="439" y="1329"/>
              </a:cxn>
              <a:cxn ang="0">
                <a:pos x="439" y="1205"/>
              </a:cxn>
              <a:cxn ang="0">
                <a:pos x="0" y="1843"/>
              </a:cxn>
              <a:cxn ang="0">
                <a:pos x="439" y="2470"/>
              </a:cxn>
              <a:cxn ang="0">
                <a:pos x="439" y="2346"/>
              </a:cxn>
              <a:cxn ang="0">
                <a:pos x="680" y="2346"/>
              </a:cxn>
              <a:cxn ang="0">
                <a:pos x="680" y="2464"/>
              </a:cxn>
              <a:cxn ang="0">
                <a:pos x="3150" y="2464"/>
              </a:cxn>
              <a:cxn ang="0">
                <a:pos x="3150" y="0"/>
              </a:cxn>
            </a:cxnLst>
            <a:rect l="0" t="0" r="r" b="b"/>
            <a:pathLst>
              <a:path w="3150" h="2470">
                <a:moveTo>
                  <a:pt x="3150" y="0"/>
                </a:moveTo>
                <a:lnTo>
                  <a:pt x="686" y="0"/>
                </a:lnTo>
                <a:lnTo>
                  <a:pt x="686" y="1329"/>
                </a:lnTo>
                <a:lnTo>
                  <a:pt x="439" y="1329"/>
                </a:lnTo>
                <a:lnTo>
                  <a:pt x="439" y="1205"/>
                </a:lnTo>
                <a:lnTo>
                  <a:pt x="0" y="1843"/>
                </a:lnTo>
                <a:lnTo>
                  <a:pt x="439" y="2470"/>
                </a:lnTo>
                <a:lnTo>
                  <a:pt x="439" y="2346"/>
                </a:lnTo>
                <a:lnTo>
                  <a:pt x="680" y="2346"/>
                </a:lnTo>
                <a:lnTo>
                  <a:pt x="680" y="2464"/>
                </a:lnTo>
                <a:lnTo>
                  <a:pt x="3150" y="2464"/>
                </a:lnTo>
                <a:lnTo>
                  <a:pt x="315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81013" y="1378630"/>
            <a:ext cx="39385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normAutofit/>
          </a:bodyPr>
          <a:lstStyle/>
          <a:p>
            <a:pPr defTabSz="857250">
              <a:spcBef>
                <a:spcPct val="40000"/>
              </a:spcBef>
            </a:pPr>
            <a:r>
              <a:rPr lang="de-DE" b="1" dirty="0" err="1" smtClean="0"/>
              <a:t>Must</a:t>
            </a:r>
            <a:r>
              <a:rPr lang="de-DE" b="1" dirty="0" smtClean="0"/>
              <a:t> </a:t>
            </a:r>
            <a:r>
              <a:rPr lang="de-DE" b="1" dirty="0" err="1" smtClean="0"/>
              <a:t>projects</a:t>
            </a:r>
            <a:endParaRPr lang="de-DE" b="1" dirty="0"/>
          </a:p>
        </p:txBody>
      </p:sp>
      <p:sp>
        <p:nvSpPr>
          <p:cNvPr id="19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95926" y="1378630"/>
            <a:ext cx="39195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normAutofit/>
          </a:bodyPr>
          <a:lstStyle/>
          <a:p>
            <a:pPr defTabSz="857250">
              <a:spcBef>
                <a:spcPct val="40000"/>
              </a:spcBef>
            </a:pPr>
            <a:r>
              <a:rPr lang="de-DE" b="1" dirty="0" smtClean="0"/>
              <a:t>Return </a:t>
            </a:r>
            <a:r>
              <a:rPr lang="de-DE" b="1" dirty="0" err="1" smtClean="0"/>
              <a:t>projects</a:t>
            </a:r>
            <a:endParaRPr lang="de-DE" b="1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4294967295"/>
            <p:custDataLst>
              <p:tags r:id="rId8"/>
            </p:custDataLst>
          </p:nvPr>
        </p:nvSpPr>
        <p:spPr>
          <a:xfrm>
            <a:off x="591712" y="1870564"/>
            <a:ext cx="3698163" cy="2825389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lvl="1"/>
            <a:r>
              <a:rPr smtClean="0">
                <a:latin typeface="+mn-lt"/>
              </a:rPr>
              <a:t>Ensure operating ability and compliance of existing business with legislation, health, safety, environment or quality standards</a:t>
            </a:r>
          </a:p>
          <a:p>
            <a:pPr lvl="1"/>
            <a:r>
              <a:rPr lang="de-DE" dirty="0" smtClean="0">
                <a:latin typeface="+mn-lt"/>
              </a:rPr>
              <a:t>A</a:t>
            </a:r>
            <a:r>
              <a:rPr smtClean="0">
                <a:latin typeface="+mn-lt"/>
              </a:rPr>
              <a:t>s little investment as possible as much as needed</a:t>
            </a:r>
          </a:p>
          <a:p>
            <a:pPr lvl="1"/>
            <a:r>
              <a:rPr lang="de-DE" dirty="0" smtClean="0">
                <a:latin typeface="+mn-lt"/>
              </a:rPr>
              <a:t>S</a:t>
            </a:r>
            <a:r>
              <a:rPr smtClean="0">
                <a:latin typeface="+mn-lt"/>
              </a:rPr>
              <a:t>hould also include replacements to maintain value of assets </a:t>
            </a:r>
          </a:p>
          <a:p>
            <a:pPr lvl="1"/>
            <a:r>
              <a:rPr smtClean="0">
                <a:latin typeface="+mn-lt"/>
              </a:rPr>
              <a:t>Minimize life-cycle costs</a:t>
            </a:r>
          </a:p>
        </p:txBody>
      </p:sp>
      <p:sp>
        <p:nvSpPr>
          <p:cNvPr id="21" name="Textplatzhalter 6"/>
          <p:cNvSpPr>
            <a:spLocks noGrp="1"/>
          </p:cNvSpPr>
          <p:nvPr>
            <p:ph type="body" sz="quarter" idx="4294967295"/>
            <p:custDataLst>
              <p:tags r:id="rId9"/>
            </p:custDataLst>
          </p:nvPr>
        </p:nvSpPr>
        <p:spPr>
          <a:xfrm>
            <a:off x="5637892" y="1870564"/>
            <a:ext cx="3698163" cy="4044184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lvl="1"/>
            <a:r>
              <a:rPr lang="de-DE" dirty="0" smtClean="0">
                <a:latin typeface="+mn-lt"/>
              </a:rPr>
              <a:t>I</a:t>
            </a:r>
            <a:r>
              <a:rPr smtClean="0">
                <a:latin typeface="+mn-lt"/>
              </a:rPr>
              <a:t>ncrease of profitability of existing business and/or extend business volume </a:t>
            </a:r>
          </a:p>
          <a:p>
            <a:pPr lvl="2"/>
            <a:r>
              <a:rPr lang="de-DE" dirty="0" smtClean="0">
                <a:latin typeface="+mn-lt"/>
              </a:rPr>
              <a:t>I</a:t>
            </a:r>
            <a:r>
              <a:rPr smtClean="0">
                <a:latin typeface="+mn-lt"/>
              </a:rPr>
              <a:t>nvestments in infrastructure (e.g. utility infrastructure) &gt; basis for efficient operations</a:t>
            </a:r>
          </a:p>
          <a:p>
            <a:pPr lvl="2"/>
            <a:r>
              <a:rPr smtClean="0">
                <a:latin typeface="+mn-lt"/>
              </a:rPr>
              <a:t>Investments in existing or new assets to increase profitability (e.g. higher yields) &gt; plant specific investments</a:t>
            </a:r>
          </a:p>
          <a:p>
            <a:pPr lvl="1"/>
            <a:r>
              <a:rPr smtClean="0">
                <a:latin typeface="+mn-lt"/>
              </a:rPr>
              <a:t>Return projects should (re-) finance must projects</a:t>
            </a:r>
          </a:p>
          <a:p>
            <a:pPr lvl="2"/>
            <a:endParaRPr smtClean="0">
              <a:latin typeface="+mn-lt"/>
            </a:endParaRPr>
          </a:p>
        </p:txBody>
      </p:sp>
      <p:sp>
        <p:nvSpPr>
          <p:cNvPr id="11" name="Rectangle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81013" y="5705475"/>
            <a:ext cx="8932764" cy="61205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72000" tIns="72000" rIns="72000" bIns="72000" anchor="ctr"/>
          <a:lstStyle/>
          <a:p>
            <a:pPr marL="190500" indent="-190500" defTabSz="857250"/>
            <a:endParaRPr lang="en-US" sz="160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4294967295"/>
            <p:custDataLst>
              <p:tags r:id="rId11"/>
            </p:custDataLst>
          </p:nvPr>
        </p:nvSpPr>
        <p:spPr>
          <a:xfrm>
            <a:off x="544359" y="5763531"/>
            <a:ext cx="8871106" cy="553998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lvl="1" algn="ctr">
              <a:buNone/>
            </a:pPr>
            <a:r>
              <a:rPr lang="en-US" b="1" dirty="0" smtClean="0">
                <a:latin typeface="+mn-lt"/>
              </a:rPr>
              <a:t>Clear distinction of Must and Return projects is the basis for maintaining a well-balanced project portfolio in the down-cycle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Object 3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37570" name="think-cell Slide" r:id="rId35" imgW="0" imgH="0" progId="TCLayout.ActiveDocument.1">
              <p:embed/>
            </p:oleObj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Project execution:</a:t>
            </a:r>
            <a:br>
              <a:rPr lang="en-US" dirty="0" smtClean="0"/>
            </a:br>
            <a:r>
              <a:rPr lang="en-US" dirty="0" smtClean="0"/>
              <a:t>Energy companies should use the time to review and strengthen their Project Execution skills and standards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647700" y="6624638"/>
            <a:ext cx="4172617" cy="153888"/>
          </a:xfrm>
        </p:spPr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916336A2-5EB4-4EC1-953B-D9D538DF092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54763" y="3051175"/>
            <a:ext cx="3319462" cy="139541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rIns="0" bIns="0" anchor="ctr" anchorCtr="0"/>
          <a:lstStyle/>
          <a:p>
            <a:pPr marL="381000" indent="-381000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endParaRPr lang="en-US" sz="1400" b="1"/>
          </a:p>
        </p:txBody>
      </p:sp>
      <p:sp>
        <p:nvSpPr>
          <p:cNvPr id="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032375" y="1455738"/>
            <a:ext cx="4645025" cy="139541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rIns="0" bIns="0" anchor="ctr" anchorCtr="0"/>
          <a:lstStyle/>
          <a:p>
            <a:pPr marL="381000" indent="-381000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endParaRPr lang="en-US" sz="1400" b="1"/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032375" y="4646613"/>
            <a:ext cx="4645025" cy="139541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14000" tIns="0" rIns="0" bIns="0" anchor="ctr" anchorCtr="0"/>
          <a:lstStyle/>
          <a:p>
            <a:pPr marL="381000" indent="-381000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r>
              <a:rPr lang="en-US" sz="1400" b="1" smtClean="0"/>
              <a:t> </a:t>
            </a:r>
            <a:endParaRPr lang="en-US" sz="1400" b="1"/>
          </a:p>
        </p:txBody>
      </p:sp>
      <p:sp>
        <p:nvSpPr>
          <p:cNvPr id="10" name="Rectangle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28600" y="1455738"/>
            <a:ext cx="4645025" cy="139541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rIns="0" bIns="0" anchor="ctr" anchorCtr="0"/>
          <a:lstStyle/>
          <a:p>
            <a:pPr marL="381000" indent="-381000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endParaRPr lang="en-US" sz="1400" b="1"/>
          </a:p>
        </p:txBody>
      </p:sp>
      <p:sp>
        <p:nvSpPr>
          <p:cNvPr id="11" name="Rectangle 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28600" y="3051175"/>
            <a:ext cx="3324225" cy="139541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rIns="0" bIns="0" anchor="ctr" anchorCtr="0"/>
          <a:lstStyle/>
          <a:p>
            <a:pPr marL="381000" indent="-381000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endParaRPr lang="en-US" sz="1400" b="1"/>
          </a:p>
        </p:txBody>
      </p:sp>
      <p:sp>
        <p:nvSpPr>
          <p:cNvPr id="12" name="Rectangle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8600" y="4646613"/>
            <a:ext cx="4645025" cy="139541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rIns="0" bIns="0" anchor="ctr" anchorCtr="0"/>
          <a:lstStyle/>
          <a:p>
            <a:pPr marL="381000" indent="-381000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endParaRPr lang="en-US" sz="1400" b="1"/>
          </a:p>
        </p:txBody>
      </p:sp>
      <p:sp>
        <p:nvSpPr>
          <p:cNvPr id="13" name="Rectangle 1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551238" y="2578100"/>
            <a:ext cx="2803525" cy="2374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4" name="Rectangle 1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914900" y="2508250"/>
            <a:ext cx="79375" cy="138113"/>
          </a:xfrm>
          <a:prstGeom prst="rect">
            <a:avLst/>
          </a:prstGeom>
          <a:solidFill>
            <a:schemeClr val="bg1"/>
          </a:solidFill>
          <a:ln w="6731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5" name="Rectangle 12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511550" y="2876550"/>
            <a:ext cx="80963" cy="150813"/>
          </a:xfrm>
          <a:prstGeom prst="rect">
            <a:avLst/>
          </a:prstGeom>
          <a:solidFill>
            <a:schemeClr val="bg1"/>
          </a:solidFill>
          <a:ln w="3937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6" name="Rectangle 1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914900" y="4883150"/>
            <a:ext cx="79375" cy="136525"/>
          </a:xfrm>
          <a:prstGeom prst="rect">
            <a:avLst/>
          </a:prstGeom>
          <a:solidFill>
            <a:schemeClr val="bg1"/>
          </a:solidFill>
          <a:ln w="6731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7" name="Rectangle 1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511550" y="4475163"/>
            <a:ext cx="80963" cy="150812"/>
          </a:xfrm>
          <a:prstGeom prst="rect">
            <a:avLst/>
          </a:prstGeom>
          <a:solidFill>
            <a:schemeClr val="bg1"/>
          </a:solidFill>
          <a:ln w="3937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8" name="Rectangle 15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313488" y="4475163"/>
            <a:ext cx="80962" cy="150812"/>
          </a:xfrm>
          <a:prstGeom prst="rect">
            <a:avLst/>
          </a:prstGeom>
          <a:solidFill>
            <a:schemeClr val="bg1"/>
          </a:solidFill>
          <a:ln w="3937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19" name="Rectangle 16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313488" y="2876550"/>
            <a:ext cx="80962" cy="150813"/>
          </a:xfrm>
          <a:prstGeom prst="rect">
            <a:avLst/>
          </a:prstGeom>
          <a:solidFill>
            <a:schemeClr val="bg1"/>
          </a:solidFill>
          <a:ln w="3937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20" name="Rectangle 17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765550" y="2719388"/>
            <a:ext cx="2362200" cy="2109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  <a:buClrTx/>
              <a:buSzTx/>
              <a:buFont typeface="Webdings" pitchFamily="18" charset="2"/>
              <a:buNone/>
            </a:pP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4294967295"/>
            <p:custDataLst>
              <p:tags r:id="rId19"/>
            </p:custDataLst>
          </p:nvPr>
        </p:nvSpPr>
        <p:spPr>
          <a:xfrm>
            <a:off x="3799681" y="3235732"/>
            <a:ext cx="2293938" cy="1052596"/>
          </a:xfrm>
          <a:prstGeom prst="rect">
            <a:avLst/>
          </a:prstGeom>
        </p:spPr>
        <p:txBody>
          <a:bodyPr wrap="square" lIns="0" rIns="0" anchor="ctr" anchorCtr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Best practices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recommendations</a:t>
            </a:r>
            <a:endParaRPr lang="en-US" b="1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Textplatzhalter 6"/>
          <p:cNvSpPr>
            <a:spLocks noGrp="1"/>
          </p:cNvSpPr>
          <p:nvPr>
            <p:ph type="body" sz="quarter" idx="4294967295"/>
            <p:custDataLst>
              <p:tags r:id="rId20"/>
            </p:custDataLst>
          </p:nvPr>
        </p:nvSpPr>
        <p:spPr>
          <a:xfrm>
            <a:off x="313008" y="1483874"/>
            <a:ext cx="2074863" cy="276999"/>
          </a:xfrm>
          <a:prstGeom prst="rect">
            <a:avLst/>
          </a:prstGeom>
        </p:spPr>
        <p:txBody>
          <a:bodyPr wrap="square" lIns="0" tIns="0" rIns="0" anchor="t" anchorCtr="0">
            <a:spAutoFit/>
          </a:bodyPr>
          <a:lstStyle/>
          <a:p>
            <a:r>
              <a:rPr lang="en-US" b="1" smtClean="0">
                <a:latin typeface="+mn-lt"/>
              </a:rPr>
              <a:t>Making trade-offs</a:t>
            </a:r>
          </a:p>
        </p:txBody>
      </p:sp>
      <p:sp>
        <p:nvSpPr>
          <p:cNvPr id="28" name="Textplatzhalter 6"/>
          <p:cNvSpPr>
            <a:spLocks noGrp="1"/>
          </p:cNvSpPr>
          <p:nvPr>
            <p:ph type="body" sz="quarter" idx="4294967295"/>
            <p:custDataLst>
              <p:tags r:id="rId21"/>
            </p:custDataLst>
          </p:nvPr>
        </p:nvSpPr>
        <p:spPr>
          <a:xfrm>
            <a:off x="313008" y="1864664"/>
            <a:ext cx="4362450" cy="492443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1600" dirty="0">
                <a:latin typeface="+mn-lt"/>
              </a:rPr>
              <a:t>Overinvest in </a:t>
            </a:r>
            <a:r>
              <a:rPr lang="en-US" sz="1600" dirty="0" err="1">
                <a:latin typeface="+mn-lt"/>
              </a:rPr>
              <a:t>labour</a:t>
            </a:r>
            <a:r>
              <a:rPr lang="en-US" sz="1600" dirty="0">
                <a:latin typeface="+mn-lt"/>
              </a:rPr>
              <a:t> &amp; equipment &gt;completing earlier will offset additional </a:t>
            </a:r>
            <a:r>
              <a:rPr lang="en-US" sz="1600" dirty="0" smtClean="0">
                <a:latin typeface="+mn-lt"/>
              </a:rPr>
              <a:t>costs </a:t>
            </a:r>
            <a:endParaRPr lang="en-US" sz="1600" dirty="0">
              <a:latin typeface="+mn-lt"/>
            </a:endParaRPr>
          </a:p>
        </p:txBody>
      </p:sp>
      <p:sp>
        <p:nvSpPr>
          <p:cNvPr id="29" name="Textplatzhalter 6"/>
          <p:cNvSpPr>
            <a:spLocks noGrp="1"/>
          </p:cNvSpPr>
          <p:nvPr>
            <p:ph type="body" sz="quarter" idx="4294967295"/>
            <p:custDataLst>
              <p:tags r:id="rId22"/>
            </p:custDataLst>
          </p:nvPr>
        </p:nvSpPr>
        <p:spPr>
          <a:xfrm>
            <a:off x="6657976" y="1483874"/>
            <a:ext cx="2974046" cy="276999"/>
          </a:xfrm>
          <a:prstGeom prst="rect">
            <a:avLst/>
          </a:prstGeom>
        </p:spPr>
        <p:txBody>
          <a:bodyPr wrap="square" lIns="0" tIns="0" rIns="0" anchor="t" anchorCtr="0">
            <a:spAutoFit/>
          </a:bodyPr>
          <a:lstStyle/>
          <a:p>
            <a:pPr algn="r"/>
            <a:r>
              <a:rPr lang="en-US" b="1" dirty="0" smtClean="0">
                <a:latin typeface="+mn-lt"/>
              </a:rPr>
              <a:t>Supplier relationship</a:t>
            </a:r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4294967295"/>
            <p:custDataLst>
              <p:tags r:id="rId23"/>
            </p:custDataLst>
          </p:nvPr>
        </p:nvSpPr>
        <p:spPr>
          <a:xfrm>
            <a:off x="5269571" y="1826564"/>
            <a:ext cx="4362450" cy="738664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algn="r"/>
            <a:r>
              <a:rPr lang="en-US" sz="1600" dirty="0" smtClean="0">
                <a:latin typeface="+mn-lt"/>
              </a:rPr>
              <a:t>Spend significant time and energy upfront, during the contracting stage &gt; minimize costs of interaction from contracting to execution</a:t>
            </a:r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4294967295"/>
            <p:custDataLst>
              <p:tags r:id="rId24"/>
            </p:custDataLst>
          </p:nvPr>
        </p:nvSpPr>
        <p:spPr>
          <a:xfrm>
            <a:off x="313008" y="3084074"/>
            <a:ext cx="3238230" cy="553998"/>
          </a:xfrm>
          <a:prstGeom prst="rect">
            <a:avLst/>
          </a:prstGeom>
        </p:spPr>
        <p:txBody>
          <a:bodyPr wrap="square" lIns="0" tIns="0" rIns="0" anchor="t" anchorCtr="0">
            <a:spAutoFit/>
          </a:bodyPr>
          <a:lstStyle/>
          <a:p>
            <a:r>
              <a:rPr lang="en-US" b="1" smtClean="0">
                <a:latin typeface="+mn-lt"/>
              </a:rPr>
              <a:t>Project Management is core competence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4294967295"/>
            <p:custDataLst>
              <p:tags r:id="rId25"/>
            </p:custDataLst>
          </p:nvPr>
        </p:nvSpPr>
        <p:spPr>
          <a:xfrm>
            <a:off x="6354764" y="3084074"/>
            <a:ext cx="3277258" cy="553998"/>
          </a:xfrm>
          <a:prstGeom prst="rect">
            <a:avLst/>
          </a:prstGeom>
        </p:spPr>
        <p:txBody>
          <a:bodyPr wrap="square" lIns="0" tIns="0" rIns="0" anchor="t" anchorCtr="0">
            <a:spAutoFit/>
          </a:bodyPr>
          <a:lstStyle/>
          <a:p>
            <a:pPr algn="r"/>
            <a:r>
              <a:rPr lang="en-US" b="1" smtClean="0">
                <a:latin typeface="+mn-lt"/>
              </a:rPr>
              <a:t>Reconsider low –cost suppliers</a:t>
            </a:r>
          </a:p>
        </p:txBody>
      </p:sp>
      <p:sp>
        <p:nvSpPr>
          <p:cNvPr id="31" name="Textplatzhalter 6"/>
          <p:cNvSpPr>
            <a:spLocks noGrp="1"/>
          </p:cNvSpPr>
          <p:nvPr>
            <p:ph type="body" sz="quarter" idx="4294967295"/>
            <p:custDataLst>
              <p:tags r:id="rId26"/>
            </p:custDataLst>
          </p:nvPr>
        </p:nvSpPr>
        <p:spPr>
          <a:xfrm>
            <a:off x="313008" y="4655699"/>
            <a:ext cx="3239817" cy="553998"/>
          </a:xfrm>
          <a:prstGeom prst="rect">
            <a:avLst/>
          </a:prstGeom>
        </p:spPr>
        <p:txBody>
          <a:bodyPr wrap="square" lIns="0" tIns="0" rIns="0" anchor="t" anchorCtr="0">
            <a:spAutoFit/>
          </a:bodyPr>
          <a:lstStyle/>
          <a:p>
            <a:r>
              <a:rPr lang="en-US" b="1" smtClean="0">
                <a:latin typeface="+mn-lt"/>
              </a:rPr>
              <a:t>Clear responsibilities  &amp; processes</a:t>
            </a:r>
          </a:p>
        </p:txBody>
      </p:sp>
      <p:sp>
        <p:nvSpPr>
          <p:cNvPr id="32" name="Textplatzhalter 6"/>
          <p:cNvSpPr>
            <a:spLocks noGrp="1"/>
          </p:cNvSpPr>
          <p:nvPr>
            <p:ph type="body" sz="quarter" idx="4294967295"/>
            <p:custDataLst>
              <p:tags r:id="rId27"/>
            </p:custDataLst>
          </p:nvPr>
        </p:nvSpPr>
        <p:spPr>
          <a:xfrm>
            <a:off x="6354764" y="4684274"/>
            <a:ext cx="3277258" cy="553998"/>
          </a:xfrm>
          <a:prstGeom prst="rect">
            <a:avLst/>
          </a:prstGeom>
        </p:spPr>
        <p:txBody>
          <a:bodyPr wrap="square" lIns="0" tIns="0" rIns="0" anchor="t" anchorCtr="0">
            <a:spAutoFit/>
          </a:bodyPr>
          <a:lstStyle/>
          <a:p>
            <a:pPr algn="r"/>
            <a:r>
              <a:rPr lang="en-US" b="1" smtClean="0">
                <a:latin typeface="+mn-lt"/>
              </a:rPr>
              <a:t>Treat the contractor´s problem as your problem</a:t>
            </a:r>
          </a:p>
        </p:txBody>
      </p:sp>
      <p:sp>
        <p:nvSpPr>
          <p:cNvPr id="33" name="Textplatzhalter 6"/>
          <p:cNvSpPr>
            <a:spLocks noGrp="1"/>
          </p:cNvSpPr>
          <p:nvPr>
            <p:ph type="body" sz="quarter" idx="4294967295"/>
            <p:custDataLst>
              <p:tags r:id="rId28"/>
            </p:custDataLst>
          </p:nvPr>
        </p:nvSpPr>
        <p:spPr>
          <a:xfrm>
            <a:off x="313008" y="3655364"/>
            <a:ext cx="3239817" cy="738664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1600" dirty="0" smtClean="0">
                <a:latin typeface="+mn-lt"/>
              </a:rPr>
              <a:t>Retain active role as overall manager (manage most critical parts yourself)</a:t>
            </a:r>
            <a:endParaRPr lang="en-US" sz="1600" dirty="0">
              <a:latin typeface="+mn-lt"/>
            </a:endParaRPr>
          </a:p>
        </p:txBody>
      </p:sp>
      <p:sp>
        <p:nvSpPr>
          <p:cNvPr id="34" name="Textplatzhalter 6"/>
          <p:cNvSpPr>
            <a:spLocks noGrp="1"/>
          </p:cNvSpPr>
          <p:nvPr>
            <p:ph type="body" sz="quarter" idx="4294967295"/>
            <p:custDataLst>
              <p:tags r:id="rId29"/>
            </p:custDataLst>
          </p:nvPr>
        </p:nvSpPr>
        <p:spPr>
          <a:xfrm>
            <a:off x="6394449" y="3664889"/>
            <a:ext cx="3237571" cy="738664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algn="r"/>
            <a:r>
              <a:rPr lang="en-US" sz="1600" dirty="0" smtClean="0">
                <a:latin typeface="+mn-lt"/>
              </a:rPr>
              <a:t>Obtain lower costs &amp;  faster service by aggressively sourcing from low-cost countries</a:t>
            </a:r>
          </a:p>
        </p:txBody>
      </p:sp>
      <p:sp>
        <p:nvSpPr>
          <p:cNvPr id="35" name="Textplatzhalter 6"/>
          <p:cNvSpPr>
            <a:spLocks noGrp="1"/>
          </p:cNvSpPr>
          <p:nvPr>
            <p:ph type="body" sz="quarter" idx="4294967295"/>
            <p:custDataLst>
              <p:tags r:id="rId30"/>
            </p:custDataLst>
          </p:nvPr>
        </p:nvSpPr>
        <p:spPr>
          <a:xfrm>
            <a:off x="303483" y="5350814"/>
            <a:ext cx="4362450" cy="492443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>
              <a:tabLst>
                <a:tab pos="714375" algn="l"/>
              </a:tabLst>
            </a:pPr>
            <a:r>
              <a:rPr lang="en-US" sz="1600" dirty="0" smtClean="0">
                <a:latin typeface="+mn-lt"/>
              </a:rPr>
              <a:t>Project management is responsible from start to </a:t>
            </a:r>
            <a:r>
              <a:rPr lang="en-US" sz="1600" dirty="0" smtClean="0">
                <a:latin typeface="+mn-lt"/>
              </a:rPr>
              <a:t>finish, </a:t>
            </a:r>
            <a:r>
              <a:rPr lang="en-US" sz="1600" dirty="0" smtClean="0">
                <a:latin typeface="+mn-lt"/>
              </a:rPr>
              <a:t>performance metrics &amp; regular reviews</a:t>
            </a:r>
            <a:endParaRPr lang="en-US" sz="1600" dirty="0">
              <a:latin typeface="+mn-lt"/>
            </a:endParaRPr>
          </a:p>
        </p:txBody>
      </p:sp>
      <p:sp>
        <p:nvSpPr>
          <p:cNvPr id="36" name="Textplatzhalter 6"/>
          <p:cNvSpPr>
            <a:spLocks noGrp="1"/>
          </p:cNvSpPr>
          <p:nvPr>
            <p:ph type="body" sz="quarter" idx="4294967295"/>
            <p:custDataLst>
              <p:tags r:id="rId31"/>
            </p:custDataLst>
          </p:nvPr>
        </p:nvSpPr>
        <p:spPr>
          <a:xfrm>
            <a:off x="5260046" y="4979339"/>
            <a:ext cx="4362450" cy="276999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algn="r"/>
            <a:r>
              <a:rPr lang="en-US" smtClean="0">
                <a:latin typeface="+mn-lt"/>
              </a:rPr>
              <a:t>...</a:t>
            </a:r>
          </a:p>
        </p:txBody>
      </p:sp>
      <p:sp>
        <p:nvSpPr>
          <p:cNvPr id="37" name="Textplatzhalter 6"/>
          <p:cNvSpPr>
            <a:spLocks noGrp="1"/>
          </p:cNvSpPr>
          <p:nvPr>
            <p:ph type="body" sz="quarter" idx="4294967295"/>
            <p:custDataLst>
              <p:tags r:id="rId32"/>
            </p:custDataLst>
          </p:nvPr>
        </p:nvSpPr>
        <p:spPr>
          <a:xfrm>
            <a:off x="5273675" y="5352572"/>
            <a:ext cx="4362450" cy="492443"/>
          </a:xfrm>
          <a:prstGeom prst="rect">
            <a:avLst/>
          </a:prstGeom>
        </p:spPr>
        <p:txBody>
          <a:bodyPr wrap="square" lIns="0" rIns="0" anchor="t" anchorCtr="0">
            <a:spAutoFit/>
          </a:bodyPr>
          <a:lstStyle/>
          <a:p>
            <a:pPr algn="r"/>
            <a:r>
              <a:rPr lang="en-US" sz="1600" dirty="0" smtClean="0">
                <a:latin typeface="+mn-lt"/>
              </a:rPr>
              <a:t>Commit own team to work directly with key suppliers on how to improve processes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17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08545" name="think-cell Slide" r:id="rId11" imgW="0" imgH="0" progId="TCLayout.ActiveDocument.1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Contact person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435AA327-D66F-4C6F-92B6-F31C39A0624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7488" y="1397000"/>
            <a:ext cx="4433887" cy="47767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8" name="Rectangle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9100" y="1624013"/>
            <a:ext cx="1385888" cy="1868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10" name="Rectangle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19100" y="4183063"/>
            <a:ext cx="4171950" cy="177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defTabSz="857250">
              <a:spcBef>
                <a:spcPct val="40000"/>
              </a:spcBef>
              <a:buClr>
                <a:schemeClr val="bg1"/>
              </a:buClr>
              <a:tabLst>
                <a:tab pos="628650" algn="l"/>
              </a:tabLst>
            </a:pPr>
            <a:r>
              <a:rPr lang="en-US" sz="1600" smtClean="0"/>
              <a:t>Kurt Weber</a:t>
            </a:r>
            <a:br>
              <a:rPr lang="en-US" sz="1600" smtClean="0"/>
            </a:br>
            <a:r>
              <a:rPr lang="en-US" sz="1600" smtClean="0"/>
              <a:t>Managing Director</a:t>
            </a:r>
          </a:p>
          <a:p>
            <a:pPr defTabSz="857250">
              <a:spcBef>
                <a:spcPct val="40000"/>
              </a:spcBef>
              <a:buClr>
                <a:schemeClr val="bg1"/>
              </a:buClr>
              <a:tabLst>
                <a:tab pos="628650" algn="l"/>
              </a:tabLst>
            </a:pPr>
            <a:r>
              <a:rPr lang="en-US" sz="1600" smtClean="0"/>
              <a:t>Horváth &amp; Partners Management Consulting </a:t>
            </a:r>
          </a:p>
          <a:p>
            <a:pPr defTabSz="857250">
              <a:spcBef>
                <a:spcPct val="40000"/>
              </a:spcBef>
              <a:tabLst>
                <a:tab pos="628650" algn="l"/>
              </a:tabLst>
            </a:pPr>
            <a:r>
              <a:rPr lang="en-US" sz="1600" smtClean="0"/>
              <a:t>Tel: 	+40 31 6201888</a:t>
            </a:r>
            <a:br>
              <a:rPr lang="en-US" sz="1600" smtClean="0"/>
            </a:br>
            <a:r>
              <a:rPr lang="en-US" sz="1600" smtClean="0"/>
              <a:t>Fax: 	+40 31 6201889</a:t>
            </a:r>
          </a:p>
          <a:p>
            <a:pPr defTabSz="857250">
              <a:spcBef>
                <a:spcPct val="40000"/>
              </a:spcBef>
              <a:buClr>
                <a:schemeClr val="bg1"/>
              </a:buClr>
              <a:tabLst>
                <a:tab pos="754063" algn="l"/>
              </a:tabLst>
            </a:pPr>
            <a:r>
              <a:rPr lang="en-US" sz="1600" smtClean="0"/>
              <a:t>E-Mail</a:t>
            </a:r>
            <a:r>
              <a:rPr lang="en-US" sz="1600"/>
              <a:t>	</a:t>
            </a:r>
            <a:r>
              <a:rPr lang="en-US" sz="1600" smtClean="0"/>
              <a:t> kweber@horvath-partners.com</a:t>
            </a:r>
            <a:endParaRPr lang="en-US" sz="1600" dirty="0"/>
          </a:p>
        </p:txBody>
      </p:sp>
      <p:pic>
        <p:nvPicPr>
          <p:cNvPr id="15" name="Picture 7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2" cstate="print"/>
          <a:srcRect r="14970" b="23885"/>
          <a:stretch>
            <a:fillRect/>
          </a:stretch>
        </p:blipFill>
        <p:spPr bwMode="auto">
          <a:xfrm>
            <a:off x="459759" y="1676400"/>
            <a:ext cx="130236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o-RO" dirty="0" smtClean="0"/>
              <a:t>Horváth &amp; </a:t>
            </a:r>
            <a:r>
              <a:rPr lang="ro-RO" dirty="0" err="1" smtClean="0"/>
              <a:t>Partners</a:t>
            </a:r>
            <a:r>
              <a:rPr lang="ro-RO" dirty="0" smtClean="0"/>
              <a:t> </a:t>
            </a:r>
            <a:r>
              <a:rPr lang="de-DE" dirty="0" smtClean="0"/>
              <a:t> - </a:t>
            </a:r>
            <a:r>
              <a:rPr lang="de-DE" dirty="0" err="1" smtClean="0"/>
              <a:t>consultanta</a:t>
            </a:r>
            <a:r>
              <a:rPr lang="de-DE" dirty="0" smtClean="0"/>
              <a:t> in </a:t>
            </a:r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pentru</a:t>
            </a:r>
            <a:r>
              <a:rPr lang="de-DE" dirty="0" smtClean="0"/>
              <a:t> </a:t>
            </a:r>
            <a:r>
              <a:rPr lang="de-DE" dirty="0" err="1" smtClean="0"/>
              <a:t>cresterea</a:t>
            </a:r>
            <a:r>
              <a:rPr lang="de-DE" dirty="0" smtClean="0"/>
              <a:t> </a:t>
            </a:r>
            <a:r>
              <a:rPr lang="de-DE" dirty="0" err="1" smtClean="0"/>
              <a:t>performantei</a:t>
            </a:r>
            <a:r>
              <a:rPr lang="de-DE" dirty="0" smtClean="0"/>
              <a:t> </a:t>
            </a:r>
            <a:endParaRPr lang="en-GB" dirty="0" smtClean="0"/>
          </a:p>
        </p:txBody>
      </p:sp>
      <p:sp>
        <p:nvSpPr>
          <p:cNvPr id="156" name="Fußzeilenplatzhalter 155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GB" dirty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prstGeom prst="rect">
            <a:avLst/>
          </a:prstGeom>
          <a:noFill/>
        </p:spPr>
        <p:txBody>
          <a:bodyPr/>
          <a:lstStyle/>
          <a:p>
            <a:fld id="{D451774A-EE5B-46EB-A334-EAB00BB64DBE}" type="slidenum">
              <a:rPr lang="en-GB" smtClean="0"/>
              <a:pPr/>
              <a:t>2</a:t>
            </a:fld>
            <a:endParaRPr lang="en-GB" smtClean="0"/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647700" y="4391032"/>
            <a:ext cx="3414173" cy="1787372"/>
            <a:chOff x="372" y="671"/>
            <a:chExt cx="4618" cy="3090"/>
          </a:xfrm>
          <a:solidFill>
            <a:schemeClr val="accent2"/>
          </a:solidFill>
        </p:grpSpPr>
        <p:sp>
          <p:nvSpPr>
            <p:cNvPr id="158" name="Freeform 4"/>
            <p:cNvSpPr>
              <a:spLocks/>
            </p:cNvSpPr>
            <p:nvPr/>
          </p:nvSpPr>
          <p:spPr bwMode="auto">
            <a:xfrm>
              <a:off x="1716" y="741"/>
              <a:ext cx="357" cy="662"/>
            </a:xfrm>
            <a:custGeom>
              <a:avLst/>
              <a:gdLst>
                <a:gd name="T0" fmla="*/ 10 w 357"/>
                <a:gd name="T1" fmla="*/ 138 h 662"/>
                <a:gd name="T2" fmla="*/ 29 w 357"/>
                <a:gd name="T3" fmla="*/ 187 h 662"/>
                <a:gd name="T4" fmla="*/ 79 w 357"/>
                <a:gd name="T5" fmla="*/ 208 h 662"/>
                <a:gd name="T6" fmla="*/ 100 w 357"/>
                <a:gd name="T7" fmla="*/ 277 h 662"/>
                <a:gd name="T8" fmla="*/ 79 w 357"/>
                <a:gd name="T9" fmla="*/ 327 h 662"/>
                <a:gd name="T10" fmla="*/ 110 w 357"/>
                <a:gd name="T11" fmla="*/ 355 h 662"/>
                <a:gd name="T12" fmla="*/ 90 w 357"/>
                <a:gd name="T13" fmla="*/ 375 h 662"/>
                <a:gd name="T14" fmla="*/ 90 w 357"/>
                <a:gd name="T15" fmla="*/ 394 h 662"/>
                <a:gd name="T16" fmla="*/ 110 w 357"/>
                <a:gd name="T17" fmla="*/ 394 h 662"/>
                <a:gd name="T18" fmla="*/ 110 w 357"/>
                <a:gd name="T19" fmla="*/ 435 h 662"/>
                <a:gd name="T20" fmla="*/ 69 w 357"/>
                <a:gd name="T21" fmla="*/ 484 h 662"/>
                <a:gd name="T22" fmla="*/ 69 w 357"/>
                <a:gd name="T23" fmla="*/ 592 h 662"/>
                <a:gd name="T24" fmla="*/ 79 w 357"/>
                <a:gd name="T25" fmla="*/ 602 h 662"/>
                <a:gd name="T26" fmla="*/ 100 w 357"/>
                <a:gd name="T27" fmla="*/ 641 h 662"/>
                <a:gd name="T28" fmla="*/ 118 w 357"/>
                <a:gd name="T29" fmla="*/ 662 h 662"/>
                <a:gd name="T30" fmla="*/ 137 w 357"/>
                <a:gd name="T31" fmla="*/ 631 h 662"/>
                <a:gd name="T32" fmla="*/ 137 w 357"/>
                <a:gd name="T33" fmla="*/ 592 h 662"/>
                <a:gd name="T34" fmla="*/ 178 w 357"/>
                <a:gd name="T35" fmla="*/ 543 h 662"/>
                <a:gd name="T36" fmla="*/ 178 w 357"/>
                <a:gd name="T37" fmla="*/ 494 h 662"/>
                <a:gd name="T38" fmla="*/ 237 w 357"/>
                <a:gd name="T39" fmla="*/ 484 h 662"/>
                <a:gd name="T40" fmla="*/ 308 w 357"/>
                <a:gd name="T41" fmla="*/ 414 h 662"/>
                <a:gd name="T42" fmla="*/ 347 w 357"/>
                <a:gd name="T43" fmla="*/ 394 h 662"/>
                <a:gd name="T44" fmla="*/ 347 w 357"/>
                <a:gd name="T45" fmla="*/ 375 h 662"/>
                <a:gd name="T46" fmla="*/ 308 w 357"/>
                <a:gd name="T47" fmla="*/ 375 h 662"/>
                <a:gd name="T48" fmla="*/ 318 w 357"/>
                <a:gd name="T49" fmla="*/ 327 h 662"/>
                <a:gd name="T50" fmla="*/ 357 w 357"/>
                <a:gd name="T51" fmla="*/ 355 h 662"/>
                <a:gd name="T52" fmla="*/ 357 w 357"/>
                <a:gd name="T53" fmla="*/ 335 h 662"/>
                <a:gd name="T54" fmla="*/ 308 w 357"/>
                <a:gd name="T55" fmla="*/ 296 h 662"/>
                <a:gd name="T56" fmla="*/ 318 w 357"/>
                <a:gd name="T57" fmla="*/ 257 h 662"/>
                <a:gd name="T58" fmla="*/ 337 w 357"/>
                <a:gd name="T59" fmla="*/ 257 h 662"/>
                <a:gd name="T60" fmla="*/ 347 w 357"/>
                <a:gd name="T61" fmla="*/ 237 h 662"/>
                <a:gd name="T62" fmla="*/ 298 w 357"/>
                <a:gd name="T63" fmla="*/ 128 h 662"/>
                <a:gd name="T64" fmla="*/ 308 w 357"/>
                <a:gd name="T65" fmla="*/ 98 h 662"/>
                <a:gd name="T66" fmla="*/ 288 w 357"/>
                <a:gd name="T67" fmla="*/ 89 h 662"/>
                <a:gd name="T68" fmla="*/ 268 w 357"/>
                <a:gd name="T69" fmla="*/ 108 h 662"/>
                <a:gd name="T70" fmla="*/ 298 w 357"/>
                <a:gd name="T71" fmla="*/ 40 h 662"/>
                <a:gd name="T72" fmla="*/ 288 w 357"/>
                <a:gd name="T73" fmla="*/ 30 h 662"/>
                <a:gd name="T74" fmla="*/ 259 w 357"/>
                <a:gd name="T75" fmla="*/ 69 h 662"/>
                <a:gd name="T76" fmla="*/ 237 w 357"/>
                <a:gd name="T77" fmla="*/ 59 h 662"/>
                <a:gd name="T78" fmla="*/ 237 w 357"/>
                <a:gd name="T79" fmla="*/ 40 h 662"/>
                <a:gd name="T80" fmla="*/ 219 w 357"/>
                <a:gd name="T81" fmla="*/ 49 h 662"/>
                <a:gd name="T82" fmla="*/ 200 w 357"/>
                <a:gd name="T83" fmla="*/ 40 h 662"/>
                <a:gd name="T84" fmla="*/ 247 w 357"/>
                <a:gd name="T85" fmla="*/ 10 h 662"/>
                <a:gd name="T86" fmla="*/ 237 w 357"/>
                <a:gd name="T87" fmla="*/ 0 h 662"/>
                <a:gd name="T88" fmla="*/ 200 w 357"/>
                <a:gd name="T89" fmla="*/ 0 h 662"/>
                <a:gd name="T90" fmla="*/ 178 w 357"/>
                <a:gd name="T91" fmla="*/ 30 h 662"/>
                <a:gd name="T92" fmla="*/ 137 w 357"/>
                <a:gd name="T93" fmla="*/ 0 h 662"/>
                <a:gd name="T94" fmla="*/ 90 w 357"/>
                <a:gd name="T95" fmla="*/ 20 h 662"/>
                <a:gd name="T96" fmla="*/ 100 w 357"/>
                <a:gd name="T97" fmla="*/ 49 h 662"/>
                <a:gd name="T98" fmla="*/ 69 w 357"/>
                <a:gd name="T99" fmla="*/ 49 h 662"/>
                <a:gd name="T100" fmla="*/ 61 w 357"/>
                <a:gd name="T101" fmla="*/ 59 h 662"/>
                <a:gd name="T102" fmla="*/ 61 w 357"/>
                <a:gd name="T103" fmla="*/ 89 h 662"/>
                <a:gd name="T104" fmla="*/ 10 w 357"/>
                <a:gd name="T105" fmla="*/ 89 h 662"/>
                <a:gd name="T106" fmla="*/ 0 w 357"/>
                <a:gd name="T107" fmla="*/ 98 h 662"/>
                <a:gd name="T108" fmla="*/ 29 w 357"/>
                <a:gd name="T109" fmla="*/ 128 h 662"/>
                <a:gd name="T110" fmla="*/ 10 w 357"/>
                <a:gd name="T111" fmla="*/ 138 h 662"/>
                <a:gd name="T112" fmla="*/ 10 w 357"/>
                <a:gd name="T113" fmla="*/ 138 h 66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57"/>
                <a:gd name="T172" fmla="*/ 0 h 662"/>
                <a:gd name="T173" fmla="*/ 357 w 357"/>
                <a:gd name="T174" fmla="*/ 662 h 66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57" h="662">
                  <a:moveTo>
                    <a:pt x="10" y="138"/>
                  </a:moveTo>
                  <a:lnTo>
                    <a:pt x="29" y="187"/>
                  </a:lnTo>
                  <a:lnTo>
                    <a:pt x="79" y="208"/>
                  </a:lnTo>
                  <a:lnTo>
                    <a:pt x="100" y="277"/>
                  </a:lnTo>
                  <a:lnTo>
                    <a:pt x="79" y="327"/>
                  </a:lnTo>
                  <a:lnTo>
                    <a:pt x="110" y="355"/>
                  </a:lnTo>
                  <a:lnTo>
                    <a:pt x="90" y="375"/>
                  </a:lnTo>
                  <a:lnTo>
                    <a:pt x="90" y="394"/>
                  </a:lnTo>
                  <a:lnTo>
                    <a:pt x="110" y="394"/>
                  </a:lnTo>
                  <a:lnTo>
                    <a:pt x="110" y="435"/>
                  </a:lnTo>
                  <a:lnTo>
                    <a:pt x="69" y="484"/>
                  </a:lnTo>
                  <a:lnTo>
                    <a:pt x="69" y="592"/>
                  </a:lnTo>
                  <a:lnTo>
                    <a:pt x="79" y="602"/>
                  </a:lnTo>
                  <a:lnTo>
                    <a:pt x="100" y="641"/>
                  </a:lnTo>
                  <a:lnTo>
                    <a:pt x="118" y="662"/>
                  </a:lnTo>
                  <a:lnTo>
                    <a:pt x="137" y="631"/>
                  </a:lnTo>
                  <a:lnTo>
                    <a:pt x="137" y="592"/>
                  </a:lnTo>
                  <a:lnTo>
                    <a:pt x="178" y="543"/>
                  </a:lnTo>
                  <a:lnTo>
                    <a:pt x="178" y="494"/>
                  </a:lnTo>
                  <a:lnTo>
                    <a:pt x="237" y="484"/>
                  </a:lnTo>
                  <a:lnTo>
                    <a:pt x="308" y="414"/>
                  </a:lnTo>
                  <a:lnTo>
                    <a:pt x="347" y="394"/>
                  </a:lnTo>
                  <a:lnTo>
                    <a:pt x="347" y="375"/>
                  </a:lnTo>
                  <a:lnTo>
                    <a:pt x="308" y="375"/>
                  </a:lnTo>
                  <a:lnTo>
                    <a:pt x="318" y="327"/>
                  </a:lnTo>
                  <a:lnTo>
                    <a:pt x="357" y="355"/>
                  </a:lnTo>
                  <a:lnTo>
                    <a:pt x="357" y="335"/>
                  </a:lnTo>
                  <a:lnTo>
                    <a:pt x="308" y="296"/>
                  </a:lnTo>
                  <a:lnTo>
                    <a:pt x="318" y="257"/>
                  </a:lnTo>
                  <a:lnTo>
                    <a:pt x="337" y="257"/>
                  </a:lnTo>
                  <a:lnTo>
                    <a:pt x="347" y="237"/>
                  </a:lnTo>
                  <a:lnTo>
                    <a:pt x="298" y="128"/>
                  </a:lnTo>
                  <a:lnTo>
                    <a:pt x="308" y="98"/>
                  </a:lnTo>
                  <a:lnTo>
                    <a:pt x="288" y="89"/>
                  </a:lnTo>
                  <a:lnTo>
                    <a:pt x="268" y="108"/>
                  </a:lnTo>
                  <a:lnTo>
                    <a:pt x="298" y="40"/>
                  </a:lnTo>
                  <a:lnTo>
                    <a:pt x="288" y="30"/>
                  </a:lnTo>
                  <a:lnTo>
                    <a:pt x="259" y="69"/>
                  </a:lnTo>
                  <a:lnTo>
                    <a:pt x="237" y="59"/>
                  </a:lnTo>
                  <a:lnTo>
                    <a:pt x="237" y="40"/>
                  </a:lnTo>
                  <a:lnTo>
                    <a:pt x="219" y="49"/>
                  </a:lnTo>
                  <a:lnTo>
                    <a:pt x="200" y="40"/>
                  </a:lnTo>
                  <a:lnTo>
                    <a:pt x="247" y="10"/>
                  </a:lnTo>
                  <a:lnTo>
                    <a:pt x="237" y="0"/>
                  </a:lnTo>
                  <a:lnTo>
                    <a:pt x="200" y="0"/>
                  </a:lnTo>
                  <a:lnTo>
                    <a:pt x="178" y="30"/>
                  </a:lnTo>
                  <a:lnTo>
                    <a:pt x="137" y="0"/>
                  </a:lnTo>
                  <a:lnTo>
                    <a:pt x="90" y="20"/>
                  </a:lnTo>
                  <a:lnTo>
                    <a:pt x="100" y="49"/>
                  </a:lnTo>
                  <a:lnTo>
                    <a:pt x="69" y="49"/>
                  </a:lnTo>
                  <a:lnTo>
                    <a:pt x="61" y="59"/>
                  </a:lnTo>
                  <a:lnTo>
                    <a:pt x="61" y="89"/>
                  </a:lnTo>
                  <a:lnTo>
                    <a:pt x="10" y="89"/>
                  </a:lnTo>
                  <a:lnTo>
                    <a:pt x="0" y="98"/>
                  </a:lnTo>
                  <a:lnTo>
                    <a:pt x="29" y="128"/>
                  </a:lnTo>
                  <a:lnTo>
                    <a:pt x="10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59" name="Freeform 5"/>
            <p:cNvSpPr>
              <a:spLocks/>
            </p:cNvSpPr>
            <p:nvPr/>
          </p:nvSpPr>
          <p:spPr bwMode="auto">
            <a:xfrm>
              <a:off x="1716" y="741"/>
              <a:ext cx="357" cy="662"/>
            </a:xfrm>
            <a:custGeom>
              <a:avLst/>
              <a:gdLst>
                <a:gd name="T0" fmla="*/ 10 w 357"/>
                <a:gd name="T1" fmla="*/ 138 h 662"/>
                <a:gd name="T2" fmla="*/ 29 w 357"/>
                <a:gd name="T3" fmla="*/ 187 h 662"/>
                <a:gd name="T4" fmla="*/ 79 w 357"/>
                <a:gd name="T5" fmla="*/ 208 h 662"/>
                <a:gd name="T6" fmla="*/ 100 w 357"/>
                <a:gd name="T7" fmla="*/ 277 h 662"/>
                <a:gd name="T8" fmla="*/ 79 w 357"/>
                <a:gd name="T9" fmla="*/ 327 h 662"/>
                <a:gd name="T10" fmla="*/ 110 w 357"/>
                <a:gd name="T11" fmla="*/ 355 h 662"/>
                <a:gd name="T12" fmla="*/ 90 w 357"/>
                <a:gd name="T13" fmla="*/ 375 h 662"/>
                <a:gd name="T14" fmla="*/ 90 w 357"/>
                <a:gd name="T15" fmla="*/ 394 h 662"/>
                <a:gd name="T16" fmla="*/ 110 w 357"/>
                <a:gd name="T17" fmla="*/ 394 h 662"/>
                <a:gd name="T18" fmla="*/ 110 w 357"/>
                <a:gd name="T19" fmla="*/ 435 h 662"/>
                <a:gd name="T20" fmla="*/ 69 w 357"/>
                <a:gd name="T21" fmla="*/ 484 h 662"/>
                <a:gd name="T22" fmla="*/ 69 w 357"/>
                <a:gd name="T23" fmla="*/ 592 h 662"/>
                <a:gd name="T24" fmla="*/ 79 w 357"/>
                <a:gd name="T25" fmla="*/ 602 h 662"/>
                <a:gd name="T26" fmla="*/ 100 w 357"/>
                <a:gd name="T27" fmla="*/ 641 h 662"/>
                <a:gd name="T28" fmla="*/ 118 w 357"/>
                <a:gd name="T29" fmla="*/ 662 h 662"/>
                <a:gd name="T30" fmla="*/ 137 w 357"/>
                <a:gd name="T31" fmla="*/ 631 h 662"/>
                <a:gd name="T32" fmla="*/ 137 w 357"/>
                <a:gd name="T33" fmla="*/ 592 h 662"/>
                <a:gd name="T34" fmla="*/ 178 w 357"/>
                <a:gd name="T35" fmla="*/ 543 h 662"/>
                <a:gd name="T36" fmla="*/ 178 w 357"/>
                <a:gd name="T37" fmla="*/ 494 h 662"/>
                <a:gd name="T38" fmla="*/ 237 w 357"/>
                <a:gd name="T39" fmla="*/ 484 h 662"/>
                <a:gd name="T40" fmla="*/ 308 w 357"/>
                <a:gd name="T41" fmla="*/ 414 h 662"/>
                <a:gd name="T42" fmla="*/ 347 w 357"/>
                <a:gd name="T43" fmla="*/ 394 h 662"/>
                <a:gd name="T44" fmla="*/ 347 w 357"/>
                <a:gd name="T45" fmla="*/ 375 h 662"/>
                <a:gd name="T46" fmla="*/ 308 w 357"/>
                <a:gd name="T47" fmla="*/ 375 h 662"/>
                <a:gd name="T48" fmla="*/ 318 w 357"/>
                <a:gd name="T49" fmla="*/ 327 h 662"/>
                <a:gd name="T50" fmla="*/ 357 w 357"/>
                <a:gd name="T51" fmla="*/ 355 h 662"/>
                <a:gd name="T52" fmla="*/ 357 w 357"/>
                <a:gd name="T53" fmla="*/ 335 h 662"/>
                <a:gd name="T54" fmla="*/ 308 w 357"/>
                <a:gd name="T55" fmla="*/ 296 h 662"/>
                <a:gd name="T56" fmla="*/ 318 w 357"/>
                <a:gd name="T57" fmla="*/ 257 h 662"/>
                <a:gd name="T58" fmla="*/ 337 w 357"/>
                <a:gd name="T59" fmla="*/ 257 h 662"/>
                <a:gd name="T60" fmla="*/ 347 w 357"/>
                <a:gd name="T61" fmla="*/ 237 h 662"/>
                <a:gd name="T62" fmla="*/ 298 w 357"/>
                <a:gd name="T63" fmla="*/ 128 h 662"/>
                <a:gd name="T64" fmla="*/ 308 w 357"/>
                <a:gd name="T65" fmla="*/ 98 h 662"/>
                <a:gd name="T66" fmla="*/ 288 w 357"/>
                <a:gd name="T67" fmla="*/ 89 h 662"/>
                <a:gd name="T68" fmla="*/ 268 w 357"/>
                <a:gd name="T69" fmla="*/ 108 h 662"/>
                <a:gd name="T70" fmla="*/ 298 w 357"/>
                <a:gd name="T71" fmla="*/ 40 h 662"/>
                <a:gd name="T72" fmla="*/ 288 w 357"/>
                <a:gd name="T73" fmla="*/ 30 h 662"/>
                <a:gd name="T74" fmla="*/ 259 w 357"/>
                <a:gd name="T75" fmla="*/ 69 h 662"/>
                <a:gd name="T76" fmla="*/ 237 w 357"/>
                <a:gd name="T77" fmla="*/ 59 h 662"/>
                <a:gd name="T78" fmla="*/ 237 w 357"/>
                <a:gd name="T79" fmla="*/ 40 h 662"/>
                <a:gd name="T80" fmla="*/ 219 w 357"/>
                <a:gd name="T81" fmla="*/ 49 h 662"/>
                <a:gd name="T82" fmla="*/ 200 w 357"/>
                <a:gd name="T83" fmla="*/ 40 h 662"/>
                <a:gd name="T84" fmla="*/ 247 w 357"/>
                <a:gd name="T85" fmla="*/ 10 h 662"/>
                <a:gd name="T86" fmla="*/ 237 w 357"/>
                <a:gd name="T87" fmla="*/ 0 h 662"/>
                <a:gd name="T88" fmla="*/ 200 w 357"/>
                <a:gd name="T89" fmla="*/ 0 h 662"/>
                <a:gd name="T90" fmla="*/ 178 w 357"/>
                <a:gd name="T91" fmla="*/ 30 h 662"/>
                <a:gd name="T92" fmla="*/ 137 w 357"/>
                <a:gd name="T93" fmla="*/ 0 h 662"/>
                <a:gd name="T94" fmla="*/ 90 w 357"/>
                <a:gd name="T95" fmla="*/ 20 h 662"/>
                <a:gd name="T96" fmla="*/ 100 w 357"/>
                <a:gd name="T97" fmla="*/ 49 h 662"/>
                <a:gd name="T98" fmla="*/ 69 w 357"/>
                <a:gd name="T99" fmla="*/ 49 h 662"/>
                <a:gd name="T100" fmla="*/ 61 w 357"/>
                <a:gd name="T101" fmla="*/ 59 h 662"/>
                <a:gd name="T102" fmla="*/ 61 w 357"/>
                <a:gd name="T103" fmla="*/ 89 h 662"/>
                <a:gd name="T104" fmla="*/ 10 w 357"/>
                <a:gd name="T105" fmla="*/ 89 h 662"/>
                <a:gd name="T106" fmla="*/ 0 w 357"/>
                <a:gd name="T107" fmla="*/ 98 h 662"/>
                <a:gd name="T108" fmla="*/ 29 w 357"/>
                <a:gd name="T109" fmla="*/ 128 h 662"/>
                <a:gd name="T110" fmla="*/ 10 w 357"/>
                <a:gd name="T111" fmla="*/ 138 h 662"/>
                <a:gd name="T112" fmla="*/ 10 w 357"/>
                <a:gd name="T113" fmla="*/ 138 h 66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57"/>
                <a:gd name="T172" fmla="*/ 0 h 662"/>
                <a:gd name="T173" fmla="*/ 357 w 357"/>
                <a:gd name="T174" fmla="*/ 662 h 66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57" h="662">
                  <a:moveTo>
                    <a:pt x="10" y="138"/>
                  </a:moveTo>
                  <a:lnTo>
                    <a:pt x="29" y="187"/>
                  </a:lnTo>
                  <a:lnTo>
                    <a:pt x="79" y="208"/>
                  </a:lnTo>
                  <a:lnTo>
                    <a:pt x="100" y="277"/>
                  </a:lnTo>
                  <a:lnTo>
                    <a:pt x="79" y="327"/>
                  </a:lnTo>
                  <a:lnTo>
                    <a:pt x="110" y="355"/>
                  </a:lnTo>
                  <a:lnTo>
                    <a:pt x="90" y="375"/>
                  </a:lnTo>
                  <a:lnTo>
                    <a:pt x="90" y="394"/>
                  </a:lnTo>
                  <a:lnTo>
                    <a:pt x="110" y="394"/>
                  </a:lnTo>
                  <a:lnTo>
                    <a:pt x="110" y="435"/>
                  </a:lnTo>
                  <a:lnTo>
                    <a:pt x="69" y="484"/>
                  </a:lnTo>
                  <a:lnTo>
                    <a:pt x="69" y="592"/>
                  </a:lnTo>
                  <a:lnTo>
                    <a:pt x="79" y="602"/>
                  </a:lnTo>
                  <a:lnTo>
                    <a:pt x="100" y="641"/>
                  </a:lnTo>
                  <a:lnTo>
                    <a:pt x="118" y="662"/>
                  </a:lnTo>
                  <a:lnTo>
                    <a:pt x="137" y="631"/>
                  </a:lnTo>
                  <a:lnTo>
                    <a:pt x="137" y="592"/>
                  </a:lnTo>
                  <a:lnTo>
                    <a:pt x="178" y="543"/>
                  </a:lnTo>
                  <a:lnTo>
                    <a:pt x="178" y="494"/>
                  </a:lnTo>
                  <a:lnTo>
                    <a:pt x="237" y="484"/>
                  </a:lnTo>
                  <a:lnTo>
                    <a:pt x="308" y="414"/>
                  </a:lnTo>
                  <a:lnTo>
                    <a:pt x="347" y="394"/>
                  </a:lnTo>
                  <a:lnTo>
                    <a:pt x="347" y="375"/>
                  </a:lnTo>
                  <a:lnTo>
                    <a:pt x="308" y="375"/>
                  </a:lnTo>
                  <a:lnTo>
                    <a:pt x="318" y="327"/>
                  </a:lnTo>
                  <a:lnTo>
                    <a:pt x="357" y="355"/>
                  </a:lnTo>
                  <a:lnTo>
                    <a:pt x="357" y="335"/>
                  </a:lnTo>
                  <a:lnTo>
                    <a:pt x="308" y="296"/>
                  </a:lnTo>
                  <a:lnTo>
                    <a:pt x="318" y="257"/>
                  </a:lnTo>
                  <a:lnTo>
                    <a:pt x="337" y="257"/>
                  </a:lnTo>
                  <a:lnTo>
                    <a:pt x="347" y="237"/>
                  </a:lnTo>
                  <a:lnTo>
                    <a:pt x="298" y="128"/>
                  </a:lnTo>
                  <a:lnTo>
                    <a:pt x="308" y="98"/>
                  </a:lnTo>
                  <a:lnTo>
                    <a:pt x="288" y="89"/>
                  </a:lnTo>
                  <a:lnTo>
                    <a:pt x="268" y="108"/>
                  </a:lnTo>
                  <a:lnTo>
                    <a:pt x="298" y="40"/>
                  </a:lnTo>
                  <a:lnTo>
                    <a:pt x="288" y="30"/>
                  </a:lnTo>
                  <a:lnTo>
                    <a:pt x="259" y="69"/>
                  </a:lnTo>
                  <a:lnTo>
                    <a:pt x="237" y="59"/>
                  </a:lnTo>
                  <a:lnTo>
                    <a:pt x="237" y="40"/>
                  </a:lnTo>
                  <a:lnTo>
                    <a:pt x="219" y="49"/>
                  </a:lnTo>
                  <a:lnTo>
                    <a:pt x="200" y="40"/>
                  </a:lnTo>
                  <a:lnTo>
                    <a:pt x="247" y="10"/>
                  </a:lnTo>
                  <a:lnTo>
                    <a:pt x="237" y="0"/>
                  </a:lnTo>
                  <a:lnTo>
                    <a:pt x="200" y="0"/>
                  </a:lnTo>
                  <a:lnTo>
                    <a:pt x="178" y="30"/>
                  </a:lnTo>
                  <a:lnTo>
                    <a:pt x="137" y="0"/>
                  </a:lnTo>
                  <a:lnTo>
                    <a:pt x="90" y="20"/>
                  </a:lnTo>
                  <a:lnTo>
                    <a:pt x="100" y="49"/>
                  </a:lnTo>
                  <a:lnTo>
                    <a:pt x="69" y="49"/>
                  </a:lnTo>
                  <a:lnTo>
                    <a:pt x="61" y="59"/>
                  </a:lnTo>
                  <a:lnTo>
                    <a:pt x="61" y="89"/>
                  </a:lnTo>
                  <a:lnTo>
                    <a:pt x="10" y="89"/>
                  </a:lnTo>
                  <a:lnTo>
                    <a:pt x="0" y="98"/>
                  </a:lnTo>
                  <a:lnTo>
                    <a:pt x="29" y="128"/>
                  </a:lnTo>
                  <a:lnTo>
                    <a:pt x="10" y="138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0" name="Freeform 6"/>
            <p:cNvSpPr>
              <a:spLocks/>
            </p:cNvSpPr>
            <p:nvPr/>
          </p:nvSpPr>
          <p:spPr bwMode="auto">
            <a:xfrm>
              <a:off x="2014" y="1300"/>
              <a:ext cx="123" cy="100"/>
            </a:xfrm>
            <a:custGeom>
              <a:avLst/>
              <a:gdLst>
                <a:gd name="T0" fmla="*/ 6 w 123"/>
                <a:gd name="T1" fmla="*/ 25 h 100"/>
                <a:gd name="T2" fmla="*/ 0 w 123"/>
                <a:gd name="T3" fmla="*/ 38 h 100"/>
                <a:gd name="T4" fmla="*/ 15 w 123"/>
                <a:gd name="T5" fmla="*/ 53 h 100"/>
                <a:gd name="T6" fmla="*/ 2 w 123"/>
                <a:gd name="T7" fmla="*/ 79 h 100"/>
                <a:gd name="T8" fmla="*/ 11 w 123"/>
                <a:gd name="T9" fmla="*/ 95 h 100"/>
                <a:gd name="T10" fmla="*/ 88 w 123"/>
                <a:gd name="T11" fmla="*/ 100 h 100"/>
                <a:gd name="T12" fmla="*/ 100 w 123"/>
                <a:gd name="T13" fmla="*/ 82 h 100"/>
                <a:gd name="T14" fmla="*/ 119 w 123"/>
                <a:gd name="T15" fmla="*/ 84 h 100"/>
                <a:gd name="T16" fmla="*/ 123 w 123"/>
                <a:gd name="T17" fmla="*/ 64 h 100"/>
                <a:gd name="T18" fmla="*/ 98 w 123"/>
                <a:gd name="T19" fmla="*/ 49 h 100"/>
                <a:gd name="T20" fmla="*/ 108 w 123"/>
                <a:gd name="T21" fmla="*/ 25 h 100"/>
                <a:gd name="T22" fmla="*/ 60 w 123"/>
                <a:gd name="T23" fmla="*/ 30 h 100"/>
                <a:gd name="T24" fmla="*/ 41 w 123"/>
                <a:gd name="T25" fmla="*/ 0 h 100"/>
                <a:gd name="T26" fmla="*/ 26 w 123"/>
                <a:gd name="T27" fmla="*/ 12 h 100"/>
                <a:gd name="T28" fmla="*/ 34 w 123"/>
                <a:gd name="T29" fmla="*/ 35 h 100"/>
                <a:gd name="T30" fmla="*/ 11 w 123"/>
                <a:gd name="T31" fmla="*/ 22 h 100"/>
                <a:gd name="T32" fmla="*/ 6 w 123"/>
                <a:gd name="T33" fmla="*/ 25 h 100"/>
                <a:gd name="T34" fmla="*/ 6 w 123"/>
                <a:gd name="T35" fmla="*/ 25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3"/>
                <a:gd name="T55" fmla="*/ 0 h 100"/>
                <a:gd name="T56" fmla="*/ 123 w 123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3" h="100">
                  <a:moveTo>
                    <a:pt x="6" y="25"/>
                  </a:moveTo>
                  <a:lnTo>
                    <a:pt x="0" y="38"/>
                  </a:lnTo>
                  <a:lnTo>
                    <a:pt x="15" y="53"/>
                  </a:lnTo>
                  <a:lnTo>
                    <a:pt x="2" y="79"/>
                  </a:lnTo>
                  <a:lnTo>
                    <a:pt x="11" y="95"/>
                  </a:lnTo>
                  <a:lnTo>
                    <a:pt x="88" y="100"/>
                  </a:lnTo>
                  <a:lnTo>
                    <a:pt x="100" y="82"/>
                  </a:lnTo>
                  <a:lnTo>
                    <a:pt x="119" y="84"/>
                  </a:lnTo>
                  <a:lnTo>
                    <a:pt x="123" y="64"/>
                  </a:lnTo>
                  <a:lnTo>
                    <a:pt x="98" y="49"/>
                  </a:lnTo>
                  <a:lnTo>
                    <a:pt x="108" y="25"/>
                  </a:lnTo>
                  <a:lnTo>
                    <a:pt x="60" y="30"/>
                  </a:lnTo>
                  <a:lnTo>
                    <a:pt x="41" y="0"/>
                  </a:lnTo>
                  <a:lnTo>
                    <a:pt x="26" y="12"/>
                  </a:lnTo>
                  <a:lnTo>
                    <a:pt x="34" y="35"/>
                  </a:lnTo>
                  <a:lnTo>
                    <a:pt x="11" y="22"/>
                  </a:lnTo>
                  <a:lnTo>
                    <a:pt x="6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1" name="Freeform 7"/>
            <p:cNvSpPr>
              <a:spLocks/>
            </p:cNvSpPr>
            <p:nvPr/>
          </p:nvSpPr>
          <p:spPr bwMode="auto">
            <a:xfrm>
              <a:off x="2014" y="1300"/>
              <a:ext cx="123" cy="100"/>
            </a:xfrm>
            <a:custGeom>
              <a:avLst/>
              <a:gdLst>
                <a:gd name="T0" fmla="*/ 6 w 123"/>
                <a:gd name="T1" fmla="*/ 25 h 100"/>
                <a:gd name="T2" fmla="*/ 0 w 123"/>
                <a:gd name="T3" fmla="*/ 38 h 100"/>
                <a:gd name="T4" fmla="*/ 15 w 123"/>
                <a:gd name="T5" fmla="*/ 53 h 100"/>
                <a:gd name="T6" fmla="*/ 2 w 123"/>
                <a:gd name="T7" fmla="*/ 79 h 100"/>
                <a:gd name="T8" fmla="*/ 11 w 123"/>
                <a:gd name="T9" fmla="*/ 95 h 100"/>
                <a:gd name="T10" fmla="*/ 88 w 123"/>
                <a:gd name="T11" fmla="*/ 100 h 100"/>
                <a:gd name="T12" fmla="*/ 100 w 123"/>
                <a:gd name="T13" fmla="*/ 82 h 100"/>
                <a:gd name="T14" fmla="*/ 119 w 123"/>
                <a:gd name="T15" fmla="*/ 84 h 100"/>
                <a:gd name="T16" fmla="*/ 123 w 123"/>
                <a:gd name="T17" fmla="*/ 64 h 100"/>
                <a:gd name="T18" fmla="*/ 98 w 123"/>
                <a:gd name="T19" fmla="*/ 49 h 100"/>
                <a:gd name="T20" fmla="*/ 108 w 123"/>
                <a:gd name="T21" fmla="*/ 25 h 100"/>
                <a:gd name="T22" fmla="*/ 60 w 123"/>
                <a:gd name="T23" fmla="*/ 30 h 100"/>
                <a:gd name="T24" fmla="*/ 41 w 123"/>
                <a:gd name="T25" fmla="*/ 0 h 100"/>
                <a:gd name="T26" fmla="*/ 26 w 123"/>
                <a:gd name="T27" fmla="*/ 12 h 100"/>
                <a:gd name="T28" fmla="*/ 34 w 123"/>
                <a:gd name="T29" fmla="*/ 35 h 100"/>
                <a:gd name="T30" fmla="*/ 11 w 123"/>
                <a:gd name="T31" fmla="*/ 22 h 100"/>
                <a:gd name="T32" fmla="*/ 6 w 123"/>
                <a:gd name="T33" fmla="*/ 25 h 100"/>
                <a:gd name="T34" fmla="*/ 6 w 123"/>
                <a:gd name="T35" fmla="*/ 25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3"/>
                <a:gd name="T55" fmla="*/ 0 h 100"/>
                <a:gd name="T56" fmla="*/ 123 w 123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3" h="100">
                  <a:moveTo>
                    <a:pt x="6" y="25"/>
                  </a:moveTo>
                  <a:lnTo>
                    <a:pt x="0" y="38"/>
                  </a:lnTo>
                  <a:lnTo>
                    <a:pt x="15" y="53"/>
                  </a:lnTo>
                  <a:lnTo>
                    <a:pt x="2" y="79"/>
                  </a:lnTo>
                  <a:lnTo>
                    <a:pt x="11" y="95"/>
                  </a:lnTo>
                  <a:lnTo>
                    <a:pt x="88" y="100"/>
                  </a:lnTo>
                  <a:lnTo>
                    <a:pt x="100" y="82"/>
                  </a:lnTo>
                  <a:lnTo>
                    <a:pt x="119" y="84"/>
                  </a:lnTo>
                  <a:lnTo>
                    <a:pt x="123" y="64"/>
                  </a:lnTo>
                  <a:lnTo>
                    <a:pt x="98" y="49"/>
                  </a:lnTo>
                  <a:lnTo>
                    <a:pt x="108" y="25"/>
                  </a:lnTo>
                  <a:lnTo>
                    <a:pt x="60" y="30"/>
                  </a:lnTo>
                  <a:lnTo>
                    <a:pt x="41" y="0"/>
                  </a:lnTo>
                  <a:lnTo>
                    <a:pt x="26" y="12"/>
                  </a:lnTo>
                  <a:lnTo>
                    <a:pt x="34" y="35"/>
                  </a:lnTo>
                  <a:lnTo>
                    <a:pt x="11" y="22"/>
                  </a:lnTo>
                  <a:lnTo>
                    <a:pt x="6" y="25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498" y="758"/>
              <a:ext cx="26" cy="24"/>
            </a:xfrm>
            <a:custGeom>
              <a:avLst/>
              <a:gdLst>
                <a:gd name="T0" fmla="*/ 15 w 26"/>
                <a:gd name="T1" fmla="*/ 0 h 24"/>
                <a:gd name="T2" fmla="*/ 26 w 26"/>
                <a:gd name="T3" fmla="*/ 18 h 24"/>
                <a:gd name="T4" fmla="*/ 13 w 26"/>
                <a:gd name="T5" fmla="*/ 24 h 24"/>
                <a:gd name="T6" fmla="*/ 0 w 26"/>
                <a:gd name="T7" fmla="*/ 11 h 24"/>
                <a:gd name="T8" fmla="*/ 10 w 26"/>
                <a:gd name="T9" fmla="*/ 9 h 24"/>
                <a:gd name="T10" fmla="*/ 15 w 26"/>
                <a:gd name="T11" fmla="*/ 0 h 24"/>
                <a:gd name="T12" fmla="*/ 15 w 26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24"/>
                <a:gd name="T23" fmla="*/ 26 w 26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24">
                  <a:moveTo>
                    <a:pt x="15" y="0"/>
                  </a:moveTo>
                  <a:lnTo>
                    <a:pt x="26" y="18"/>
                  </a:lnTo>
                  <a:lnTo>
                    <a:pt x="13" y="24"/>
                  </a:lnTo>
                  <a:lnTo>
                    <a:pt x="0" y="11"/>
                  </a:lnTo>
                  <a:lnTo>
                    <a:pt x="10" y="9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498" y="758"/>
              <a:ext cx="26" cy="24"/>
            </a:xfrm>
            <a:custGeom>
              <a:avLst/>
              <a:gdLst>
                <a:gd name="T0" fmla="*/ 15 w 26"/>
                <a:gd name="T1" fmla="*/ 0 h 24"/>
                <a:gd name="T2" fmla="*/ 26 w 26"/>
                <a:gd name="T3" fmla="*/ 18 h 24"/>
                <a:gd name="T4" fmla="*/ 13 w 26"/>
                <a:gd name="T5" fmla="*/ 24 h 24"/>
                <a:gd name="T6" fmla="*/ 0 w 26"/>
                <a:gd name="T7" fmla="*/ 11 h 24"/>
                <a:gd name="T8" fmla="*/ 10 w 26"/>
                <a:gd name="T9" fmla="*/ 9 h 24"/>
                <a:gd name="T10" fmla="*/ 15 w 26"/>
                <a:gd name="T11" fmla="*/ 0 h 24"/>
                <a:gd name="T12" fmla="*/ 15 w 26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24"/>
                <a:gd name="T23" fmla="*/ 26 w 26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24">
                  <a:moveTo>
                    <a:pt x="15" y="0"/>
                  </a:moveTo>
                  <a:lnTo>
                    <a:pt x="26" y="18"/>
                  </a:lnTo>
                  <a:lnTo>
                    <a:pt x="13" y="24"/>
                  </a:lnTo>
                  <a:lnTo>
                    <a:pt x="0" y="11"/>
                  </a:lnTo>
                  <a:lnTo>
                    <a:pt x="10" y="9"/>
                  </a:lnTo>
                  <a:lnTo>
                    <a:pt x="15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4" name="Freeform 10"/>
            <p:cNvSpPr>
              <a:spLocks/>
            </p:cNvSpPr>
            <p:nvPr/>
          </p:nvSpPr>
          <p:spPr bwMode="auto">
            <a:xfrm>
              <a:off x="1143" y="2232"/>
              <a:ext cx="178" cy="80"/>
            </a:xfrm>
            <a:custGeom>
              <a:avLst/>
              <a:gdLst>
                <a:gd name="T0" fmla="*/ 0 w 178"/>
                <a:gd name="T1" fmla="*/ 0 h 80"/>
                <a:gd name="T2" fmla="*/ 49 w 178"/>
                <a:gd name="T3" fmla="*/ 0 h 80"/>
                <a:gd name="T4" fmla="*/ 129 w 178"/>
                <a:gd name="T5" fmla="*/ 30 h 80"/>
                <a:gd name="T6" fmla="*/ 129 w 178"/>
                <a:gd name="T7" fmla="*/ 41 h 80"/>
                <a:gd name="T8" fmla="*/ 178 w 178"/>
                <a:gd name="T9" fmla="*/ 80 h 80"/>
                <a:gd name="T10" fmla="*/ 120 w 178"/>
                <a:gd name="T11" fmla="*/ 80 h 80"/>
                <a:gd name="T12" fmla="*/ 90 w 178"/>
                <a:gd name="T13" fmla="*/ 51 h 80"/>
                <a:gd name="T14" fmla="*/ 39 w 178"/>
                <a:gd name="T15" fmla="*/ 20 h 80"/>
                <a:gd name="T16" fmla="*/ 11 w 178"/>
                <a:gd name="T17" fmla="*/ 20 h 80"/>
                <a:gd name="T18" fmla="*/ 0 w 178"/>
                <a:gd name="T19" fmla="*/ 0 h 80"/>
                <a:gd name="T20" fmla="*/ 0 w 178"/>
                <a:gd name="T21" fmla="*/ 0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8"/>
                <a:gd name="T34" fmla="*/ 0 h 80"/>
                <a:gd name="T35" fmla="*/ 178 w 178"/>
                <a:gd name="T36" fmla="*/ 80 h 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8" h="80">
                  <a:moveTo>
                    <a:pt x="0" y="0"/>
                  </a:moveTo>
                  <a:lnTo>
                    <a:pt x="49" y="0"/>
                  </a:lnTo>
                  <a:lnTo>
                    <a:pt x="129" y="30"/>
                  </a:lnTo>
                  <a:lnTo>
                    <a:pt x="129" y="41"/>
                  </a:lnTo>
                  <a:lnTo>
                    <a:pt x="178" y="80"/>
                  </a:lnTo>
                  <a:lnTo>
                    <a:pt x="120" y="80"/>
                  </a:lnTo>
                  <a:lnTo>
                    <a:pt x="90" y="51"/>
                  </a:lnTo>
                  <a:lnTo>
                    <a:pt x="39" y="20"/>
                  </a:lnTo>
                  <a:lnTo>
                    <a:pt x="11" y="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5" name="Freeform 11"/>
            <p:cNvSpPr>
              <a:spLocks/>
            </p:cNvSpPr>
            <p:nvPr/>
          </p:nvSpPr>
          <p:spPr bwMode="auto">
            <a:xfrm>
              <a:off x="1143" y="2232"/>
              <a:ext cx="178" cy="80"/>
            </a:xfrm>
            <a:custGeom>
              <a:avLst/>
              <a:gdLst>
                <a:gd name="T0" fmla="*/ 0 w 178"/>
                <a:gd name="T1" fmla="*/ 0 h 80"/>
                <a:gd name="T2" fmla="*/ 49 w 178"/>
                <a:gd name="T3" fmla="*/ 0 h 80"/>
                <a:gd name="T4" fmla="*/ 129 w 178"/>
                <a:gd name="T5" fmla="*/ 30 h 80"/>
                <a:gd name="T6" fmla="*/ 129 w 178"/>
                <a:gd name="T7" fmla="*/ 41 h 80"/>
                <a:gd name="T8" fmla="*/ 178 w 178"/>
                <a:gd name="T9" fmla="*/ 80 h 80"/>
                <a:gd name="T10" fmla="*/ 120 w 178"/>
                <a:gd name="T11" fmla="*/ 80 h 80"/>
                <a:gd name="T12" fmla="*/ 90 w 178"/>
                <a:gd name="T13" fmla="*/ 51 h 80"/>
                <a:gd name="T14" fmla="*/ 39 w 178"/>
                <a:gd name="T15" fmla="*/ 20 h 80"/>
                <a:gd name="T16" fmla="*/ 11 w 178"/>
                <a:gd name="T17" fmla="*/ 20 h 80"/>
                <a:gd name="T18" fmla="*/ 0 w 178"/>
                <a:gd name="T19" fmla="*/ 0 h 80"/>
                <a:gd name="T20" fmla="*/ 0 w 178"/>
                <a:gd name="T21" fmla="*/ 0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8"/>
                <a:gd name="T34" fmla="*/ 0 h 80"/>
                <a:gd name="T35" fmla="*/ 178 w 178"/>
                <a:gd name="T36" fmla="*/ 80 h 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8" h="80">
                  <a:moveTo>
                    <a:pt x="0" y="0"/>
                  </a:moveTo>
                  <a:lnTo>
                    <a:pt x="49" y="0"/>
                  </a:lnTo>
                  <a:lnTo>
                    <a:pt x="129" y="30"/>
                  </a:lnTo>
                  <a:lnTo>
                    <a:pt x="129" y="41"/>
                  </a:lnTo>
                  <a:lnTo>
                    <a:pt x="178" y="80"/>
                  </a:lnTo>
                  <a:lnTo>
                    <a:pt x="120" y="80"/>
                  </a:lnTo>
                  <a:lnTo>
                    <a:pt x="90" y="51"/>
                  </a:lnTo>
                  <a:lnTo>
                    <a:pt x="39" y="20"/>
                  </a:lnTo>
                  <a:lnTo>
                    <a:pt x="11" y="20"/>
                  </a:lnTo>
                  <a:lnTo>
                    <a:pt x="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6" name="Freeform 12"/>
            <p:cNvSpPr>
              <a:spLocks/>
            </p:cNvSpPr>
            <p:nvPr/>
          </p:nvSpPr>
          <p:spPr bwMode="auto">
            <a:xfrm>
              <a:off x="1117" y="2249"/>
              <a:ext cx="23" cy="16"/>
            </a:xfrm>
            <a:custGeom>
              <a:avLst/>
              <a:gdLst>
                <a:gd name="T0" fmla="*/ 18 w 23"/>
                <a:gd name="T1" fmla="*/ 5 h 16"/>
                <a:gd name="T2" fmla="*/ 13 w 23"/>
                <a:gd name="T3" fmla="*/ 0 h 16"/>
                <a:gd name="T4" fmla="*/ 0 w 23"/>
                <a:gd name="T5" fmla="*/ 10 h 16"/>
                <a:gd name="T6" fmla="*/ 13 w 23"/>
                <a:gd name="T7" fmla="*/ 16 h 16"/>
                <a:gd name="T8" fmla="*/ 23 w 23"/>
                <a:gd name="T9" fmla="*/ 10 h 16"/>
                <a:gd name="T10" fmla="*/ 18 w 23"/>
                <a:gd name="T11" fmla="*/ 5 h 16"/>
                <a:gd name="T12" fmla="*/ 18 w 23"/>
                <a:gd name="T13" fmla="*/ 5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16"/>
                <a:gd name="T23" fmla="*/ 23 w 23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16">
                  <a:moveTo>
                    <a:pt x="18" y="5"/>
                  </a:moveTo>
                  <a:lnTo>
                    <a:pt x="13" y="0"/>
                  </a:lnTo>
                  <a:lnTo>
                    <a:pt x="0" y="10"/>
                  </a:lnTo>
                  <a:lnTo>
                    <a:pt x="13" y="16"/>
                  </a:lnTo>
                  <a:lnTo>
                    <a:pt x="23" y="10"/>
                  </a:lnTo>
                  <a:lnTo>
                    <a:pt x="1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7" name="Freeform 13"/>
            <p:cNvSpPr>
              <a:spLocks/>
            </p:cNvSpPr>
            <p:nvPr/>
          </p:nvSpPr>
          <p:spPr bwMode="auto">
            <a:xfrm>
              <a:off x="1117" y="2249"/>
              <a:ext cx="23" cy="16"/>
            </a:xfrm>
            <a:custGeom>
              <a:avLst/>
              <a:gdLst>
                <a:gd name="T0" fmla="*/ 18 w 23"/>
                <a:gd name="T1" fmla="*/ 5 h 16"/>
                <a:gd name="T2" fmla="*/ 13 w 23"/>
                <a:gd name="T3" fmla="*/ 0 h 16"/>
                <a:gd name="T4" fmla="*/ 0 w 23"/>
                <a:gd name="T5" fmla="*/ 10 h 16"/>
                <a:gd name="T6" fmla="*/ 13 w 23"/>
                <a:gd name="T7" fmla="*/ 16 h 16"/>
                <a:gd name="T8" fmla="*/ 23 w 23"/>
                <a:gd name="T9" fmla="*/ 10 h 16"/>
                <a:gd name="T10" fmla="*/ 18 w 23"/>
                <a:gd name="T11" fmla="*/ 5 h 16"/>
                <a:gd name="T12" fmla="*/ 18 w 23"/>
                <a:gd name="T13" fmla="*/ 5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16"/>
                <a:gd name="T23" fmla="*/ 23 w 23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16">
                  <a:moveTo>
                    <a:pt x="18" y="5"/>
                  </a:moveTo>
                  <a:lnTo>
                    <a:pt x="13" y="0"/>
                  </a:lnTo>
                  <a:lnTo>
                    <a:pt x="0" y="10"/>
                  </a:lnTo>
                  <a:lnTo>
                    <a:pt x="13" y="16"/>
                  </a:lnTo>
                  <a:lnTo>
                    <a:pt x="23" y="10"/>
                  </a:lnTo>
                  <a:lnTo>
                    <a:pt x="18" y="5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>
              <a:off x="1231" y="2321"/>
              <a:ext cx="48" cy="19"/>
            </a:xfrm>
            <a:custGeom>
              <a:avLst/>
              <a:gdLst>
                <a:gd name="T0" fmla="*/ 40 w 48"/>
                <a:gd name="T1" fmla="*/ 13 h 19"/>
                <a:gd name="T2" fmla="*/ 23 w 48"/>
                <a:gd name="T3" fmla="*/ 9 h 19"/>
                <a:gd name="T4" fmla="*/ 10 w 48"/>
                <a:gd name="T5" fmla="*/ 0 h 19"/>
                <a:gd name="T6" fmla="*/ 0 w 48"/>
                <a:gd name="T7" fmla="*/ 3 h 19"/>
                <a:gd name="T8" fmla="*/ 18 w 48"/>
                <a:gd name="T9" fmla="*/ 19 h 19"/>
                <a:gd name="T10" fmla="*/ 48 w 48"/>
                <a:gd name="T11" fmla="*/ 16 h 19"/>
                <a:gd name="T12" fmla="*/ 40 w 48"/>
                <a:gd name="T13" fmla="*/ 13 h 19"/>
                <a:gd name="T14" fmla="*/ 40 w 48"/>
                <a:gd name="T15" fmla="*/ 13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8"/>
                <a:gd name="T25" fmla="*/ 0 h 19"/>
                <a:gd name="T26" fmla="*/ 48 w 48"/>
                <a:gd name="T27" fmla="*/ 19 h 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8" h="19">
                  <a:moveTo>
                    <a:pt x="40" y="13"/>
                  </a:moveTo>
                  <a:lnTo>
                    <a:pt x="23" y="9"/>
                  </a:lnTo>
                  <a:lnTo>
                    <a:pt x="10" y="0"/>
                  </a:lnTo>
                  <a:lnTo>
                    <a:pt x="0" y="3"/>
                  </a:lnTo>
                  <a:lnTo>
                    <a:pt x="18" y="19"/>
                  </a:lnTo>
                  <a:lnTo>
                    <a:pt x="48" y="16"/>
                  </a:lnTo>
                  <a:lnTo>
                    <a:pt x="4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69" name="Freeform 15"/>
            <p:cNvSpPr>
              <a:spLocks/>
            </p:cNvSpPr>
            <p:nvPr/>
          </p:nvSpPr>
          <p:spPr bwMode="auto">
            <a:xfrm>
              <a:off x="1231" y="2321"/>
              <a:ext cx="48" cy="19"/>
            </a:xfrm>
            <a:custGeom>
              <a:avLst/>
              <a:gdLst>
                <a:gd name="T0" fmla="*/ 40 w 48"/>
                <a:gd name="T1" fmla="*/ 13 h 19"/>
                <a:gd name="T2" fmla="*/ 23 w 48"/>
                <a:gd name="T3" fmla="*/ 9 h 19"/>
                <a:gd name="T4" fmla="*/ 10 w 48"/>
                <a:gd name="T5" fmla="*/ 0 h 19"/>
                <a:gd name="T6" fmla="*/ 0 w 48"/>
                <a:gd name="T7" fmla="*/ 3 h 19"/>
                <a:gd name="T8" fmla="*/ 18 w 48"/>
                <a:gd name="T9" fmla="*/ 19 h 19"/>
                <a:gd name="T10" fmla="*/ 48 w 48"/>
                <a:gd name="T11" fmla="*/ 16 h 19"/>
                <a:gd name="T12" fmla="*/ 40 w 48"/>
                <a:gd name="T13" fmla="*/ 13 h 19"/>
                <a:gd name="T14" fmla="*/ 40 w 48"/>
                <a:gd name="T15" fmla="*/ 13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8"/>
                <a:gd name="T25" fmla="*/ 0 h 19"/>
                <a:gd name="T26" fmla="*/ 48 w 48"/>
                <a:gd name="T27" fmla="*/ 19 h 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8" h="19">
                  <a:moveTo>
                    <a:pt x="40" y="13"/>
                  </a:moveTo>
                  <a:lnTo>
                    <a:pt x="23" y="9"/>
                  </a:lnTo>
                  <a:lnTo>
                    <a:pt x="10" y="0"/>
                  </a:lnTo>
                  <a:lnTo>
                    <a:pt x="0" y="3"/>
                  </a:lnTo>
                  <a:lnTo>
                    <a:pt x="18" y="19"/>
                  </a:lnTo>
                  <a:lnTo>
                    <a:pt x="48" y="16"/>
                  </a:lnTo>
                  <a:lnTo>
                    <a:pt x="40" y="13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0" name="Freeform 16"/>
            <p:cNvSpPr>
              <a:spLocks/>
            </p:cNvSpPr>
            <p:nvPr/>
          </p:nvSpPr>
          <p:spPr bwMode="auto">
            <a:xfrm>
              <a:off x="1321" y="2291"/>
              <a:ext cx="130" cy="61"/>
            </a:xfrm>
            <a:custGeom>
              <a:avLst/>
              <a:gdLst>
                <a:gd name="T0" fmla="*/ 30 w 130"/>
                <a:gd name="T1" fmla="*/ 0 h 61"/>
                <a:gd name="T2" fmla="*/ 40 w 130"/>
                <a:gd name="T3" fmla="*/ 21 h 61"/>
                <a:gd name="T4" fmla="*/ 0 w 130"/>
                <a:gd name="T5" fmla="*/ 51 h 61"/>
                <a:gd name="T6" fmla="*/ 40 w 130"/>
                <a:gd name="T7" fmla="*/ 61 h 61"/>
                <a:gd name="T8" fmla="*/ 79 w 130"/>
                <a:gd name="T9" fmla="*/ 51 h 61"/>
                <a:gd name="T10" fmla="*/ 110 w 130"/>
                <a:gd name="T11" fmla="*/ 61 h 61"/>
                <a:gd name="T12" fmla="*/ 130 w 130"/>
                <a:gd name="T13" fmla="*/ 51 h 61"/>
                <a:gd name="T14" fmla="*/ 130 w 130"/>
                <a:gd name="T15" fmla="*/ 41 h 61"/>
                <a:gd name="T16" fmla="*/ 79 w 130"/>
                <a:gd name="T17" fmla="*/ 0 h 61"/>
                <a:gd name="T18" fmla="*/ 30 w 130"/>
                <a:gd name="T19" fmla="*/ 0 h 61"/>
                <a:gd name="T20" fmla="*/ 30 w 130"/>
                <a:gd name="T21" fmla="*/ 0 h 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0"/>
                <a:gd name="T34" fmla="*/ 0 h 61"/>
                <a:gd name="T35" fmla="*/ 130 w 130"/>
                <a:gd name="T36" fmla="*/ 61 h 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0" h="61">
                  <a:moveTo>
                    <a:pt x="30" y="0"/>
                  </a:moveTo>
                  <a:lnTo>
                    <a:pt x="40" y="21"/>
                  </a:lnTo>
                  <a:lnTo>
                    <a:pt x="0" y="51"/>
                  </a:lnTo>
                  <a:lnTo>
                    <a:pt x="40" y="61"/>
                  </a:lnTo>
                  <a:lnTo>
                    <a:pt x="79" y="51"/>
                  </a:lnTo>
                  <a:lnTo>
                    <a:pt x="110" y="61"/>
                  </a:lnTo>
                  <a:lnTo>
                    <a:pt x="130" y="51"/>
                  </a:lnTo>
                  <a:lnTo>
                    <a:pt x="130" y="41"/>
                  </a:lnTo>
                  <a:lnTo>
                    <a:pt x="79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1" name="Freeform 17"/>
            <p:cNvSpPr>
              <a:spLocks/>
            </p:cNvSpPr>
            <p:nvPr/>
          </p:nvSpPr>
          <p:spPr bwMode="auto">
            <a:xfrm>
              <a:off x="1321" y="2291"/>
              <a:ext cx="130" cy="61"/>
            </a:xfrm>
            <a:custGeom>
              <a:avLst/>
              <a:gdLst>
                <a:gd name="T0" fmla="*/ 30 w 130"/>
                <a:gd name="T1" fmla="*/ 0 h 61"/>
                <a:gd name="T2" fmla="*/ 40 w 130"/>
                <a:gd name="T3" fmla="*/ 21 h 61"/>
                <a:gd name="T4" fmla="*/ 0 w 130"/>
                <a:gd name="T5" fmla="*/ 51 h 61"/>
                <a:gd name="T6" fmla="*/ 40 w 130"/>
                <a:gd name="T7" fmla="*/ 61 h 61"/>
                <a:gd name="T8" fmla="*/ 79 w 130"/>
                <a:gd name="T9" fmla="*/ 51 h 61"/>
                <a:gd name="T10" fmla="*/ 110 w 130"/>
                <a:gd name="T11" fmla="*/ 61 h 61"/>
                <a:gd name="T12" fmla="*/ 130 w 130"/>
                <a:gd name="T13" fmla="*/ 51 h 61"/>
                <a:gd name="T14" fmla="*/ 130 w 130"/>
                <a:gd name="T15" fmla="*/ 41 h 61"/>
                <a:gd name="T16" fmla="*/ 79 w 130"/>
                <a:gd name="T17" fmla="*/ 0 h 61"/>
                <a:gd name="T18" fmla="*/ 30 w 130"/>
                <a:gd name="T19" fmla="*/ 0 h 61"/>
                <a:gd name="T20" fmla="*/ 30 w 130"/>
                <a:gd name="T21" fmla="*/ 0 h 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0"/>
                <a:gd name="T34" fmla="*/ 0 h 61"/>
                <a:gd name="T35" fmla="*/ 130 w 130"/>
                <a:gd name="T36" fmla="*/ 61 h 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0" h="61">
                  <a:moveTo>
                    <a:pt x="30" y="0"/>
                  </a:moveTo>
                  <a:lnTo>
                    <a:pt x="40" y="21"/>
                  </a:lnTo>
                  <a:lnTo>
                    <a:pt x="0" y="51"/>
                  </a:lnTo>
                  <a:lnTo>
                    <a:pt x="40" y="61"/>
                  </a:lnTo>
                  <a:lnTo>
                    <a:pt x="79" y="51"/>
                  </a:lnTo>
                  <a:lnTo>
                    <a:pt x="110" y="61"/>
                  </a:lnTo>
                  <a:lnTo>
                    <a:pt x="130" y="51"/>
                  </a:lnTo>
                  <a:lnTo>
                    <a:pt x="130" y="41"/>
                  </a:lnTo>
                  <a:lnTo>
                    <a:pt x="79" y="0"/>
                  </a:lnTo>
                  <a:lnTo>
                    <a:pt x="3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2" name="Freeform 18"/>
            <p:cNvSpPr>
              <a:spLocks/>
            </p:cNvSpPr>
            <p:nvPr/>
          </p:nvSpPr>
          <p:spPr bwMode="auto">
            <a:xfrm>
              <a:off x="1479" y="2344"/>
              <a:ext cx="44" cy="14"/>
            </a:xfrm>
            <a:custGeom>
              <a:avLst/>
              <a:gdLst>
                <a:gd name="T0" fmla="*/ 0 w 44"/>
                <a:gd name="T1" fmla="*/ 8 h 14"/>
                <a:gd name="T2" fmla="*/ 16 w 44"/>
                <a:gd name="T3" fmla="*/ 0 h 14"/>
                <a:gd name="T4" fmla="*/ 39 w 44"/>
                <a:gd name="T5" fmla="*/ 0 h 14"/>
                <a:gd name="T6" fmla="*/ 44 w 44"/>
                <a:gd name="T7" fmla="*/ 6 h 14"/>
                <a:gd name="T8" fmla="*/ 27 w 44"/>
                <a:gd name="T9" fmla="*/ 14 h 14"/>
                <a:gd name="T10" fmla="*/ 5 w 44"/>
                <a:gd name="T11" fmla="*/ 13 h 14"/>
                <a:gd name="T12" fmla="*/ 0 w 44"/>
                <a:gd name="T13" fmla="*/ 8 h 14"/>
                <a:gd name="T14" fmla="*/ 0 w 44"/>
                <a:gd name="T15" fmla="*/ 8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14"/>
                <a:gd name="T26" fmla="*/ 44 w 44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14">
                  <a:moveTo>
                    <a:pt x="0" y="8"/>
                  </a:moveTo>
                  <a:lnTo>
                    <a:pt x="16" y="0"/>
                  </a:lnTo>
                  <a:lnTo>
                    <a:pt x="39" y="0"/>
                  </a:lnTo>
                  <a:lnTo>
                    <a:pt x="44" y="6"/>
                  </a:lnTo>
                  <a:lnTo>
                    <a:pt x="27" y="14"/>
                  </a:lnTo>
                  <a:lnTo>
                    <a:pt x="5" y="1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3" name="Freeform 19"/>
            <p:cNvSpPr>
              <a:spLocks/>
            </p:cNvSpPr>
            <p:nvPr/>
          </p:nvSpPr>
          <p:spPr bwMode="auto">
            <a:xfrm>
              <a:off x="1479" y="2344"/>
              <a:ext cx="44" cy="14"/>
            </a:xfrm>
            <a:custGeom>
              <a:avLst/>
              <a:gdLst>
                <a:gd name="T0" fmla="*/ 0 w 44"/>
                <a:gd name="T1" fmla="*/ 8 h 14"/>
                <a:gd name="T2" fmla="*/ 16 w 44"/>
                <a:gd name="T3" fmla="*/ 0 h 14"/>
                <a:gd name="T4" fmla="*/ 39 w 44"/>
                <a:gd name="T5" fmla="*/ 0 h 14"/>
                <a:gd name="T6" fmla="*/ 44 w 44"/>
                <a:gd name="T7" fmla="*/ 6 h 14"/>
                <a:gd name="T8" fmla="*/ 27 w 44"/>
                <a:gd name="T9" fmla="*/ 14 h 14"/>
                <a:gd name="T10" fmla="*/ 5 w 44"/>
                <a:gd name="T11" fmla="*/ 13 h 14"/>
                <a:gd name="T12" fmla="*/ 0 w 44"/>
                <a:gd name="T13" fmla="*/ 8 h 14"/>
                <a:gd name="T14" fmla="*/ 0 w 44"/>
                <a:gd name="T15" fmla="*/ 8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"/>
                <a:gd name="T25" fmla="*/ 0 h 14"/>
                <a:gd name="T26" fmla="*/ 44 w 44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" h="14">
                  <a:moveTo>
                    <a:pt x="0" y="8"/>
                  </a:moveTo>
                  <a:lnTo>
                    <a:pt x="16" y="0"/>
                  </a:lnTo>
                  <a:lnTo>
                    <a:pt x="39" y="0"/>
                  </a:lnTo>
                  <a:lnTo>
                    <a:pt x="44" y="6"/>
                  </a:lnTo>
                  <a:lnTo>
                    <a:pt x="27" y="14"/>
                  </a:lnTo>
                  <a:lnTo>
                    <a:pt x="5" y="13"/>
                  </a:lnTo>
                  <a:lnTo>
                    <a:pt x="0" y="8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4" name="Freeform 20"/>
            <p:cNvSpPr>
              <a:spLocks/>
            </p:cNvSpPr>
            <p:nvPr/>
          </p:nvSpPr>
          <p:spPr bwMode="auto">
            <a:xfrm>
              <a:off x="1479" y="1654"/>
              <a:ext cx="78" cy="83"/>
            </a:xfrm>
            <a:custGeom>
              <a:avLst/>
              <a:gdLst>
                <a:gd name="T0" fmla="*/ 6 w 78"/>
                <a:gd name="T1" fmla="*/ 62 h 83"/>
                <a:gd name="T2" fmla="*/ 16 w 78"/>
                <a:gd name="T3" fmla="*/ 39 h 83"/>
                <a:gd name="T4" fmla="*/ 59 w 78"/>
                <a:gd name="T5" fmla="*/ 8 h 83"/>
                <a:gd name="T6" fmla="*/ 63 w 78"/>
                <a:gd name="T7" fmla="*/ 0 h 83"/>
                <a:gd name="T8" fmla="*/ 78 w 78"/>
                <a:gd name="T9" fmla="*/ 0 h 83"/>
                <a:gd name="T10" fmla="*/ 70 w 78"/>
                <a:gd name="T11" fmla="*/ 19 h 83"/>
                <a:gd name="T12" fmla="*/ 49 w 78"/>
                <a:gd name="T13" fmla="*/ 42 h 83"/>
                <a:gd name="T14" fmla="*/ 16 w 78"/>
                <a:gd name="T15" fmla="*/ 67 h 83"/>
                <a:gd name="T16" fmla="*/ 1 w 78"/>
                <a:gd name="T17" fmla="*/ 83 h 83"/>
                <a:gd name="T18" fmla="*/ 0 w 78"/>
                <a:gd name="T19" fmla="*/ 70 h 83"/>
                <a:gd name="T20" fmla="*/ 6 w 78"/>
                <a:gd name="T21" fmla="*/ 62 h 83"/>
                <a:gd name="T22" fmla="*/ 6 w 78"/>
                <a:gd name="T23" fmla="*/ 62 h 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"/>
                <a:gd name="T37" fmla="*/ 0 h 83"/>
                <a:gd name="T38" fmla="*/ 78 w 78"/>
                <a:gd name="T39" fmla="*/ 83 h 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" h="83">
                  <a:moveTo>
                    <a:pt x="6" y="62"/>
                  </a:moveTo>
                  <a:lnTo>
                    <a:pt x="16" y="39"/>
                  </a:lnTo>
                  <a:lnTo>
                    <a:pt x="59" y="8"/>
                  </a:lnTo>
                  <a:lnTo>
                    <a:pt x="63" y="0"/>
                  </a:lnTo>
                  <a:lnTo>
                    <a:pt x="78" y="0"/>
                  </a:lnTo>
                  <a:lnTo>
                    <a:pt x="70" y="19"/>
                  </a:lnTo>
                  <a:lnTo>
                    <a:pt x="49" y="42"/>
                  </a:lnTo>
                  <a:lnTo>
                    <a:pt x="16" y="67"/>
                  </a:lnTo>
                  <a:lnTo>
                    <a:pt x="1" y="83"/>
                  </a:lnTo>
                  <a:lnTo>
                    <a:pt x="0" y="70"/>
                  </a:lnTo>
                  <a:lnTo>
                    <a:pt x="6" y="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5" name="Freeform 21"/>
            <p:cNvSpPr>
              <a:spLocks/>
            </p:cNvSpPr>
            <p:nvPr/>
          </p:nvSpPr>
          <p:spPr bwMode="auto">
            <a:xfrm>
              <a:off x="1479" y="1654"/>
              <a:ext cx="78" cy="83"/>
            </a:xfrm>
            <a:custGeom>
              <a:avLst/>
              <a:gdLst>
                <a:gd name="T0" fmla="*/ 6 w 78"/>
                <a:gd name="T1" fmla="*/ 62 h 83"/>
                <a:gd name="T2" fmla="*/ 16 w 78"/>
                <a:gd name="T3" fmla="*/ 39 h 83"/>
                <a:gd name="T4" fmla="*/ 59 w 78"/>
                <a:gd name="T5" fmla="*/ 8 h 83"/>
                <a:gd name="T6" fmla="*/ 63 w 78"/>
                <a:gd name="T7" fmla="*/ 0 h 83"/>
                <a:gd name="T8" fmla="*/ 78 w 78"/>
                <a:gd name="T9" fmla="*/ 0 h 83"/>
                <a:gd name="T10" fmla="*/ 70 w 78"/>
                <a:gd name="T11" fmla="*/ 19 h 83"/>
                <a:gd name="T12" fmla="*/ 49 w 78"/>
                <a:gd name="T13" fmla="*/ 42 h 83"/>
                <a:gd name="T14" fmla="*/ 16 w 78"/>
                <a:gd name="T15" fmla="*/ 67 h 83"/>
                <a:gd name="T16" fmla="*/ 1 w 78"/>
                <a:gd name="T17" fmla="*/ 83 h 83"/>
                <a:gd name="T18" fmla="*/ 0 w 78"/>
                <a:gd name="T19" fmla="*/ 70 h 83"/>
                <a:gd name="T20" fmla="*/ 6 w 78"/>
                <a:gd name="T21" fmla="*/ 62 h 83"/>
                <a:gd name="T22" fmla="*/ 6 w 78"/>
                <a:gd name="T23" fmla="*/ 62 h 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"/>
                <a:gd name="T37" fmla="*/ 0 h 83"/>
                <a:gd name="T38" fmla="*/ 78 w 78"/>
                <a:gd name="T39" fmla="*/ 83 h 8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" h="83">
                  <a:moveTo>
                    <a:pt x="6" y="62"/>
                  </a:moveTo>
                  <a:lnTo>
                    <a:pt x="16" y="39"/>
                  </a:lnTo>
                  <a:lnTo>
                    <a:pt x="59" y="8"/>
                  </a:lnTo>
                  <a:lnTo>
                    <a:pt x="63" y="0"/>
                  </a:lnTo>
                  <a:lnTo>
                    <a:pt x="78" y="0"/>
                  </a:lnTo>
                  <a:lnTo>
                    <a:pt x="70" y="19"/>
                  </a:lnTo>
                  <a:lnTo>
                    <a:pt x="49" y="42"/>
                  </a:lnTo>
                  <a:lnTo>
                    <a:pt x="16" y="67"/>
                  </a:lnTo>
                  <a:lnTo>
                    <a:pt x="1" y="83"/>
                  </a:lnTo>
                  <a:lnTo>
                    <a:pt x="0" y="70"/>
                  </a:lnTo>
                  <a:lnTo>
                    <a:pt x="6" y="62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6" name="Freeform 22"/>
            <p:cNvSpPr>
              <a:spLocks/>
            </p:cNvSpPr>
            <p:nvPr/>
          </p:nvSpPr>
          <p:spPr bwMode="auto">
            <a:xfrm>
              <a:off x="1472" y="1565"/>
              <a:ext cx="30" cy="33"/>
            </a:xfrm>
            <a:custGeom>
              <a:avLst/>
              <a:gdLst>
                <a:gd name="T0" fmla="*/ 8 w 30"/>
                <a:gd name="T1" fmla="*/ 0 h 33"/>
                <a:gd name="T2" fmla="*/ 0 w 30"/>
                <a:gd name="T3" fmla="*/ 7 h 33"/>
                <a:gd name="T4" fmla="*/ 2 w 30"/>
                <a:gd name="T5" fmla="*/ 30 h 33"/>
                <a:gd name="T6" fmla="*/ 15 w 30"/>
                <a:gd name="T7" fmla="*/ 33 h 33"/>
                <a:gd name="T8" fmla="*/ 28 w 30"/>
                <a:gd name="T9" fmla="*/ 26 h 33"/>
                <a:gd name="T10" fmla="*/ 30 w 30"/>
                <a:gd name="T11" fmla="*/ 17 h 33"/>
                <a:gd name="T12" fmla="*/ 18 w 30"/>
                <a:gd name="T13" fmla="*/ 15 h 33"/>
                <a:gd name="T14" fmla="*/ 18 w 30"/>
                <a:gd name="T15" fmla="*/ 2 h 33"/>
                <a:gd name="T16" fmla="*/ 8 w 30"/>
                <a:gd name="T17" fmla="*/ 0 h 33"/>
                <a:gd name="T18" fmla="*/ 8 w 30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3"/>
                <a:gd name="T32" fmla="*/ 30 w 30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3">
                  <a:moveTo>
                    <a:pt x="8" y="0"/>
                  </a:moveTo>
                  <a:lnTo>
                    <a:pt x="0" y="7"/>
                  </a:lnTo>
                  <a:lnTo>
                    <a:pt x="2" y="30"/>
                  </a:lnTo>
                  <a:lnTo>
                    <a:pt x="15" y="33"/>
                  </a:lnTo>
                  <a:lnTo>
                    <a:pt x="28" y="26"/>
                  </a:lnTo>
                  <a:lnTo>
                    <a:pt x="30" y="17"/>
                  </a:lnTo>
                  <a:lnTo>
                    <a:pt x="18" y="15"/>
                  </a:lnTo>
                  <a:lnTo>
                    <a:pt x="18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7" name="Freeform 23"/>
            <p:cNvSpPr>
              <a:spLocks/>
            </p:cNvSpPr>
            <p:nvPr/>
          </p:nvSpPr>
          <p:spPr bwMode="auto">
            <a:xfrm>
              <a:off x="1472" y="1565"/>
              <a:ext cx="30" cy="33"/>
            </a:xfrm>
            <a:custGeom>
              <a:avLst/>
              <a:gdLst>
                <a:gd name="T0" fmla="*/ 8 w 30"/>
                <a:gd name="T1" fmla="*/ 0 h 33"/>
                <a:gd name="T2" fmla="*/ 0 w 30"/>
                <a:gd name="T3" fmla="*/ 7 h 33"/>
                <a:gd name="T4" fmla="*/ 2 w 30"/>
                <a:gd name="T5" fmla="*/ 30 h 33"/>
                <a:gd name="T6" fmla="*/ 15 w 30"/>
                <a:gd name="T7" fmla="*/ 33 h 33"/>
                <a:gd name="T8" fmla="*/ 28 w 30"/>
                <a:gd name="T9" fmla="*/ 26 h 33"/>
                <a:gd name="T10" fmla="*/ 30 w 30"/>
                <a:gd name="T11" fmla="*/ 17 h 33"/>
                <a:gd name="T12" fmla="*/ 18 w 30"/>
                <a:gd name="T13" fmla="*/ 15 h 33"/>
                <a:gd name="T14" fmla="*/ 18 w 30"/>
                <a:gd name="T15" fmla="*/ 2 h 33"/>
                <a:gd name="T16" fmla="*/ 8 w 30"/>
                <a:gd name="T17" fmla="*/ 0 h 33"/>
                <a:gd name="T18" fmla="*/ 8 w 30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3"/>
                <a:gd name="T32" fmla="*/ 30 w 30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3">
                  <a:moveTo>
                    <a:pt x="8" y="0"/>
                  </a:moveTo>
                  <a:lnTo>
                    <a:pt x="0" y="7"/>
                  </a:lnTo>
                  <a:lnTo>
                    <a:pt x="2" y="30"/>
                  </a:lnTo>
                  <a:lnTo>
                    <a:pt x="15" y="33"/>
                  </a:lnTo>
                  <a:lnTo>
                    <a:pt x="28" y="26"/>
                  </a:lnTo>
                  <a:lnTo>
                    <a:pt x="30" y="17"/>
                  </a:lnTo>
                  <a:lnTo>
                    <a:pt x="18" y="15"/>
                  </a:lnTo>
                  <a:lnTo>
                    <a:pt x="18" y="2"/>
                  </a:lnTo>
                  <a:lnTo>
                    <a:pt x="8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8" name="Freeform 24"/>
            <p:cNvSpPr>
              <a:spLocks/>
            </p:cNvSpPr>
            <p:nvPr/>
          </p:nvSpPr>
          <p:spPr bwMode="auto">
            <a:xfrm>
              <a:off x="1544" y="1538"/>
              <a:ext cx="82" cy="83"/>
            </a:xfrm>
            <a:custGeom>
              <a:avLst/>
              <a:gdLst>
                <a:gd name="T0" fmla="*/ 12 w 82"/>
                <a:gd name="T1" fmla="*/ 4 h 83"/>
                <a:gd name="T2" fmla="*/ 0 w 82"/>
                <a:gd name="T3" fmla="*/ 63 h 83"/>
                <a:gd name="T4" fmla="*/ 0 w 82"/>
                <a:gd name="T5" fmla="*/ 83 h 83"/>
                <a:gd name="T6" fmla="*/ 20 w 82"/>
                <a:gd name="T7" fmla="*/ 76 h 83"/>
                <a:gd name="T8" fmla="*/ 25 w 82"/>
                <a:gd name="T9" fmla="*/ 68 h 83"/>
                <a:gd name="T10" fmla="*/ 30 w 82"/>
                <a:gd name="T11" fmla="*/ 76 h 83"/>
                <a:gd name="T12" fmla="*/ 44 w 82"/>
                <a:gd name="T13" fmla="*/ 78 h 83"/>
                <a:gd name="T14" fmla="*/ 46 w 82"/>
                <a:gd name="T15" fmla="*/ 62 h 83"/>
                <a:gd name="T16" fmla="*/ 64 w 82"/>
                <a:gd name="T17" fmla="*/ 76 h 83"/>
                <a:gd name="T18" fmla="*/ 82 w 82"/>
                <a:gd name="T19" fmla="*/ 76 h 83"/>
                <a:gd name="T20" fmla="*/ 69 w 82"/>
                <a:gd name="T21" fmla="*/ 52 h 83"/>
                <a:gd name="T22" fmla="*/ 61 w 82"/>
                <a:gd name="T23" fmla="*/ 22 h 83"/>
                <a:gd name="T24" fmla="*/ 36 w 82"/>
                <a:gd name="T25" fmla="*/ 17 h 83"/>
                <a:gd name="T26" fmla="*/ 28 w 82"/>
                <a:gd name="T27" fmla="*/ 26 h 83"/>
                <a:gd name="T28" fmla="*/ 21 w 82"/>
                <a:gd name="T29" fmla="*/ 24 h 83"/>
                <a:gd name="T30" fmla="*/ 25 w 82"/>
                <a:gd name="T31" fmla="*/ 0 h 83"/>
                <a:gd name="T32" fmla="*/ 20 w 82"/>
                <a:gd name="T33" fmla="*/ 0 h 83"/>
                <a:gd name="T34" fmla="*/ 12 w 82"/>
                <a:gd name="T35" fmla="*/ 4 h 83"/>
                <a:gd name="T36" fmla="*/ 12 w 82"/>
                <a:gd name="T37" fmla="*/ 4 h 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2"/>
                <a:gd name="T58" fmla="*/ 0 h 83"/>
                <a:gd name="T59" fmla="*/ 82 w 82"/>
                <a:gd name="T60" fmla="*/ 83 h 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2" h="83">
                  <a:moveTo>
                    <a:pt x="12" y="4"/>
                  </a:moveTo>
                  <a:lnTo>
                    <a:pt x="0" y="63"/>
                  </a:lnTo>
                  <a:lnTo>
                    <a:pt x="0" y="83"/>
                  </a:lnTo>
                  <a:lnTo>
                    <a:pt x="20" y="76"/>
                  </a:lnTo>
                  <a:lnTo>
                    <a:pt x="25" y="68"/>
                  </a:lnTo>
                  <a:lnTo>
                    <a:pt x="30" y="76"/>
                  </a:lnTo>
                  <a:lnTo>
                    <a:pt x="44" y="78"/>
                  </a:lnTo>
                  <a:lnTo>
                    <a:pt x="46" y="62"/>
                  </a:lnTo>
                  <a:lnTo>
                    <a:pt x="64" y="76"/>
                  </a:lnTo>
                  <a:lnTo>
                    <a:pt x="82" y="76"/>
                  </a:lnTo>
                  <a:lnTo>
                    <a:pt x="69" y="52"/>
                  </a:lnTo>
                  <a:lnTo>
                    <a:pt x="61" y="22"/>
                  </a:lnTo>
                  <a:lnTo>
                    <a:pt x="36" y="17"/>
                  </a:lnTo>
                  <a:lnTo>
                    <a:pt x="28" y="26"/>
                  </a:lnTo>
                  <a:lnTo>
                    <a:pt x="21" y="24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79" name="Freeform 25"/>
            <p:cNvSpPr>
              <a:spLocks/>
            </p:cNvSpPr>
            <p:nvPr/>
          </p:nvSpPr>
          <p:spPr bwMode="auto">
            <a:xfrm>
              <a:off x="1544" y="1538"/>
              <a:ext cx="82" cy="83"/>
            </a:xfrm>
            <a:custGeom>
              <a:avLst/>
              <a:gdLst>
                <a:gd name="T0" fmla="*/ 12 w 82"/>
                <a:gd name="T1" fmla="*/ 4 h 83"/>
                <a:gd name="T2" fmla="*/ 0 w 82"/>
                <a:gd name="T3" fmla="*/ 63 h 83"/>
                <a:gd name="T4" fmla="*/ 0 w 82"/>
                <a:gd name="T5" fmla="*/ 83 h 83"/>
                <a:gd name="T6" fmla="*/ 20 w 82"/>
                <a:gd name="T7" fmla="*/ 76 h 83"/>
                <a:gd name="T8" fmla="*/ 25 w 82"/>
                <a:gd name="T9" fmla="*/ 68 h 83"/>
                <a:gd name="T10" fmla="*/ 30 w 82"/>
                <a:gd name="T11" fmla="*/ 76 h 83"/>
                <a:gd name="T12" fmla="*/ 44 w 82"/>
                <a:gd name="T13" fmla="*/ 78 h 83"/>
                <a:gd name="T14" fmla="*/ 46 w 82"/>
                <a:gd name="T15" fmla="*/ 62 h 83"/>
                <a:gd name="T16" fmla="*/ 64 w 82"/>
                <a:gd name="T17" fmla="*/ 76 h 83"/>
                <a:gd name="T18" fmla="*/ 82 w 82"/>
                <a:gd name="T19" fmla="*/ 76 h 83"/>
                <a:gd name="T20" fmla="*/ 69 w 82"/>
                <a:gd name="T21" fmla="*/ 52 h 83"/>
                <a:gd name="T22" fmla="*/ 61 w 82"/>
                <a:gd name="T23" fmla="*/ 22 h 83"/>
                <a:gd name="T24" fmla="*/ 36 w 82"/>
                <a:gd name="T25" fmla="*/ 17 h 83"/>
                <a:gd name="T26" fmla="*/ 28 w 82"/>
                <a:gd name="T27" fmla="*/ 26 h 83"/>
                <a:gd name="T28" fmla="*/ 21 w 82"/>
                <a:gd name="T29" fmla="*/ 24 h 83"/>
                <a:gd name="T30" fmla="*/ 25 w 82"/>
                <a:gd name="T31" fmla="*/ 0 h 83"/>
                <a:gd name="T32" fmla="*/ 20 w 82"/>
                <a:gd name="T33" fmla="*/ 0 h 83"/>
                <a:gd name="T34" fmla="*/ 12 w 82"/>
                <a:gd name="T35" fmla="*/ 4 h 83"/>
                <a:gd name="T36" fmla="*/ 12 w 82"/>
                <a:gd name="T37" fmla="*/ 4 h 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2"/>
                <a:gd name="T58" fmla="*/ 0 h 83"/>
                <a:gd name="T59" fmla="*/ 82 w 82"/>
                <a:gd name="T60" fmla="*/ 83 h 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2" h="83">
                  <a:moveTo>
                    <a:pt x="12" y="4"/>
                  </a:moveTo>
                  <a:lnTo>
                    <a:pt x="0" y="63"/>
                  </a:lnTo>
                  <a:lnTo>
                    <a:pt x="0" y="83"/>
                  </a:lnTo>
                  <a:lnTo>
                    <a:pt x="20" y="76"/>
                  </a:lnTo>
                  <a:lnTo>
                    <a:pt x="25" y="68"/>
                  </a:lnTo>
                  <a:lnTo>
                    <a:pt x="30" y="76"/>
                  </a:lnTo>
                  <a:lnTo>
                    <a:pt x="44" y="78"/>
                  </a:lnTo>
                  <a:lnTo>
                    <a:pt x="46" y="62"/>
                  </a:lnTo>
                  <a:lnTo>
                    <a:pt x="64" y="76"/>
                  </a:lnTo>
                  <a:lnTo>
                    <a:pt x="82" y="76"/>
                  </a:lnTo>
                  <a:lnTo>
                    <a:pt x="69" y="52"/>
                  </a:lnTo>
                  <a:lnTo>
                    <a:pt x="61" y="22"/>
                  </a:lnTo>
                  <a:lnTo>
                    <a:pt x="36" y="17"/>
                  </a:lnTo>
                  <a:lnTo>
                    <a:pt x="28" y="26"/>
                  </a:lnTo>
                  <a:lnTo>
                    <a:pt x="21" y="24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2" y="4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0" name="Freeform 26"/>
            <p:cNvSpPr>
              <a:spLocks/>
            </p:cNvSpPr>
            <p:nvPr/>
          </p:nvSpPr>
          <p:spPr bwMode="auto">
            <a:xfrm>
              <a:off x="1169" y="1230"/>
              <a:ext cx="64" cy="62"/>
            </a:xfrm>
            <a:custGeom>
              <a:avLst/>
              <a:gdLst>
                <a:gd name="T0" fmla="*/ 25 w 64"/>
                <a:gd name="T1" fmla="*/ 0 h 62"/>
                <a:gd name="T2" fmla="*/ 12 w 64"/>
                <a:gd name="T3" fmla="*/ 5 h 62"/>
                <a:gd name="T4" fmla="*/ 0 w 64"/>
                <a:gd name="T5" fmla="*/ 54 h 62"/>
                <a:gd name="T6" fmla="*/ 13 w 64"/>
                <a:gd name="T7" fmla="*/ 62 h 62"/>
                <a:gd name="T8" fmla="*/ 26 w 64"/>
                <a:gd name="T9" fmla="*/ 41 h 62"/>
                <a:gd name="T10" fmla="*/ 51 w 64"/>
                <a:gd name="T11" fmla="*/ 46 h 62"/>
                <a:gd name="T12" fmla="*/ 64 w 64"/>
                <a:gd name="T13" fmla="*/ 34 h 62"/>
                <a:gd name="T14" fmla="*/ 41 w 64"/>
                <a:gd name="T15" fmla="*/ 25 h 62"/>
                <a:gd name="T16" fmla="*/ 33 w 64"/>
                <a:gd name="T17" fmla="*/ 3 h 62"/>
                <a:gd name="T18" fmla="*/ 25 w 64"/>
                <a:gd name="T19" fmla="*/ 0 h 62"/>
                <a:gd name="T20" fmla="*/ 25 w 64"/>
                <a:gd name="T21" fmla="*/ 0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4"/>
                <a:gd name="T34" fmla="*/ 0 h 62"/>
                <a:gd name="T35" fmla="*/ 64 w 64"/>
                <a:gd name="T36" fmla="*/ 62 h 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4" h="62">
                  <a:moveTo>
                    <a:pt x="25" y="0"/>
                  </a:moveTo>
                  <a:lnTo>
                    <a:pt x="12" y="5"/>
                  </a:lnTo>
                  <a:lnTo>
                    <a:pt x="0" y="54"/>
                  </a:lnTo>
                  <a:lnTo>
                    <a:pt x="13" y="62"/>
                  </a:lnTo>
                  <a:lnTo>
                    <a:pt x="26" y="41"/>
                  </a:lnTo>
                  <a:lnTo>
                    <a:pt x="51" y="46"/>
                  </a:lnTo>
                  <a:lnTo>
                    <a:pt x="64" y="34"/>
                  </a:lnTo>
                  <a:lnTo>
                    <a:pt x="41" y="25"/>
                  </a:lnTo>
                  <a:lnTo>
                    <a:pt x="33" y="3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1" name="Freeform 27"/>
            <p:cNvSpPr>
              <a:spLocks/>
            </p:cNvSpPr>
            <p:nvPr/>
          </p:nvSpPr>
          <p:spPr bwMode="auto">
            <a:xfrm>
              <a:off x="1169" y="1230"/>
              <a:ext cx="64" cy="62"/>
            </a:xfrm>
            <a:custGeom>
              <a:avLst/>
              <a:gdLst>
                <a:gd name="T0" fmla="*/ 25 w 64"/>
                <a:gd name="T1" fmla="*/ 0 h 62"/>
                <a:gd name="T2" fmla="*/ 12 w 64"/>
                <a:gd name="T3" fmla="*/ 5 h 62"/>
                <a:gd name="T4" fmla="*/ 0 w 64"/>
                <a:gd name="T5" fmla="*/ 54 h 62"/>
                <a:gd name="T6" fmla="*/ 13 w 64"/>
                <a:gd name="T7" fmla="*/ 62 h 62"/>
                <a:gd name="T8" fmla="*/ 26 w 64"/>
                <a:gd name="T9" fmla="*/ 41 h 62"/>
                <a:gd name="T10" fmla="*/ 51 w 64"/>
                <a:gd name="T11" fmla="*/ 46 h 62"/>
                <a:gd name="T12" fmla="*/ 64 w 64"/>
                <a:gd name="T13" fmla="*/ 34 h 62"/>
                <a:gd name="T14" fmla="*/ 41 w 64"/>
                <a:gd name="T15" fmla="*/ 25 h 62"/>
                <a:gd name="T16" fmla="*/ 33 w 64"/>
                <a:gd name="T17" fmla="*/ 3 h 62"/>
                <a:gd name="T18" fmla="*/ 25 w 64"/>
                <a:gd name="T19" fmla="*/ 0 h 62"/>
                <a:gd name="T20" fmla="*/ 25 w 64"/>
                <a:gd name="T21" fmla="*/ 0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4"/>
                <a:gd name="T34" fmla="*/ 0 h 62"/>
                <a:gd name="T35" fmla="*/ 64 w 64"/>
                <a:gd name="T36" fmla="*/ 62 h 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4" h="62">
                  <a:moveTo>
                    <a:pt x="25" y="0"/>
                  </a:moveTo>
                  <a:lnTo>
                    <a:pt x="12" y="5"/>
                  </a:lnTo>
                  <a:lnTo>
                    <a:pt x="0" y="54"/>
                  </a:lnTo>
                  <a:lnTo>
                    <a:pt x="13" y="62"/>
                  </a:lnTo>
                  <a:lnTo>
                    <a:pt x="26" y="41"/>
                  </a:lnTo>
                  <a:lnTo>
                    <a:pt x="51" y="46"/>
                  </a:lnTo>
                  <a:lnTo>
                    <a:pt x="64" y="34"/>
                  </a:lnTo>
                  <a:lnTo>
                    <a:pt x="41" y="25"/>
                  </a:lnTo>
                  <a:lnTo>
                    <a:pt x="33" y="3"/>
                  </a:lnTo>
                  <a:lnTo>
                    <a:pt x="25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2" name="Freeform 28"/>
            <p:cNvSpPr>
              <a:spLocks/>
            </p:cNvSpPr>
            <p:nvPr/>
          </p:nvSpPr>
          <p:spPr bwMode="auto">
            <a:xfrm>
              <a:off x="1223" y="969"/>
              <a:ext cx="316" cy="364"/>
            </a:xfrm>
            <a:custGeom>
              <a:avLst/>
              <a:gdLst>
                <a:gd name="T0" fmla="*/ 20 w 316"/>
                <a:gd name="T1" fmla="*/ 78 h 364"/>
                <a:gd name="T2" fmla="*/ 69 w 316"/>
                <a:gd name="T3" fmla="*/ 127 h 364"/>
                <a:gd name="T4" fmla="*/ 128 w 316"/>
                <a:gd name="T5" fmla="*/ 127 h 364"/>
                <a:gd name="T6" fmla="*/ 167 w 316"/>
                <a:gd name="T7" fmla="*/ 158 h 364"/>
                <a:gd name="T8" fmla="*/ 138 w 316"/>
                <a:gd name="T9" fmla="*/ 176 h 364"/>
                <a:gd name="T10" fmla="*/ 157 w 316"/>
                <a:gd name="T11" fmla="*/ 237 h 364"/>
                <a:gd name="T12" fmla="*/ 138 w 316"/>
                <a:gd name="T13" fmla="*/ 245 h 364"/>
                <a:gd name="T14" fmla="*/ 108 w 316"/>
                <a:gd name="T15" fmla="*/ 304 h 364"/>
                <a:gd name="T16" fmla="*/ 157 w 316"/>
                <a:gd name="T17" fmla="*/ 295 h 364"/>
                <a:gd name="T18" fmla="*/ 208 w 316"/>
                <a:gd name="T19" fmla="*/ 304 h 364"/>
                <a:gd name="T20" fmla="*/ 208 w 316"/>
                <a:gd name="T21" fmla="*/ 335 h 364"/>
                <a:gd name="T22" fmla="*/ 238 w 316"/>
                <a:gd name="T23" fmla="*/ 335 h 364"/>
                <a:gd name="T24" fmla="*/ 257 w 316"/>
                <a:gd name="T25" fmla="*/ 364 h 364"/>
                <a:gd name="T26" fmla="*/ 287 w 316"/>
                <a:gd name="T27" fmla="*/ 364 h 364"/>
                <a:gd name="T28" fmla="*/ 305 w 316"/>
                <a:gd name="T29" fmla="*/ 295 h 364"/>
                <a:gd name="T30" fmla="*/ 287 w 316"/>
                <a:gd name="T31" fmla="*/ 276 h 364"/>
                <a:gd name="T32" fmla="*/ 228 w 316"/>
                <a:gd name="T33" fmla="*/ 237 h 364"/>
                <a:gd name="T34" fmla="*/ 197 w 316"/>
                <a:gd name="T35" fmla="*/ 237 h 364"/>
                <a:gd name="T36" fmla="*/ 197 w 316"/>
                <a:gd name="T37" fmla="*/ 207 h 364"/>
                <a:gd name="T38" fmla="*/ 267 w 316"/>
                <a:gd name="T39" fmla="*/ 227 h 364"/>
                <a:gd name="T40" fmla="*/ 287 w 316"/>
                <a:gd name="T41" fmla="*/ 256 h 364"/>
                <a:gd name="T42" fmla="*/ 316 w 316"/>
                <a:gd name="T43" fmla="*/ 217 h 364"/>
                <a:gd name="T44" fmla="*/ 287 w 316"/>
                <a:gd name="T45" fmla="*/ 176 h 364"/>
                <a:gd name="T46" fmla="*/ 257 w 316"/>
                <a:gd name="T47" fmla="*/ 176 h 364"/>
                <a:gd name="T48" fmla="*/ 228 w 316"/>
                <a:gd name="T49" fmla="*/ 158 h 364"/>
                <a:gd name="T50" fmla="*/ 238 w 316"/>
                <a:gd name="T51" fmla="*/ 107 h 364"/>
                <a:gd name="T52" fmla="*/ 197 w 316"/>
                <a:gd name="T53" fmla="*/ 107 h 364"/>
                <a:gd name="T54" fmla="*/ 187 w 316"/>
                <a:gd name="T55" fmla="*/ 68 h 364"/>
                <a:gd name="T56" fmla="*/ 118 w 316"/>
                <a:gd name="T57" fmla="*/ 39 h 364"/>
                <a:gd name="T58" fmla="*/ 118 w 316"/>
                <a:gd name="T59" fmla="*/ 58 h 364"/>
                <a:gd name="T60" fmla="*/ 98 w 316"/>
                <a:gd name="T61" fmla="*/ 58 h 364"/>
                <a:gd name="T62" fmla="*/ 89 w 316"/>
                <a:gd name="T63" fmla="*/ 9 h 364"/>
                <a:gd name="T64" fmla="*/ 69 w 316"/>
                <a:gd name="T65" fmla="*/ 0 h 364"/>
                <a:gd name="T66" fmla="*/ 69 w 316"/>
                <a:gd name="T67" fmla="*/ 58 h 364"/>
                <a:gd name="T68" fmla="*/ 49 w 316"/>
                <a:gd name="T69" fmla="*/ 9 h 364"/>
                <a:gd name="T70" fmla="*/ 0 w 316"/>
                <a:gd name="T71" fmla="*/ 39 h 364"/>
                <a:gd name="T72" fmla="*/ 40 w 316"/>
                <a:gd name="T73" fmla="*/ 58 h 364"/>
                <a:gd name="T74" fmla="*/ 20 w 316"/>
                <a:gd name="T75" fmla="*/ 78 h 364"/>
                <a:gd name="T76" fmla="*/ 20 w 316"/>
                <a:gd name="T77" fmla="*/ 78 h 3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16"/>
                <a:gd name="T118" fmla="*/ 0 h 364"/>
                <a:gd name="T119" fmla="*/ 316 w 316"/>
                <a:gd name="T120" fmla="*/ 364 h 36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16" h="364">
                  <a:moveTo>
                    <a:pt x="20" y="78"/>
                  </a:moveTo>
                  <a:lnTo>
                    <a:pt x="69" y="127"/>
                  </a:lnTo>
                  <a:lnTo>
                    <a:pt x="128" y="127"/>
                  </a:lnTo>
                  <a:lnTo>
                    <a:pt x="167" y="158"/>
                  </a:lnTo>
                  <a:lnTo>
                    <a:pt x="138" y="176"/>
                  </a:lnTo>
                  <a:lnTo>
                    <a:pt x="157" y="237"/>
                  </a:lnTo>
                  <a:lnTo>
                    <a:pt x="138" y="245"/>
                  </a:lnTo>
                  <a:lnTo>
                    <a:pt x="108" y="304"/>
                  </a:lnTo>
                  <a:lnTo>
                    <a:pt x="157" y="295"/>
                  </a:lnTo>
                  <a:lnTo>
                    <a:pt x="208" y="304"/>
                  </a:lnTo>
                  <a:lnTo>
                    <a:pt x="208" y="335"/>
                  </a:lnTo>
                  <a:lnTo>
                    <a:pt x="238" y="335"/>
                  </a:lnTo>
                  <a:lnTo>
                    <a:pt x="257" y="364"/>
                  </a:lnTo>
                  <a:lnTo>
                    <a:pt x="287" y="364"/>
                  </a:lnTo>
                  <a:lnTo>
                    <a:pt x="305" y="295"/>
                  </a:lnTo>
                  <a:lnTo>
                    <a:pt x="287" y="276"/>
                  </a:lnTo>
                  <a:lnTo>
                    <a:pt x="228" y="237"/>
                  </a:lnTo>
                  <a:lnTo>
                    <a:pt x="197" y="237"/>
                  </a:lnTo>
                  <a:lnTo>
                    <a:pt x="197" y="207"/>
                  </a:lnTo>
                  <a:lnTo>
                    <a:pt x="267" y="227"/>
                  </a:lnTo>
                  <a:lnTo>
                    <a:pt x="287" y="256"/>
                  </a:lnTo>
                  <a:lnTo>
                    <a:pt x="316" y="217"/>
                  </a:lnTo>
                  <a:lnTo>
                    <a:pt x="287" y="176"/>
                  </a:lnTo>
                  <a:lnTo>
                    <a:pt x="257" y="176"/>
                  </a:lnTo>
                  <a:lnTo>
                    <a:pt x="228" y="158"/>
                  </a:lnTo>
                  <a:lnTo>
                    <a:pt x="238" y="107"/>
                  </a:lnTo>
                  <a:lnTo>
                    <a:pt x="197" y="107"/>
                  </a:lnTo>
                  <a:lnTo>
                    <a:pt x="187" y="68"/>
                  </a:lnTo>
                  <a:lnTo>
                    <a:pt x="118" y="39"/>
                  </a:lnTo>
                  <a:lnTo>
                    <a:pt x="118" y="58"/>
                  </a:lnTo>
                  <a:lnTo>
                    <a:pt x="98" y="58"/>
                  </a:lnTo>
                  <a:lnTo>
                    <a:pt x="89" y="9"/>
                  </a:lnTo>
                  <a:lnTo>
                    <a:pt x="69" y="0"/>
                  </a:lnTo>
                  <a:lnTo>
                    <a:pt x="69" y="58"/>
                  </a:lnTo>
                  <a:lnTo>
                    <a:pt x="49" y="9"/>
                  </a:lnTo>
                  <a:lnTo>
                    <a:pt x="0" y="39"/>
                  </a:lnTo>
                  <a:lnTo>
                    <a:pt x="40" y="58"/>
                  </a:lnTo>
                  <a:lnTo>
                    <a:pt x="20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3" name="Freeform 29"/>
            <p:cNvSpPr>
              <a:spLocks/>
            </p:cNvSpPr>
            <p:nvPr/>
          </p:nvSpPr>
          <p:spPr bwMode="auto">
            <a:xfrm>
              <a:off x="1223" y="969"/>
              <a:ext cx="316" cy="364"/>
            </a:xfrm>
            <a:custGeom>
              <a:avLst/>
              <a:gdLst>
                <a:gd name="T0" fmla="*/ 20 w 316"/>
                <a:gd name="T1" fmla="*/ 78 h 364"/>
                <a:gd name="T2" fmla="*/ 69 w 316"/>
                <a:gd name="T3" fmla="*/ 127 h 364"/>
                <a:gd name="T4" fmla="*/ 128 w 316"/>
                <a:gd name="T5" fmla="*/ 127 h 364"/>
                <a:gd name="T6" fmla="*/ 167 w 316"/>
                <a:gd name="T7" fmla="*/ 158 h 364"/>
                <a:gd name="T8" fmla="*/ 138 w 316"/>
                <a:gd name="T9" fmla="*/ 176 h 364"/>
                <a:gd name="T10" fmla="*/ 157 w 316"/>
                <a:gd name="T11" fmla="*/ 237 h 364"/>
                <a:gd name="T12" fmla="*/ 138 w 316"/>
                <a:gd name="T13" fmla="*/ 245 h 364"/>
                <a:gd name="T14" fmla="*/ 108 w 316"/>
                <a:gd name="T15" fmla="*/ 304 h 364"/>
                <a:gd name="T16" fmla="*/ 157 w 316"/>
                <a:gd name="T17" fmla="*/ 295 h 364"/>
                <a:gd name="T18" fmla="*/ 208 w 316"/>
                <a:gd name="T19" fmla="*/ 304 h 364"/>
                <a:gd name="T20" fmla="*/ 208 w 316"/>
                <a:gd name="T21" fmla="*/ 335 h 364"/>
                <a:gd name="T22" fmla="*/ 238 w 316"/>
                <a:gd name="T23" fmla="*/ 335 h 364"/>
                <a:gd name="T24" fmla="*/ 257 w 316"/>
                <a:gd name="T25" fmla="*/ 364 h 364"/>
                <a:gd name="T26" fmla="*/ 287 w 316"/>
                <a:gd name="T27" fmla="*/ 364 h 364"/>
                <a:gd name="T28" fmla="*/ 305 w 316"/>
                <a:gd name="T29" fmla="*/ 295 h 364"/>
                <a:gd name="T30" fmla="*/ 287 w 316"/>
                <a:gd name="T31" fmla="*/ 276 h 364"/>
                <a:gd name="T32" fmla="*/ 228 w 316"/>
                <a:gd name="T33" fmla="*/ 237 h 364"/>
                <a:gd name="T34" fmla="*/ 197 w 316"/>
                <a:gd name="T35" fmla="*/ 237 h 364"/>
                <a:gd name="T36" fmla="*/ 197 w 316"/>
                <a:gd name="T37" fmla="*/ 207 h 364"/>
                <a:gd name="T38" fmla="*/ 267 w 316"/>
                <a:gd name="T39" fmla="*/ 227 h 364"/>
                <a:gd name="T40" fmla="*/ 287 w 316"/>
                <a:gd name="T41" fmla="*/ 256 h 364"/>
                <a:gd name="T42" fmla="*/ 316 w 316"/>
                <a:gd name="T43" fmla="*/ 217 h 364"/>
                <a:gd name="T44" fmla="*/ 287 w 316"/>
                <a:gd name="T45" fmla="*/ 176 h 364"/>
                <a:gd name="T46" fmla="*/ 257 w 316"/>
                <a:gd name="T47" fmla="*/ 176 h 364"/>
                <a:gd name="T48" fmla="*/ 228 w 316"/>
                <a:gd name="T49" fmla="*/ 158 h 364"/>
                <a:gd name="T50" fmla="*/ 238 w 316"/>
                <a:gd name="T51" fmla="*/ 107 h 364"/>
                <a:gd name="T52" fmla="*/ 197 w 316"/>
                <a:gd name="T53" fmla="*/ 107 h 364"/>
                <a:gd name="T54" fmla="*/ 187 w 316"/>
                <a:gd name="T55" fmla="*/ 68 h 364"/>
                <a:gd name="T56" fmla="*/ 118 w 316"/>
                <a:gd name="T57" fmla="*/ 39 h 364"/>
                <a:gd name="T58" fmla="*/ 118 w 316"/>
                <a:gd name="T59" fmla="*/ 58 h 364"/>
                <a:gd name="T60" fmla="*/ 98 w 316"/>
                <a:gd name="T61" fmla="*/ 58 h 364"/>
                <a:gd name="T62" fmla="*/ 89 w 316"/>
                <a:gd name="T63" fmla="*/ 9 h 364"/>
                <a:gd name="T64" fmla="*/ 69 w 316"/>
                <a:gd name="T65" fmla="*/ 0 h 364"/>
                <a:gd name="T66" fmla="*/ 69 w 316"/>
                <a:gd name="T67" fmla="*/ 58 h 364"/>
                <a:gd name="T68" fmla="*/ 49 w 316"/>
                <a:gd name="T69" fmla="*/ 9 h 364"/>
                <a:gd name="T70" fmla="*/ 0 w 316"/>
                <a:gd name="T71" fmla="*/ 39 h 364"/>
                <a:gd name="T72" fmla="*/ 40 w 316"/>
                <a:gd name="T73" fmla="*/ 58 h 364"/>
                <a:gd name="T74" fmla="*/ 20 w 316"/>
                <a:gd name="T75" fmla="*/ 78 h 364"/>
                <a:gd name="T76" fmla="*/ 20 w 316"/>
                <a:gd name="T77" fmla="*/ 78 h 3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16"/>
                <a:gd name="T118" fmla="*/ 0 h 364"/>
                <a:gd name="T119" fmla="*/ 316 w 316"/>
                <a:gd name="T120" fmla="*/ 364 h 36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16" h="364">
                  <a:moveTo>
                    <a:pt x="20" y="78"/>
                  </a:moveTo>
                  <a:lnTo>
                    <a:pt x="69" y="127"/>
                  </a:lnTo>
                  <a:lnTo>
                    <a:pt x="128" y="127"/>
                  </a:lnTo>
                  <a:lnTo>
                    <a:pt x="167" y="158"/>
                  </a:lnTo>
                  <a:lnTo>
                    <a:pt x="138" y="176"/>
                  </a:lnTo>
                  <a:lnTo>
                    <a:pt x="157" y="237"/>
                  </a:lnTo>
                  <a:lnTo>
                    <a:pt x="138" y="245"/>
                  </a:lnTo>
                  <a:lnTo>
                    <a:pt x="108" y="304"/>
                  </a:lnTo>
                  <a:lnTo>
                    <a:pt x="157" y="295"/>
                  </a:lnTo>
                  <a:lnTo>
                    <a:pt x="208" y="304"/>
                  </a:lnTo>
                  <a:lnTo>
                    <a:pt x="208" y="335"/>
                  </a:lnTo>
                  <a:lnTo>
                    <a:pt x="238" y="335"/>
                  </a:lnTo>
                  <a:lnTo>
                    <a:pt x="257" y="364"/>
                  </a:lnTo>
                  <a:lnTo>
                    <a:pt x="287" y="364"/>
                  </a:lnTo>
                  <a:lnTo>
                    <a:pt x="305" y="295"/>
                  </a:lnTo>
                  <a:lnTo>
                    <a:pt x="287" y="276"/>
                  </a:lnTo>
                  <a:lnTo>
                    <a:pt x="228" y="237"/>
                  </a:lnTo>
                  <a:lnTo>
                    <a:pt x="197" y="237"/>
                  </a:lnTo>
                  <a:lnTo>
                    <a:pt x="197" y="207"/>
                  </a:lnTo>
                  <a:lnTo>
                    <a:pt x="267" y="227"/>
                  </a:lnTo>
                  <a:lnTo>
                    <a:pt x="287" y="256"/>
                  </a:lnTo>
                  <a:lnTo>
                    <a:pt x="316" y="217"/>
                  </a:lnTo>
                  <a:lnTo>
                    <a:pt x="287" y="176"/>
                  </a:lnTo>
                  <a:lnTo>
                    <a:pt x="257" y="176"/>
                  </a:lnTo>
                  <a:lnTo>
                    <a:pt x="228" y="158"/>
                  </a:lnTo>
                  <a:lnTo>
                    <a:pt x="238" y="107"/>
                  </a:lnTo>
                  <a:lnTo>
                    <a:pt x="197" y="107"/>
                  </a:lnTo>
                  <a:lnTo>
                    <a:pt x="187" y="68"/>
                  </a:lnTo>
                  <a:lnTo>
                    <a:pt x="118" y="39"/>
                  </a:lnTo>
                  <a:lnTo>
                    <a:pt x="118" y="58"/>
                  </a:lnTo>
                  <a:lnTo>
                    <a:pt x="98" y="58"/>
                  </a:lnTo>
                  <a:lnTo>
                    <a:pt x="89" y="9"/>
                  </a:lnTo>
                  <a:lnTo>
                    <a:pt x="69" y="0"/>
                  </a:lnTo>
                  <a:lnTo>
                    <a:pt x="69" y="58"/>
                  </a:lnTo>
                  <a:lnTo>
                    <a:pt x="49" y="9"/>
                  </a:lnTo>
                  <a:lnTo>
                    <a:pt x="0" y="39"/>
                  </a:lnTo>
                  <a:lnTo>
                    <a:pt x="40" y="58"/>
                  </a:lnTo>
                  <a:lnTo>
                    <a:pt x="20" y="78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4" name="Freeform 30"/>
            <p:cNvSpPr>
              <a:spLocks/>
            </p:cNvSpPr>
            <p:nvPr/>
          </p:nvSpPr>
          <p:spPr bwMode="auto">
            <a:xfrm>
              <a:off x="1431" y="888"/>
              <a:ext cx="90" cy="130"/>
            </a:xfrm>
            <a:custGeom>
              <a:avLst/>
              <a:gdLst>
                <a:gd name="T0" fmla="*/ 20 w 90"/>
                <a:gd name="T1" fmla="*/ 0 h 130"/>
                <a:gd name="T2" fmla="*/ 0 w 90"/>
                <a:gd name="T3" fmla="*/ 61 h 130"/>
                <a:gd name="T4" fmla="*/ 38 w 90"/>
                <a:gd name="T5" fmla="*/ 90 h 130"/>
                <a:gd name="T6" fmla="*/ 59 w 90"/>
                <a:gd name="T7" fmla="*/ 130 h 130"/>
                <a:gd name="T8" fmla="*/ 79 w 90"/>
                <a:gd name="T9" fmla="*/ 130 h 130"/>
                <a:gd name="T10" fmla="*/ 90 w 90"/>
                <a:gd name="T11" fmla="*/ 103 h 130"/>
                <a:gd name="T12" fmla="*/ 71 w 90"/>
                <a:gd name="T13" fmla="*/ 64 h 130"/>
                <a:gd name="T14" fmla="*/ 38 w 90"/>
                <a:gd name="T15" fmla="*/ 48 h 130"/>
                <a:gd name="T16" fmla="*/ 38 w 90"/>
                <a:gd name="T17" fmla="*/ 10 h 130"/>
                <a:gd name="T18" fmla="*/ 20 w 90"/>
                <a:gd name="T19" fmla="*/ 0 h 130"/>
                <a:gd name="T20" fmla="*/ 20 w 90"/>
                <a:gd name="T21" fmla="*/ 0 h 1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130"/>
                <a:gd name="T35" fmla="*/ 90 w 90"/>
                <a:gd name="T36" fmla="*/ 130 h 1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130">
                  <a:moveTo>
                    <a:pt x="20" y="0"/>
                  </a:moveTo>
                  <a:lnTo>
                    <a:pt x="0" y="61"/>
                  </a:lnTo>
                  <a:lnTo>
                    <a:pt x="38" y="90"/>
                  </a:lnTo>
                  <a:lnTo>
                    <a:pt x="59" y="130"/>
                  </a:lnTo>
                  <a:lnTo>
                    <a:pt x="79" y="130"/>
                  </a:lnTo>
                  <a:lnTo>
                    <a:pt x="90" y="103"/>
                  </a:lnTo>
                  <a:lnTo>
                    <a:pt x="71" y="64"/>
                  </a:lnTo>
                  <a:lnTo>
                    <a:pt x="38" y="48"/>
                  </a:lnTo>
                  <a:lnTo>
                    <a:pt x="38" y="1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5" name="Freeform 31"/>
            <p:cNvSpPr>
              <a:spLocks/>
            </p:cNvSpPr>
            <p:nvPr/>
          </p:nvSpPr>
          <p:spPr bwMode="auto">
            <a:xfrm>
              <a:off x="1431" y="888"/>
              <a:ext cx="90" cy="130"/>
            </a:xfrm>
            <a:custGeom>
              <a:avLst/>
              <a:gdLst>
                <a:gd name="T0" fmla="*/ 20 w 90"/>
                <a:gd name="T1" fmla="*/ 0 h 130"/>
                <a:gd name="T2" fmla="*/ 0 w 90"/>
                <a:gd name="T3" fmla="*/ 61 h 130"/>
                <a:gd name="T4" fmla="*/ 38 w 90"/>
                <a:gd name="T5" fmla="*/ 90 h 130"/>
                <a:gd name="T6" fmla="*/ 59 w 90"/>
                <a:gd name="T7" fmla="*/ 130 h 130"/>
                <a:gd name="T8" fmla="*/ 79 w 90"/>
                <a:gd name="T9" fmla="*/ 130 h 130"/>
                <a:gd name="T10" fmla="*/ 90 w 90"/>
                <a:gd name="T11" fmla="*/ 103 h 130"/>
                <a:gd name="T12" fmla="*/ 71 w 90"/>
                <a:gd name="T13" fmla="*/ 64 h 130"/>
                <a:gd name="T14" fmla="*/ 38 w 90"/>
                <a:gd name="T15" fmla="*/ 48 h 130"/>
                <a:gd name="T16" fmla="*/ 38 w 90"/>
                <a:gd name="T17" fmla="*/ 10 h 130"/>
                <a:gd name="T18" fmla="*/ 20 w 90"/>
                <a:gd name="T19" fmla="*/ 0 h 130"/>
                <a:gd name="T20" fmla="*/ 20 w 90"/>
                <a:gd name="T21" fmla="*/ 0 h 1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130"/>
                <a:gd name="T35" fmla="*/ 90 w 90"/>
                <a:gd name="T36" fmla="*/ 130 h 1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130">
                  <a:moveTo>
                    <a:pt x="20" y="0"/>
                  </a:moveTo>
                  <a:lnTo>
                    <a:pt x="0" y="61"/>
                  </a:lnTo>
                  <a:lnTo>
                    <a:pt x="38" y="90"/>
                  </a:lnTo>
                  <a:lnTo>
                    <a:pt x="59" y="130"/>
                  </a:lnTo>
                  <a:lnTo>
                    <a:pt x="79" y="130"/>
                  </a:lnTo>
                  <a:lnTo>
                    <a:pt x="90" y="103"/>
                  </a:lnTo>
                  <a:lnTo>
                    <a:pt x="71" y="64"/>
                  </a:lnTo>
                  <a:lnTo>
                    <a:pt x="38" y="48"/>
                  </a:lnTo>
                  <a:lnTo>
                    <a:pt x="38" y="10"/>
                  </a:lnTo>
                  <a:lnTo>
                    <a:pt x="2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6" name="Freeform 32"/>
            <p:cNvSpPr>
              <a:spLocks/>
            </p:cNvSpPr>
            <p:nvPr/>
          </p:nvSpPr>
          <p:spPr bwMode="auto">
            <a:xfrm>
              <a:off x="1490" y="720"/>
              <a:ext cx="138" cy="229"/>
            </a:xfrm>
            <a:custGeom>
              <a:avLst/>
              <a:gdLst>
                <a:gd name="T0" fmla="*/ 0 w 138"/>
                <a:gd name="T1" fmla="*/ 61 h 229"/>
                <a:gd name="T2" fmla="*/ 30 w 138"/>
                <a:gd name="T3" fmla="*/ 90 h 229"/>
                <a:gd name="T4" fmla="*/ 59 w 138"/>
                <a:gd name="T5" fmla="*/ 80 h 229"/>
                <a:gd name="T6" fmla="*/ 69 w 138"/>
                <a:gd name="T7" fmla="*/ 61 h 229"/>
                <a:gd name="T8" fmla="*/ 79 w 138"/>
                <a:gd name="T9" fmla="*/ 80 h 229"/>
                <a:gd name="T10" fmla="*/ 59 w 138"/>
                <a:gd name="T11" fmla="*/ 119 h 229"/>
                <a:gd name="T12" fmla="*/ 59 w 138"/>
                <a:gd name="T13" fmla="*/ 141 h 229"/>
                <a:gd name="T14" fmla="*/ 79 w 138"/>
                <a:gd name="T15" fmla="*/ 129 h 229"/>
                <a:gd name="T16" fmla="*/ 79 w 138"/>
                <a:gd name="T17" fmla="*/ 141 h 229"/>
                <a:gd name="T18" fmla="*/ 69 w 138"/>
                <a:gd name="T19" fmla="*/ 159 h 229"/>
                <a:gd name="T20" fmla="*/ 88 w 138"/>
                <a:gd name="T21" fmla="*/ 178 h 229"/>
                <a:gd name="T22" fmla="*/ 59 w 138"/>
                <a:gd name="T23" fmla="*/ 200 h 229"/>
                <a:gd name="T24" fmla="*/ 59 w 138"/>
                <a:gd name="T25" fmla="*/ 229 h 229"/>
                <a:gd name="T26" fmla="*/ 98 w 138"/>
                <a:gd name="T27" fmla="*/ 208 h 229"/>
                <a:gd name="T28" fmla="*/ 118 w 138"/>
                <a:gd name="T29" fmla="*/ 229 h 229"/>
                <a:gd name="T30" fmla="*/ 138 w 138"/>
                <a:gd name="T31" fmla="*/ 200 h 229"/>
                <a:gd name="T32" fmla="*/ 118 w 138"/>
                <a:gd name="T33" fmla="*/ 178 h 229"/>
                <a:gd name="T34" fmla="*/ 138 w 138"/>
                <a:gd name="T35" fmla="*/ 129 h 229"/>
                <a:gd name="T36" fmla="*/ 138 w 138"/>
                <a:gd name="T37" fmla="*/ 110 h 229"/>
                <a:gd name="T38" fmla="*/ 108 w 138"/>
                <a:gd name="T39" fmla="*/ 129 h 229"/>
                <a:gd name="T40" fmla="*/ 108 w 138"/>
                <a:gd name="T41" fmla="*/ 80 h 229"/>
                <a:gd name="T42" fmla="*/ 128 w 138"/>
                <a:gd name="T43" fmla="*/ 51 h 229"/>
                <a:gd name="T44" fmla="*/ 128 w 138"/>
                <a:gd name="T45" fmla="*/ 10 h 229"/>
                <a:gd name="T46" fmla="*/ 108 w 138"/>
                <a:gd name="T47" fmla="*/ 0 h 229"/>
                <a:gd name="T48" fmla="*/ 30 w 138"/>
                <a:gd name="T49" fmla="*/ 31 h 229"/>
                <a:gd name="T50" fmla="*/ 0 w 138"/>
                <a:gd name="T51" fmla="*/ 61 h 229"/>
                <a:gd name="T52" fmla="*/ 0 w 138"/>
                <a:gd name="T53" fmla="*/ 61 h 22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8"/>
                <a:gd name="T82" fmla="*/ 0 h 229"/>
                <a:gd name="T83" fmla="*/ 138 w 138"/>
                <a:gd name="T84" fmla="*/ 229 h 22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8" h="229">
                  <a:moveTo>
                    <a:pt x="0" y="61"/>
                  </a:moveTo>
                  <a:lnTo>
                    <a:pt x="30" y="90"/>
                  </a:lnTo>
                  <a:lnTo>
                    <a:pt x="59" y="80"/>
                  </a:lnTo>
                  <a:lnTo>
                    <a:pt x="69" y="61"/>
                  </a:lnTo>
                  <a:lnTo>
                    <a:pt x="79" y="80"/>
                  </a:lnTo>
                  <a:lnTo>
                    <a:pt x="59" y="119"/>
                  </a:lnTo>
                  <a:lnTo>
                    <a:pt x="59" y="141"/>
                  </a:lnTo>
                  <a:lnTo>
                    <a:pt x="79" y="129"/>
                  </a:lnTo>
                  <a:lnTo>
                    <a:pt x="79" y="141"/>
                  </a:lnTo>
                  <a:lnTo>
                    <a:pt x="69" y="159"/>
                  </a:lnTo>
                  <a:lnTo>
                    <a:pt x="88" y="178"/>
                  </a:lnTo>
                  <a:lnTo>
                    <a:pt x="59" y="200"/>
                  </a:lnTo>
                  <a:lnTo>
                    <a:pt x="59" y="229"/>
                  </a:lnTo>
                  <a:lnTo>
                    <a:pt x="98" y="208"/>
                  </a:lnTo>
                  <a:lnTo>
                    <a:pt x="118" y="229"/>
                  </a:lnTo>
                  <a:lnTo>
                    <a:pt x="138" y="200"/>
                  </a:lnTo>
                  <a:lnTo>
                    <a:pt x="118" y="178"/>
                  </a:lnTo>
                  <a:lnTo>
                    <a:pt x="138" y="129"/>
                  </a:lnTo>
                  <a:lnTo>
                    <a:pt x="138" y="110"/>
                  </a:lnTo>
                  <a:lnTo>
                    <a:pt x="108" y="129"/>
                  </a:lnTo>
                  <a:lnTo>
                    <a:pt x="108" y="80"/>
                  </a:lnTo>
                  <a:lnTo>
                    <a:pt x="128" y="51"/>
                  </a:lnTo>
                  <a:lnTo>
                    <a:pt x="128" y="10"/>
                  </a:lnTo>
                  <a:lnTo>
                    <a:pt x="108" y="0"/>
                  </a:lnTo>
                  <a:lnTo>
                    <a:pt x="30" y="31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7" name="Freeform 33"/>
            <p:cNvSpPr>
              <a:spLocks/>
            </p:cNvSpPr>
            <p:nvPr/>
          </p:nvSpPr>
          <p:spPr bwMode="auto">
            <a:xfrm>
              <a:off x="1490" y="720"/>
              <a:ext cx="138" cy="229"/>
            </a:xfrm>
            <a:custGeom>
              <a:avLst/>
              <a:gdLst>
                <a:gd name="T0" fmla="*/ 0 w 138"/>
                <a:gd name="T1" fmla="*/ 61 h 229"/>
                <a:gd name="T2" fmla="*/ 30 w 138"/>
                <a:gd name="T3" fmla="*/ 90 h 229"/>
                <a:gd name="T4" fmla="*/ 59 w 138"/>
                <a:gd name="T5" fmla="*/ 80 h 229"/>
                <a:gd name="T6" fmla="*/ 69 w 138"/>
                <a:gd name="T7" fmla="*/ 61 h 229"/>
                <a:gd name="T8" fmla="*/ 79 w 138"/>
                <a:gd name="T9" fmla="*/ 80 h 229"/>
                <a:gd name="T10" fmla="*/ 59 w 138"/>
                <a:gd name="T11" fmla="*/ 119 h 229"/>
                <a:gd name="T12" fmla="*/ 59 w 138"/>
                <a:gd name="T13" fmla="*/ 141 h 229"/>
                <a:gd name="T14" fmla="*/ 79 w 138"/>
                <a:gd name="T15" fmla="*/ 129 h 229"/>
                <a:gd name="T16" fmla="*/ 79 w 138"/>
                <a:gd name="T17" fmla="*/ 141 h 229"/>
                <a:gd name="T18" fmla="*/ 69 w 138"/>
                <a:gd name="T19" fmla="*/ 159 h 229"/>
                <a:gd name="T20" fmla="*/ 88 w 138"/>
                <a:gd name="T21" fmla="*/ 178 h 229"/>
                <a:gd name="T22" fmla="*/ 59 w 138"/>
                <a:gd name="T23" fmla="*/ 200 h 229"/>
                <a:gd name="T24" fmla="*/ 59 w 138"/>
                <a:gd name="T25" fmla="*/ 229 h 229"/>
                <a:gd name="T26" fmla="*/ 98 w 138"/>
                <a:gd name="T27" fmla="*/ 208 h 229"/>
                <a:gd name="T28" fmla="*/ 118 w 138"/>
                <a:gd name="T29" fmla="*/ 229 h 229"/>
                <a:gd name="T30" fmla="*/ 138 w 138"/>
                <a:gd name="T31" fmla="*/ 200 h 229"/>
                <a:gd name="T32" fmla="*/ 118 w 138"/>
                <a:gd name="T33" fmla="*/ 178 h 229"/>
                <a:gd name="T34" fmla="*/ 138 w 138"/>
                <a:gd name="T35" fmla="*/ 129 h 229"/>
                <a:gd name="T36" fmla="*/ 138 w 138"/>
                <a:gd name="T37" fmla="*/ 110 h 229"/>
                <a:gd name="T38" fmla="*/ 108 w 138"/>
                <a:gd name="T39" fmla="*/ 129 h 229"/>
                <a:gd name="T40" fmla="*/ 108 w 138"/>
                <a:gd name="T41" fmla="*/ 80 h 229"/>
                <a:gd name="T42" fmla="*/ 128 w 138"/>
                <a:gd name="T43" fmla="*/ 51 h 229"/>
                <a:gd name="T44" fmla="*/ 128 w 138"/>
                <a:gd name="T45" fmla="*/ 10 h 229"/>
                <a:gd name="T46" fmla="*/ 108 w 138"/>
                <a:gd name="T47" fmla="*/ 0 h 229"/>
                <a:gd name="T48" fmla="*/ 30 w 138"/>
                <a:gd name="T49" fmla="*/ 31 h 229"/>
                <a:gd name="T50" fmla="*/ 0 w 138"/>
                <a:gd name="T51" fmla="*/ 61 h 229"/>
                <a:gd name="T52" fmla="*/ 0 w 138"/>
                <a:gd name="T53" fmla="*/ 61 h 22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8"/>
                <a:gd name="T82" fmla="*/ 0 h 229"/>
                <a:gd name="T83" fmla="*/ 138 w 138"/>
                <a:gd name="T84" fmla="*/ 229 h 22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8" h="229">
                  <a:moveTo>
                    <a:pt x="0" y="61"/>
                  </a:moveTo>
                  <a:lnTo>
                    <a:pt x="30" y="90"/>
                  </a:lnTo>
                  <a:lnTo>
                    <a:pt x="59" y="80"/>
                  </a:lnTo>
                  <a:lnTo>
                    <a:pt x="69" y="61"/>
                  </a:lnTo>
                  <a:lnTo>
                    <a:pt x="79" y="80"/>
                  </a:lnTo>
                  <a:lnTo>
                    <a:pt x="59" y="119"/>
                  </a:lnTo>
                  <a:lnTo>
                    <a:pt x="59" y="141"/>
                  </a:lnTo>
                  <a:lnTo>
                    <a:pt x="79" y="129"/>
                  </a:lnTo>
                  <a:lnTo>
                    <a:pt x="79" y="141"/>
                  </a:lnTo>
                  <a:lnTo>
                    <a:pt x="69" y="159"/>
                  </a:lnTo>
                  <a:lnTo>
                    <a:pt x="88" y="178"/>
                  </a:lnTo>
                  <a:lnTo>
                    <a:pt x="59" y="200"/>
                  </a:lnTo>
                  <a:lnTo>
                    <a:pt x="59" y="229"/>
                  </a:lnTo>
                  <a:lnTo>
                    <a:pt x="98" y="208"/>
                  </a:lnTo>
                  <a:lnTo>
                    <a:pt x="118" y="229"/>
                  </a:lnTo>
                  <a:lnTo>
                    <a:pt x="138" y="200"/>
                  </a:lnTo>
                  <a:lnTo>
                    <a:pt x="118" y="178"/>
                  </a:lnTo>
                  <a:lnTo>
                    <a:pt x="138" y="129"/>
                  </a:lnTo>
                  <a:lnTo>
                    <a:pt x="138" y="110"/>
                  </a:lnTo>
                  <a:lnTo>
                    <a:pt x="108" y="129"/>
                  </a:lnTo>
                  <a:lnTo>
                    <a:pt x="108" y="80"/>
                  </a:lnTo>
                  <a:lnTo>
                    <a:pt x="128" y="51"/>
                  </a:lnTo>
                  <a:lnTo>
                    <a:pt x="128" y="10"/>
                  </a:lnTo>
                  <a:lnTo>
                    <a:pt x="108" y="0"/>
                  </a:lnTo>
                  <a:lnTo>
                    <a:pt x="30" y="31"/>
                  </a:lnTo>
                  <a:lnTo>
                    <a:pt x="0" y="61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8" name="Freeform 34"/>
            <p:cNvSpPr>
              <a:spLocks/>
            </p:cNvSpPr>
            <p:nvPr/>
          </p:nvSpPr>
          <p:spPr bwMode="auto">
            <a:xfrm>
              <a:off x="1006" y="957"/>
              <a:ext cx="127" cy="119"/>
            </a:xfrm>
            <a:custGeom>
              <a:avLst/>
              <a:gdLst>
                <a:gd name="T0" fmla="*/ 0 w 127"/>
                <a:gd name="T1" fmla="*/ 70 h 119"/>
                <a:gd name="T2" fmla="*/ 39 w 127"/>
                <a:gd name="T3" fmla="*/ 111 h 119"/>
                <a:gd name="T4" fmla="*/ 78 w 127"/>
                <a:gd name="T5" fmla="*/ 100 h 119"/>
                <a:gd name="T6" fmla="*/ 88 w 127"/>
                <a:gd name="T7" fmla="*/ 119 h 119"/>
                <a:gd name="T8" fmla="*/ 108 w 127"/>
                <a:gd name="T9" fmla="*/ 119 h 119"/>
                <a:gd name="T10" fmla="*/ 108 w 127"/>
                <a:gd name="T11" fmla="*/ 111 h 119"/>
                <a:gd name="T12" fmla="*/ 127 w 127"/>
                <a:gd name="T13" fmla="*/ 90 h 119"/>
                <a:gd name="T14" fmla="*/ 99 w 127"/>
                <a:gd name="T15" fmla="*/ 12 h 119"/>
                <a:gd name="T16" fmla="*/ 78 w 127"/>
                <a:gd name="T17" fmla="*/ 21 h 119"/>
                <a:gd name="T18" fmla="*/ 39 w 127"/>
                <a:gd name="T19" fmla="*/ 0 h 119"/>
                <a:gd name="T20" fmla="*/ 9 w 127"/>
                <a:gd name="T21" fmla="*/ 41 h 119"/>
                <a:gd name="T22" fmla="*/ 39 w 127"/>
                <a:gd name="T23" fmla="*/ 51 h 119"/>
                <a:gd name="T24" fmla="*/ 0 w 127"/>
                <a:gd name="T25" fmla="*/ 70 h 119"/>
                <a:gd name="T26" fmla="*/ 0 w 127"/>
                <a:gd name="T27" fmla="*/ 70 h 1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7"/>
                <a:gd name="T43" fmla="*/ 0 h 119"/>
                <a:gd name="T44" fmla="*/ 127 w 127"/>
                <a:gd name="T45" fmla="*/ 119 h 1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7" h="119">
                  <a:moveTo>
                    <a:pt x="0" y="70"/>
                  </a:moveTo>
                  <a:lnTo>
                    <a:pt x="39" y="111"/>
                  </a:lnTo>
                  <a:lnTo>
                    <a:pt x="78" y="100"/>
                  </a:lnTo>
                  <a:lnTo>
                    <a:pt x="88" y="119"/>
                  </a:lnTo>
                  <a:lnTo>
                    <a:pt x="108" y="119"/>
                  </a:lnTo>
                  <a:lnTo>
                    <a:pt x="108" y="111"/>
                  </a:lnTo>
                  <a:lnTo>
                    <a:pt x="127" y="90"/>
                  </a:lnTo>
                  <a:lnTo>
                    <a:pt x="99" y="12"/>
                  </a:lnTo>
                  <a:lnTo>
                    <a:pt x="78" y="21"/>
                  </a:lnTo>
                  <a:lnTo>
                    <a:pt x="39" y="0"/>
                  </a:lnTo>
                  <a:lnTo>
                    <a:pt x="9" y="41"/>
                  </a:lnTo>
                  <a:lnTo>
                    <a:pt x="39" y="51"/>
                  </a:lnTo>
                  <a:lnTo>
                    <a:pt x="0" y="7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89" name="Freeform 35"/>
            <p:cNvSpPr>
              <a:spLocks/>
            </p:cNvSpPr>
            <p:nvPr/>
          </p:nvSpPr>
          <p:spPr bwMode="auto">
            <a:xfrm>
              <a:off x="1006" y="957"/>
              <a:ext cx="127" cy="119"/>
            </a:xfrm>
            <a:custGeom>
              <a:avLst/>
              <a:gdLst>
                <a:gd name="T0" fmla="*/ 0 w 127"/>
                <a:gd name="T1" fmla="*/ 70 h 119"/>
                <a:gd name="T2" fmla="*/ 39 w 127"/>
                <a:gd name="T3" fmla="*/ 111 h 119"/>
                <a:gd name="T4" fmla="*/ 78 w 127"/>
                <a:gd name="T5" fmla="*/ 100 h 119"/>
                <a:gd name="T6" fmla="*/ 88 w 127"/>
                <a:gd name="T7" fmla="*/ 119 h 119"/>
                <a:gd name="T8" fmla="*/ 108 w 127"/>
                <a:gd name="T9" fmla="*/ 119 h 119"/>
                <a:gd name="T10" fmla="*/ 108 w 127"/>
                <a:gd name="T11" fmla="*/ 111 h 119"/>
                <a:gd name="T12" fmla="*/ 127 w 127"/>
                <a:gd name="T13" fmla="*/ 90 h 119"/>
                <a:gd name="T14" fmla="*/ 99 w 127"/>
                <a:gd name="T15" fmla="*/ 12 h 119"/>
                <a:gd name="T16" fmla="*/ 78 w 127"/>
                <a:gd name="T17" fmla="*/ 21 h 119"/>
                <a:gd name="T18" fmla="*/ 39 w 127"/>
                <a:gd name="T19" fmla="*/ 0 h 119"/>
                <a:gd name="T20" fmla="*/ 9 w 127"/>
                <a:gd name="T21" fmla="*/ 41 h 119"/>
                <a:gd name="T22" fmla="*/ 39 w 127"/>
                <a:gd name="T23" fmla="*/ 51 h 119"/>
                <a:gd name="T24" fmla="*/ 0 w 127"/>
                <a:gd name="T25" fmla="*/ 70 h 119"/>
                <a:gd name="T26" fmla="*/ 0 w 127"/>
                <a:gd name="T27" fmla="*/ 70 h 1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7"/>
                <a:gd name="T43" fmla="*/ 0 h 119"/>
                <a:gd name="T44" fmla="*/ 127 w 127"/>
                <a:gd name="T45" fmla="*/ 119 h 1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7" h="119">
                  <a:moveTo>
                    <a:pt x="0" y="70"/>
                  </a:moveTo>
                  <a:lnTo>
                    <a:pt x="39" y="111"/>
                  </a:lnTo>
                  <a:lnTo>
                    <a:pt x="78" y="100"/>
                  </a:lnTo>
                  <a:lnTo>
                    <a:pt x="88" y="119"/>
                  </a:lnTo>
                  <a:lnTo>
                    <a:pt x="108" y="119"/>
                  </a:lnTo>
                  <a:lnTo>
                    <a:pt x="108" y="111"/>
                  </a:lnTo>
                  <a:lnTo>
                    <a:pt x="127" y="90"/>
                  </a:lnTo>
                  <a:lnTo>
                    <a:pt x="99" y="12"/>
                  </a:lnTo>
                  <a:lnTo>
                    <a:pt x="78" y="21"/>
                  </a:lnTo>
                  <a:lnTo>
                    <a:pt x="39" y="0"/>
                  </a:lnTo>
                  <a:lnTo>
                    <a:pt x="9" y="41"/>
                  </a:lnTo>
                  <a:lnTo>
                    <a:pt x="39" y="51"/>
                  </a:lnTo>
                  <a:lnTo>
                    <a:pt x="0" y="7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0" name="Freeform 36"/>
            <p:cNvSpPr>
              <a:spLocks/>
            </p:cNvSpPr>
            <p:nvPr/>
          </p:nvSpPr>
          <p:spPr bwMode="auto">
            <a:xfrm>
              <a:off x="945" y="890"/>
              <a:ext cx="95" cy="90"/>
            </a:xfrm>
            <a:custGeom>
              <a:avLst/>
              <a:gdLst>
                <a:gd name="T0" fmla="*/ 62 w 95"/>
                <a:gd name="T1" fmla="*/ 43 h 90"/>
                <a:gd name="T2" fmla="*/ 95 w 95"/>
                <a:gd name="T3" fmla="*/ 47 h 90"/>
                <a:gd name="T4" fmla="*/ 80 w 95"/>
                <a:gd name="T5" fmla="*/ 13 h 90"/>
                <a:gd name="T6" fmla="*/ 33 w 95"/>
                <a:gd name="T7" fmla="*/ 0 h 90"/>
                <a:gd name="T8" fmla="*/ 0 w 95"/>
                <a:gd name="T9" fmla="*/ 77 h 90"/>
                <a:gd name="T10" fmla="*/ 26 w 95"/>
                <a:gd name="T11" fmla="*/ 90 h 90"/>
                <a:gd name="T12" fmla="*/ 34 w 95"/>
                <a:gd name="T13" fmla="*/ 72 h 90"/>
                <a:gd name="T14" fmla="*/ 47 w 95"/>
                <a:gd name="T15" fmla="*/ 61 h 90"/>
                <a:gd name="T16" fmla="*/ 52 w 95"/>
                <a:gd name="T17" fmla="*/ 39 h 90"/>
                <a:gd name="T18" fmla="*/ 62 w 95"/>
                <a:gd name="T19" fmla="*/ 43 h 90"/>
                <a:gd name="T20" fmla="*/ 62 w 95"/>
                <a:gd name="T21" fmla="*/ 43 h 9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5"/>
                <a:gd name="T34" fmla="*/ 0 h 90"/>
                <a:gd name="T35" fmla="*/ 95 w 95"/>
                <a:gd name="T36" fmla="*/ 90 h 9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5" h="90">
                  <a:moveTo>
                    <a:pt x="62" y="43"/>
                  </a:moveTo>
                  <a:lnTo>
                    <a:pt x="95" y="47"/>
                  </a:lnTo>
                  <a:lnTo>
                    <a:pt x="80" y="13"/>
                  </a:lnTo>
                  <a:lnTo>
                    <a:pt x="33" y="0"/>
                  </a:lnTo>
                  <a:lnTo>
                    <a:pt x="0" y="77"/>
                  </a:lnTo>
                  <a:lnTo>
                    <a:pt x="26" y="90"/>
                  </a:lnTo>
                  <a:lnTo>
                    <a:pt x="34" y="72"/>
                  </a:lnTo>
                  <a:lnTo>
                    <a:pt x="47" y="61"/>
                  </a:lnTo>
                  <a:lnTo>
                    <a:pt x="52" y="39"/>
                  </a:lnTo>
                  <a:lnTo>
                    <a:pt x="62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1" name="Freeform 37"/>
            <p:cNvSpPr>
              <a:spLocks/>
            </p:cNvSpPr>
            <p:nvPr/>
          </p:nvSpPr>
          <p:spPr bwMode="auto">
            <a:xfrm>
              <a:off x="945" y="890"/>
              <a:ext cx="95" cy="90"/>
            </a:xfrm>
            <a:custGeom>
              <a:avLst/>
              <a:gdLst>
                <a:gd name="T0" fmla="*/ 62 w 95"/>
                <a:gd name="T1" fmla="*/ 43 h 90"/>
                <a:gd name="T2" fmla="*/ 95 w 95"/>
                <a:gd name="T3" fmla="*/ 47 h 90"/>
                <a:gd name="T4" fmla="*/ 80 w 95"/>
                <a:gd name="T5" fmla="*/ 13 h 90"/>
                <a:gd name="T6" fmla="*/ 33 w 95"/>
                <a:gd name="T7" fmla="*/ 0 h 90"/>
                <a:gd name="T8" fmla="*/ 0 w 95"/>
                <a:gd name="T9" fmla="*/ 77 h 90"/>
                <a:gd name="T10" fmla="*/ 26 w 95"/>
                <a:gd name="T11" fmla="*/ 90 h 90"/>
                <a:gd name="T12" fmla="*/ 34 w 95"/>
                <a:gd name="T13" fmla="*/ 72 h 90"/>
                <a:gd name="T14" fmla="*/ 47 w 95"/>
                <a:gd name="T15" fmla="*/ 61 h 90"/>
                <a:gd name="T16" fmla="*/ 52 w 95"/>
                <a:gd name="T17" fmla="*/ 39 h 90"/>
                <a:gd name="T18" fmla="*/ 62 w 95"/>
                <a:gd name="T19" fmla="*/ 43 h 90"/>
                <a:gd name="T20" fmla="*/ 62 w 95"/>
                <a:gd name="T21" fmla="*/ 43 h 9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5"/>
                <a:gd name="T34" fmla="*/ 0 h 90"/>
                <a:gd name="T35" fmla="*/ 95 w 95"/>
                <a:gd name="T36" fmla="*/ 90 h 9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5" h="90">
                  <a:moveTo>
                    <a:pt x="62" y="43"/>
                  </a:moveTo>
                  <a:lnTo>
                    <a:pt x="95" y="47"/>
                  </a:lnTo>
                  <a:lnTo>
                    <a:pt x="80" y="13"/>
                  </a:lnTo>
                  <a:lnTo>
                    <a:pt x="33" y="0"/>
                  </a:lnTo>
                  <a:lnTo>
                    <a:pt x="0" y="77"/>
                  </a:lnTo>
                  <a:lnTo>
                    <a:pt x="26" y="90"/>
                  </a:lnTo>
                  <a:lnTo>
                    <a:pt x="34" y="72"/>
                  </a:lnTo>
                  <a:lnTo>
                    <a:pt x="47" y="61"/>
                  </a:lnTo>
                  <a:lnTo>
                    <a:pt x="52" y="39"/>
                  </a:lnTo>
                  <a:lnTo>
                    <a:pt x="62" y="43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2" name="Freeform 38"/>
            <p:cNvSpPr>
              <a:spLocks/>
            </p:cNvSpPr>
            <p:nvPr/>
          </p:nvSpPr>
          <p:spPr bwMode="auto">
            <a:xfrm>
              <a:off x="1333" y="977"/>
              <a:ext cx="26" cy="16"/>
            </a:xfrm>
            <a:custGeom>
              <a:avLst/>
              <a:gdLst>
                <a:gd name="T0" fmla="*/ 13 w 26"/>
                <a:gd name="T1" fmla="*/ 0 h 16"/>
                <a:gd name="T2" fmla="*/ 0 w 26"/>
                <a:gd name="T3" fmla="*/ 8 h 16"/>
                <a:gd name="T4" fmla="*/ 15 w 26"/>
                <a:gd name="T5" fmla="*/ 16 h 16"/>
                <a:gd name="T6" fmla="*/ 26 w 26"/>
                <a:gd name="T7" fmla="*/ 0 h 16"/>
                <a:gd name="T8" fmla="*/ 13 w 26"/>
                <a:gd name="T9" fmla="*/ 0 h 16"/>
                <a:gd name="T10" fmla="*/ 13 w 26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16"/>
                <a:gd name="T20" fmla="*/ 26 w 26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16">
                  <a:moveTo>
                    <a:pt x="13" y="0"/>
                  </a:moveTo>
                  <a:lnTo>
                    <a:pt x="0" y="8"/>
                  </a:lnTo>
                  <a:lnTo>
                    <a:pt x="15" y="16"/>
                  </a:lnTo>
                  <a:lnTo>
                    <a:pt x="26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3" name="Freeform 39"/>
            <p:cNvSpPr>
              <a:spLocks/>
            </p:cNvSpPr>
            <p:nvPr/>
          </p:nvSpPr>
          <p:spPr bwMode="auto">
            <a:xfrm>
              <a:off x="1333" y="977"/>
              <a:ext cx="26" cy="16"/>
            </a:xfrm>
            <a:custGeom>
              <a:avLst/>
              <a:gdLst>
                <a:gd name="T0" fmla="*/ 13 w 26"/>
                <a:gd name="T1" fmla="*/ 0 h 16"/>
                <a:gd name="T2" fmla="*/ 0 w 26"/>
                <a:gd name="T3" fmla="*/ 8 h 16"/>
                <a:gd name="T4" fmla="*/ 15 w 26"/>
                <a:gd name="T5" fmla="*/ 16 h 16"/>
                <a:gd name="T6" fmla="*/ 26 w 26"/>
                <a:gd name="T7" fmla="*/ 0 h 16"/>
                <a:gd name="T8" fmla="*/ 13 w 26"/>
                <a:gd name="T9" fmla="*/ 0 h 16"/>
                <a:gd name="T10" fmla="*/ 13 w 26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16"/>
                <a:gd name="T20" fmla="*/ 26 w 26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16">
                  <a:moveTo>
                    <a:pt x="13" y="0"/>
                  </a:moveTo>
                  <a:lnTo>
                    <a:pt x="0" y="8"/>
                  </a:lnTo>
                  <a:lnTo>
                    <a:pt x="15" y="16"/>
                  </a:lnTo>
                  <a:lnTo>
                    <a:pt x="26" y="0"/>
                  </a:lnTo>
                  <a:lnTo>
                    <a:pt x="13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4" name="Freeform 40"/>
            <p:cNvSpPr>
              <a:spLocks/>
            </p:cNvSpPr>
            <p:nvPr/>
          </p:nvSpPr>
          <p:spPr bwMode="auto">
            <a:xfrm>
              <a:off x="1225" y="913"/>
              <a:ext cx="36" cy="39"/>
            </a:xfrm>
            <a:custGeom>
              <a:avLst/>
              <a:gdLst>
                <a:gd name="T0" fmla="*/ 5 w 36"/>
                <a:gd name="T1" fmla="*/ 0 h 39"/>
                <a:gd name="T2" fmla="*/ 0 w 36"/>
                <a:gd name="T3" fmla="*/ 16 h 39"/>
                <a:gd name="T4" fmla="*/ 20 w 36"/>
                <a:gd name="T5" fmla="*/ 39 h 39"/>
                <a:gd name="T6" fmla="*/ 36 w 36"/>
                <a:gd name="T7" fmla="*/ 31 h 39"/>
                <a:gd name="T8" fmla="*/ 24 w 36"/>
                <a:gd name="T9" fmla="*/ 18 h 39"/>
                <a:gd name="T10" fmla="*/ 24 w 36"/>
                <a:gd name="T11" fmla="*/ 2 h 39"/>
                <a:gd name="T12" fmla="*/ 5 w 36"/>
                <a:gd name="T13" fmla="*/ 0 h 39"/>
                <a:gd name="T14" fmla="*/ 5 w 36"/>
                <a:gd name="T15" fmla="*/ 0 h 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9"/>
                <a:gd name="T26" fmla="*/ 36 w 36"/>
                <a:gd name="T27" fmla="*/ 39 h 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9">
                  <a:moveTo>
                    <a:pt x="5" y="0"/>
                  </a:moveTo>
                  <a:lnTo>
                    <a:pt x="0" y="16"/>
                  </a:lnTo>
                  <a:lnTo>
                    <a:pt x="20" y="39"/>
                  </a:lnTo>
                  <a:lnTo>
                    <a:pt x="36" y="31"/>
                  </a:lnTo>
                  <a:lnTo>
                    <a:pt x="24" y="18"/>
                  </a:lnTo>
                  <a:lnTo>
                    <a:pt x="24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5" name="Freeform 41"/>
            <p:cNvSpPr>
              <a:spLocks/>
            </p:cNvSpPr>
            <p:nvPr/>
          </p:nvSpPr>
          <p:spPr bwMode="auto">
            <a:xfrm>
              <a:off x="1225" y="913"/>
              <a:ext cx="36" cy="39"/>
            </a:xfrm>
            <a:custGeom>
              <a:avLst/>
              <a:gdLst>
                <a:gd name="T0" fmla="*/ 5 w 36"/>
                <a:gd name="T1" fmla="*/ 0 h 39"/>
                <a:gd name="T2" fmla="*/ 0 w 36"/>
                <a:gd name="T3" fmla="*/ 16 h 39"/>
                <a:gd name="T4" fmla="*/ 20 w 36"/>
                <a:gd name="T5" fmla="*/ 39 h 39"/>
                <a:gd name="T6" fmla="*/ 36 w 36"/>
                <a:gd name="T7" fmla="*/ 31 h 39"/>
                <a:gd name="T8" fmla="*/ 24 w 36"/>
                <a:gd name="T9" fmla="*/ 18 h 39"/>
                <a:gd name="T10" fmla="*/ 24 w 36"/>
                <a:gd name="T11" fmla="*/ 2 h 39"/>
                <a:gd name="T12" fmla="*/ 5 w 36"/>
                <a:gd name="T13" fmla="*/ 0 h 39"/>
                <a:gd name="T14" fmla="*/ 5 w 36"/>
                <a:gd name="T15" fmla="*/ 0 h 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9"/>
                <a:gd name="T26" fmla="*/ 36 w 36"/>
                <a:gd name="T27" fmla="*/ 39 h 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9">
                  <a:moveTo>
                    <a:pt x="5" y="0"/>
                  </a:moveTo>
                  <a:lnTo>
                    <a:pt x="0" y="16"/>
                  </a:lnTo>
                  <a:lnTo>
                    <a:pt x="20" y="39"/>
                  </a:lnTo>
                  <a:lnTo>
                    <a:pt x="36" y="31"/>
                  </a:lnTo>
                  <a:lnTo>
                    <a:pt x="24" y="18"/>
                  </a:lnTo>
                  <a:lnTo>
                    <a:pt x="24" y="2"/>
                  </a:lnTo>
                  <a:lnTo>
                    <a:pt x="5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6" name="Freeform 42"/>
            <p:cNvSpPr>
              <a:spLocks/>
            </p:cNvSpPr>
            <p:nvPr/>
          </p:nvSpPr>
          <p:spPr bwMode="auto">
            <a:xfrm>
              <a:off x="1177" y="921"/>
              <a:ext cx="35" cy="70"/>
            </a:xfrm>
            <a:custGeom>
              <a:avLst/>
              <a:gdLst>
                <a:gd name="T0" fmla="*/ 35 w 35"/>
                <a:gd name="T1" fmla="*/ 31 h 70"/>
                <a:gd name="T2" fmla="*/ 35 w 35"/>
                <a:gd name="T3" fmla="*/ 44 h 70"/>
                <a:gd name="T4" fmla="*/ 23 w 35"/>
                <a:gd name="T5" fmla="*/ 70 h 70"/>
                <a:gd name="T6" fmla="*/ 0 w 35"/>
                <a:gd name="T7" fmla="*/ 48 h 70"/>
                <a:gd name="T8" fmla="*/ 2 w 35"/>
                <a:gd name="T9" fmla="*/ 0 h 70"/>
                <a:gd name="T10" fmla="*/ 17 w 35"/>
                <a:gd name="T11" fmla="*/ 0 h 70"/>
                <a:gd name="T12" fmla="*/ 35 w 35"/>
                <a:gd name="T13" fmla="*/ 31 h 70"/>
                <a:gd name="T14" fmla="*/ 35 w 35"/>
                <a:gd name="T15" fmla="*/ 31 h 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70"/>
                <a:gd name="T26" fmla="*/ 35 w 35"/>
                <a:gd name="T27" fmla="*/ 70 h 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70">
                  <a:moveTo>
                    <a:pt x="35" y="31"/>
                  </a:moveTo>
                  <a:lnTo>
                    <a:pt x="35" y="44"/>
                  </a:lnTo>
                  <a:lnTo>
                    <a:pt x="23" y="70"/>
                  </a:lnTo>
                  <a:lnTo>
                    <a:pt x="0" y="48"/>
                  </a:lnTo>
                  <a:lnTo>
                    <a:pt x="2" y="0"/>
                  </a:lnTo>
                  <a:lnTo>
                    <a:pt x="17" y="0"/>
                  </a:lnTo>
                  <a:lnTo>
                    <a:pt x="35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7" name="Freeform 43"/>
            <p:cNvSpPr>
              <a:spLocks/>
            </p:cNvSpPr>
            <p:nvPr/>
          </p:nvSpPr>
          <p:spPr bwMode="auto">
            <a:xfrm>
              <a:off x="1177" y="921"/>
              <a:ext cx="35" cy="70"/>
            </a:xfrm>
            <a:custGeom>
              <a:avLst/>
              <a:gdLst>
                <a:gd name="T0" fmla="*/ 35 w 35"/>
                <a:gd name="T1" fmla="*/ 31 h 70"/>
                <a:gd name="T2" fmla="*/ 35 w 35"/>
                <a:gd name="T3" fmla="*/ 44 h 70"/>
                <a:gd name="T4" fmla="*/ 23 w 35"/>
                <a:gd name="T5" fmla="*/ 70 h 70"/>
                <a:gd name="T6" fmla="*/ 0 w 35"/>
                <a:gd name="T7" fmla="*/ 48 h 70"/>
                <a:gd name="T8" fmla="*/ 2 w 35"/>
                <a:gd name="T9" fmla="*/ 0 h 70"/>
                <a:gd name="T10" fmla="*/ 17 w 35"/>
                <a:gd name="T11" fmla="*/ 0 h 70"/>
                <a:gd name="T12" fmla="*/ 35 w 35"/>
                <a:gd name="T13" fmla="*/ 31 h 70"/>
                <a:gd name="T14" fmla="*/ 35 w 35"/>
                <a:gd name="T15" fmla="*/ 31 h 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70"/>
                <a:gd name="T26" fmla="*/ 35 w 35"/>
                <a:gd name="T27" fmla="*/ 70 h 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70">
                  <a:moveTo>
                    <a:pt x="35" y="31"/>
                  </a:moveTo>
                  <a:lnTo>
                    <a:pt x="35" y="44"/>
                  </a:lnTo>
                  <a:lnTo>
                    <a:pt x="23" y="70"/>
                  </a:lnTo>
                  <a:lnTo>
                    <a:pt x="0" y="48"/>
                  </a:lnTo>
                  <a:lnTo>
                    <a:pt x="2" y="0"/>
                  </a:lnTo>
                  <a:lnTo>
                    <a:pt x="17" y="0"/>
                  </a:lnTo>
                  <a:lnTo>
                    <a:pt x="35" y="31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8" name="Freeform 44"/>
            <p:cNvSpPr>
              <a:spLocks/>
            </p:cNvSpPr>
            <p:nvPr/>
          </p:nvSpPr>
          <p:spPr bwMode="auto">
            <a:xfrm>
              <a:off x="1241" y="817"/>
              <a:ext cx="102" cy="75"/>
            </a:xfrm>
            <a:custGeom>
              <a:avLst/>
              <a:gdLst>
                <a:gd name="T0" fmla="*/ 2 w 102"/>
                <a:gd name="T1" fmla="*/ 8 h 75"/>
                <a:gd name="T2" fmla="*/ 7 w 102"/>
                <a:gd name="T3" fmla="*/ 17 h 75"/>
                <a:gd name="T4" fmla="*/ 0 w 102"/>
                <a:gd name="T5" fmla="*/ 40 h 75"/>
                <a:gd name="T6" fmla="*/ 58 w 102"/>
                <a:gd name="T7" fmla="*/ 52 h 75"/>
                <a:gd name="T8" fmla="*/ 51 w 102"/>
                <a:gd name="T9" fmla="*/ 75 h 75"/>
                <a:gd name="T10" fmla="*/ 76 w 102"/>
                <a:gd name="T11" fmla="*/ 73 h 75"/>
                <a:gd name="T12" fmla="*/ 102 w 102"/>
                <a:gd name="T13" fmla="*/ 53 h 75"/>
                <a:gd name="T14" fmla="*/ 92 w 102"/>
                <a:gd name="T15" fmla="*/ 9 h 75"/>
                <a:gd name="T16" fmla="*/ 56 w 102"/>
                <a:gd name="T17" fmla="*/ 0 h 75"/>
                <a:gd name="T18" fmla="*/ 58 w 102"/>
                <a:gd name="T19" fmla="*/ 9 h 75"/>
                <a:gd name="T20" fmla="*/ 2 w 102"/>
                <a:gd name="T21" fmla="*/ 8 h 75"/>
                <a:gd name="T22" fmla="*/ 2 w 102"/>
                <a:gd name="T23" fmla="*/ 8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2"/>
                <a:gd name="T37" fmla="*/ 0 h 75"/>
                <a:gd name="T38" fmla="*/ 102 w 102"/>
                <a:gd name="T39" fmla="*/ 75 h 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2" h="75">
                  <a:moveTo>
                    <a:pt x="2" y="8"/>
                  </a:moveTo>
                  <a:lnTo>
                    <a:pt x="7" y="17"/>
                  </a:lnTo>
                  <a:lnTo>
                    <a:pt x="0" y="40"/>
                  </a:lnTo>
                  <a:lnTo>
                    <a:pt x="58" y="52"/>
                  </a:lnTo>
                  <a:lnTo>
                    <a:pt x="51" y="75"/>
                  </a:lnTo>
                  <a:lnTo>
                    <a:pt x="76" y="73"/>
                  </a:lnTo>
                  <a:lnTo>
                    <a:pt x="102" y="53"/>
                  </a:lnTo>
                  <a:lnTo>
                    <a:pt x="92" y="9"/>
                  </a:lnTo>
                  <a:lnTo>
                    <a:pt x="56" y="0"/>
                  </a:lnTo>
                  <a:lnTo>
                    <a:pt x="58" y="9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199" name="Freeform 45"/>
            <p:cNvSpPr>
              <a:spLocks/>
            </p:cNvSpPr>
            <p:nvPr/>
          </p:nvSpPr>
          <p:spPr bwMode="auto">
            <a:xfrm>
              <a:off x="1241" y="817"/>
              <a:ext cx="102" cy="75"/>
            </a:xfrm>
            <a:custGeom>
              <a:avLst/>
              <a:gdLst>
                <a:gd name="T0" fmla="*/ 2 w 102"/>
                <a:gd name="T1" fmla="*/ 8 h 75"/>
                <a:gd name="T2" fmla="*/ 7 w 102"/>
                <a:gd name="T3" fmla="*/ 17 h 75"/>
                <a:gd name="T4" fmla="*/ 0 w 102"/>
                <a:gd name="T5" fmla="*/ 40 h 75"/>
                <a:gd name="T6" fmla="*/ 58 w 102"/>
                <a:gd name="T7" fmla="*/ 52 h 75"/>
                <a:gd name="T8" fmla="*/ 51 w 102"/>
                <a:gd name="T9" fmla="*/ 75 h 75"/>
                <a:gd name="T10" fmla="*/ 76 w 102"/>
                <a:gd name="T11" fmla="*/ 73 h 75"/>
                <a:gd name="T12" fmla="*/ 102 w 102"/>
                <a:gd name="T13" fmla="*/ 53 h 75"/>
                <a:gd name="T14" fmla="*/ 92 w 102"/>
                <a:gd name="T15" fmla="*/ 9 h 75"/>
                <a:gd name="T16" fmla="*/ 56 w 102"/>
                <a:gd name="T17" fmla="*/ 0 h 75"/>
                <a:gd name="T18" fmla="*/ 58 w 102"/>
                <a:gd name="T19" fmla="*/ 9 h 75"/>
                <a:gd name="T20" fmla="*/ 2 w 102"/>
                <a:gd name="T21" fmla="*/ 8 h 75"/>
                <a:gd name="T22" fmla="*/ 2 w 102"/>
                <a:gd name="T23" fmla="*/ 8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2"/>
                <a:gd name="T37" fmla="*/ 0 h 75"/>
                <a:gd name="T38" fmla="*/ 102 w 102"/>
                <a:gd name="T39" fmla="*/ 75 h 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2" h="75">
                  <a:moveTo>
                    <a:pt x="2" y="8"/>
                  </a:moveTo>
                  <a:lnTo>
                    <a:pt x="7" y="17"/>
                  </a:lnTo>
                  <a:lnTo>
                    <a:pt x="0" y="40"/>
                  </a:lnTo>
                  <a:lnTo>
                    <a:pt x="58" y="52"/>
                  </a:lnTo>
                  <a:lnTo>
                    <a:pt x="51" y="75"/>
                  </a:lnTo>
                  <a:lnTo>
                    <a:pt x="76" y="73"/>
                  </a:lnTo>
                  <a:lnTo>
                    <a:pt x="102" y="53"/>
                  </a:lnTo>
                  <a:lnTo>
                    <a:pt x="92" y="9"/>
                  </a:lnTo>
                  <a:lnTo>
                    <a:pt x="56" y="0"/>
                  </a:lnTo>
                  <a:lnTo>
                    <a:pt x="58" y="9"/>
                  </a:lnTo>
                  <a:lnTo>
                    <a:pt x="2" y="8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0" name="Freeform 46"/>
            <p:cNvSpPr>
              <a:spLocks/>
            </p:cNvSpPr>
            <p:nvPr/>
          </p:nvSpPr>
          <p:spPr bwMode="auto">
            <a:xfrm>
              <a:off x="1398" y="869"/>
              <a:ext cx="18" cy="42"/>
            </a:xfrm>
            <a:custGeom>
              <a:avLst/>
              <a:gdLst>
                <a:gd name="T0" fmla="*/ 18 w 18"/>
                <a:gd name="T1" fmla="*/ 24 h 42"/>
                <a:gd name="T2" fmla="*/ 12 w 18"/>
                <a:gd name="T3" fmla="*/ 0 h 42"/>
                <a:gd name="T4" fmla="*/ 0 w 18"/>
                <a:gd name="T5" fmla="*/ 6 h 42"/>
                <a:gd name="T6" fmla="*/ 0 w 18"/>
                <a:gd name="T7" fmla="*/ 42 h 42"/>
                <a:gd name="T8" fmla="*/ 18 w 18"/>
                <a:gd name="T9" fmla="*/ 24 h 42"/>
                <a:gd name="T10" fmla="*/ 18 w 18"/>
                <a:gd name="T11" fmla="*/ 24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42"/>
                <a:gd name="T20" fmla="*/ 18 w 18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42">
                  <a:moveTo>
                    <a:pt x="18" y="24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0" y="42"/>
                  </a:lnTo>
                  <a:lnTo>
                    <a:pt x="1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1" name="Freeform 47"/>
            <p:cNvSpPr>
              <a:spLocks/>
            </p:cNvSpPr>
            <p:nvPr/>
          </p:nvSpPr>
          <p:spPr bwMode="auto">
            <a:xfrm>
              <a:off x="1398" y="869"/>
              <a:ext cx="18" cy="42"/>
            </a:xfrm>
            <a:custGeom>
              <a:avLst/>
              <a:gdLst>
                <a:gd name="T0" fmla="*/ 18 w 18"/>
                <a:gd name="T1" fmla="*/ 24 h 42"/>
                <a:gd name="T2" fmla="*/ 12 w 18"/>
                <a:gd name="T3" fmla="*/ 0 h 42"/>
                <a:gd name="T4" fmla="*/ 0 w 18"/>
                <a:gd name="T5" fmla="*/ 6 h 42"/>
                <a:gd name="T6" fmla="*/ 0 w 18"/>
                <a:gd name="T7" fmla="*/ 42 h 42"/>
                <a:gd name="T8" fmla="*/ 18 w 18"/>
                <a:gd name="T9" fmla="*/ 24 h 42"/>
                <a:gd name="T10" fmla="*/ 18 w 18"/>
                <a:gd name="T11" fmla="*/ 24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42"/>
                <a:gd name="T20" fmla="*/ 18 w 18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42">
                  <a:moveTo>
                    <a:pt x="18" y="24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0" y="42"/>
                  </a:lnTo>
                  <a:lnTo>
                    <a:pt x="18" y="24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2" name="Freeform 48"/>
            <p:cNvSpPr>
              <a:spLocks/>
            </p:cNvSpPr>
            <p:nvPr/>
          </p:nvSpPr>
          <p:spPr bwMode="auto">
            <a:xfrm>
              <a:off x="1230" y="776"/>
              <a:ext cx="44" cy="26"/>
            </a:xfrm>
            <a:custGeom>
              <a:avLst/>
              <a:gdLst>
                <a:gd name="T0" fmla="*/ 44 w 44"/>
                <a:gd name="T1" fmla="*/ 11 h 26"/>
                <a:gd name="T2" fmla="*/ 34 w 44"/>
                <a:gd name="T3" fmla="*/ 0 h 26"/>
                <a:gd name="T4" fmla="*/ 0 w 44"/>
                <a:gd name="T5" fmla="*/ 13 h 26"/>
                <a:gd name="T6" fmla="*/ 0 w 44"/>
                <a:gd name="T7" fmla="*/ 26 h 26"/>
                <a:gd name="T8" fmla="*/ 28 w 44"/>
                <a:gd name="T9" fmla="*/ 14 h 26"/>
                <a:gd name="T10" fmla="*/ 28 w 44"/>
                <a:gd name="T11" fmla="*/ 26 h 26"/>
                <a:gd name="T12" fmla="*/ 44 w 44"/>
                <a:gd name="T13" fmla="*/ 19 h 26"/>
                <a:gd name="T14" fmla="*/ 44 w 44"/>
                <a:gd name="T15" fmla="*/ 11 h 26"/>
                <a:gd name="T16" fmla="*/ 44 w 44"/>
                <a:gd name="T17" fmla="*/ 11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26"/>
                <a:gd name="T29" fmla="*/ 44 w 4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26">
                  <a:moveTo>
                    <a:pt x="44" y="11"/>
                  </a:moveTo>
                  <a:lnTo>
                    <a:pt x="34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28" y="14"/>
                  </a:lnTo>
                  <a:lnTo>
                    <a:pt x="28" y="26"/>
                  </a:lnTo>
                  <a:lnTo>
                    <a:pt x="44" y="19"/>
                  </a:lnTo>
                  <a:lnTo>
                    <a:pt x="4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3" name="Freeform 49"/>
            <p:cNvSpPr>
              <a:spLocks/>
            </p:cNvSpPr>
            <p:nvPr/>
          </p:nvSpPr>
          <p:spPr bwMode="auto">
            <a:xfrm>
              <a:off x="1230" y="776"/>
              <a:ext cx="44" cy="26"/>
            </a:xfrm>
            <a:custGeom>
              <a:avLst/>
              <a:gdLst>
                <a:gd name="T0" fmla="*/ 44 w 44"/>
                <a:gd name="T1" fmla="*/ 11 h 26"/>
                <a:gd name="T2" fmla="*/ 34 w 44"/>
                <a:gd name="T3" fmla="*/ 0 h 26"/>
                <a:gd name="T4" fmla="*/ 0 w 44"/>
                <a:gd name="T5" fmla="*/ 13 h 26"/>
                <a:gd name="T6" fmla="*/ 0 w 44"/>
                <a:gd name="T7" fmla="*/ 26 h 26"/>
                <a:gd name="T8" fmla="*/ 28 w 44"/>
                <a:gd name="T9" fmla="*/ 14 h 26"/>
                <a:gd name="T10" fmla="*/ 28 w 44"/>
                <a:gd name="T11" fmla="*/ 26 h 26"/>
                <a:gd name="T12" fmla="*/ 44 w 44"/>
                <a:gd name="T13" fmla="*/ 19 h 26"/>
                <a:gd name="T14" fmla="*/ 44 w 44"/>
                <a:gd name="T15" fmla="*/ 11 h 26"/>
                <a:gd name="T16" fmla="*/ 44 w 44"/>
                <a:gd name="T17" fmla="*/ 11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26"/>
                <a:gd name="T29" fmla="*/ 44 w 4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26">
                  <a:moveTo>
                    <a:pt x="44" y="11"/>
                  </a:moveTo>
                  <a:lnTo>
                    <a:pt x="34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28" y="14"/>
                  </a:lnTo>
                  <a:lnTo>
                    <a:pt x="28" y="26"/>
                  </a:lnTo>
                  <a:lnTo>
                    <a:pt x="44" y="19"/>
                  </a:lnTo>
                  <a:lnTo>
                    <a:pt x="44" y="11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4" name="Freeform 50"/>
            <p:cNvSpPr>
              <a:spLocks/>
            </p:cNvSpPr>
            <p:nvPr/>
          </p:nvSpPr>
          <p:spPr bwMode="auto">
            <a:xfrm>
              <a:off x="1297" y="772"/>
              <a:ext cx="18" cy="23"/>
            </a:xfrm>
            <a:custGeom>
              <a:avLst/>
              <a:gdLst>
                <a:gd name="T0" fmla="*/ 6 w 18"/>
                <a:gd name="T1" fmla="*/ 0 h 23"/>
                <a:gd name="T2" fmla="*/ 2 w 18"/>
                <a:gd name="T3" fmla="*/ 5 h 23"/>
                <a:gd name="T4" fmla="*/ 0 w 18"/>
                <a:gd name="T5" fmla="*/ 23 h 23"/>
                <a:gd name="T6" fmla="*/ 11 w 18"/>
                <a:gd name="T7" fmla="*/ 23 h 23"/>
                <a:gd name="T8" fmla="*/ 15 w 18"/>
                <a:gd name="T9" fmla="*/ 10 h 23"/>
                <a:gd name="T10" fmla="*/ 18 w 18"/>
                <a:gd name="T11" fmla="*/ 5 h 23"/>
                <a:gd name="T12" fmla="*/ 15 w 18"/>
                <a:gd name="T13" fmla="*/ 0 h 23"/>
                <a:gd name="T14" fmla="*/ 6 w 18"/>
                <a:gd name="T15" fmla="*/ 0 h 23"/>
                <a:gd name="T16" fmla="*/ 6 w 18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23"/>
                <a:gd name="T29" fmla="*/ 18 w 18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23">
                  <a:moveTo>
                    <a:pt x="6" y="0"/>
                  </a:moveTo>
                  <a:lnTo>
                    <a:pt x="2" y="5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5" y="10"/>
                  </a:lnTo>
                  <a:lnTo>
                    <a:pt x="18" y="5"/>
                  </a:lnTo>
                  <a:lnTo>
                    <a:pt x="15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5" name="Freeform 51"/>
            <p:cNvSpPr>
              <a:spLocks/>
            </p:cNvSpPr>
            <p:nvPr/>
          </p:nvSpPr>
          <p:spPr bwMode="auto">
            <a:xfrm>
              <a:off x="1297" y="772"/>
              <a:ext cx="18" cy="23"/>
            </a:xfrm>
            <a:custGeom>
              <a:avLst/>
              <a:gdLst>
                <a:gd name="T0" fmla="*/ 6 w 18"/>
                <a:gd name="T1" fmla="*/ 0 h 23"/>
                <a:gd name="T2" fmla="*/ 2 w 18"/>
                <a:gd name="T3" fmla="*/ 5 h 23"/>
                <a:gd name="T4" fmla="*/ 0 w 18"/>
                <a:gd name="T5" fmla="*/ 23 h 23"/>
                <a:gd name="T6" fmla="*/ 11 w 18"/>
                <a:gd name="T7" fmla="*/ 23 h 23"/>
                <a:gd name="T8" fmla="*/ 15 w 18"/>
                <a:gd name="T9" fmla="*/ 10 h 23"/>
                <a:gd name="T10" fmla="*/ 18 w 18"/>
                <a:gd name="T11" fmla="*/ 5 h 23"/>
                <a:gd name="T12" fmla="*/ 15 w 18"/>
                <a:gd name="T13" fmla="*/ 0 h 23"/>
                <a:gd name="T14" fmla="*/ 6 w 18"/>
                <a:gd name="T15" fmla="*/ 0 h 23"/>
                <a:gd name="T16" fmla="*/ 6 w 18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23"/>
                <a:gd name="T29" fmla="*/ 18 w 18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23">
                  <a:moveTo>
                    <a:pt x="6" y="0"/>
                  </a:moveTo>
                  <a:lnTo>
                    <a:pt x="2" y="5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5" y="10"/>
                  </a:lnTo>
                  <a:lnTo>
                    <a:pt x="18" y="5"/>
                  </a:lnTo>
                  <a:lnTo>
                    <a:pt x="15" y="0"/>
                  </a:lnTo>
                  <a:lnTo>
                    <a:pt x="6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6" name="Freeform 52"/>
            <p:cNvSpPr>
              <a:spLocks/>
            </p:cNvSpPr>
            <p:nvPr/>
          </p:nvSpPr>
          <p:spPr bwMode="auto">
            <a:xfrm>
              <a:off x="1326" y="749"/>
              <a:ext cx="30" cy="46"/>
            </a:xfrm>
            <a:custGeom>
              <a:avLst/>
              <a:gdLst>
                <a:gd name="T0" fmla="*/ 0 w 30"/>
                <a:gd name="T1" fmla="*/ 0 h 46"/>
                <a:gd name="T2" fmla="*/ 13 w 30"/>
                <a:gd name="T3" fmla="*/ 36 h 46"/>
                <a:gd name="T4" fmla="*/ 12 w 30"/>
                <a:gd name="T5" fmla="*/ 46 h 46"/>
                <a:gd name="T6" fmla="*/ 30 w 30"/>
                <a:gd name="T7" fmla="*/ 45 h 46"/>
                <a:gd name="T8" fmla="*/ 30 w 30"/>
                <a:gd name="T9" fmla="*/ 32 h 46"/>
                <a:gd name="T10" fmla="*/ 17 w 30"/>
                <a:gd name="T11" fmla="*/ 9 h 46"/>
                <a:gd name="T12" fmla="*/ 0 w 30"/>
                <a:gd name="T13" fmla="*/ 0 h 46"/>
                <a:gd name="T14" fmla="*/ 0 w 30"/>
                <a:gd name="T15" fmla="*/ 0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46"/>
                <a:gd name="T26" fmla="*/ 30 w 30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46">
                  <a:moveTo>
                    <a:pt x="0" y="0"/>
                  </a:moveTo>
                  <a:lnTo>
                    <a:pt x="13" y="36"/>
                  </a:lnTo>
                  <a:lnTo>
                    <a:pt x="12" y="46"/>
                  </a:lnTo>
                  <a:lnTo>
                    <a:pt x="30" y="45"/>
                  </a:lnTo>
                  <a:lnTo>
                    <a:pt x="30" y="32"/>
                  </a:lnTo>
                  <a:lnTo>
                    <a:pt x="17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7" name="Freeform 53"/>
            <p:cNvSpPr>
              <a:spLocks/>
            </p:cNvSpPr>
            <p:nvPr/>
          </p:nvSpPr>
          <p:spPr bwMode="auto">
            <a:xfrm>
              <a:off x="1326" y="749"/>
              <a:ext cx="30" cy="46"/>
            </a:xfrm>
            <a:custGeom>
              <a:avLst/>
              <a:gdLst>
                <a:gd name="T0" fmla="*/ 0 w 30"/>
                <a:gd name="T1" fmla="*/ 0 h 46"/>
                <a:gd name="T2" fmla="*/ 13 w 30"/>
                <a:gd name="T3" fmla="*/ 36 h 46"/>
                <a:gd name="T4" fmla="*/ 12 w 30"/>
                <a:gd name="T5" fmla="*/ 46 h 46"/>
                <a:gd name="T6" fmla="*/ 30 w 30"/>
                <a:gd name="T7" fmla="*/ 45 h 46"/>
                <a:gd name="T8" fmla="*/ 30 w 30"/>
                <a:gd name="T9" fmla="*/ 32 h 46"/>
                <a:gd name="T10" fmla="*/ 17 w 30"/>
                <a:gd name="T11" fmla="*/ 9 h 46"/>
                <a:gd name="T12" fmla="*/ 0 w 30"/>
                <a:gd name="T13" fmla="*/ 0 h 46"/>
                <a:gd name="T14" fmla="*/ 0 w 30"/>
                <a:gd name="T15" fmla="*/ 0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46"/>
                <a:gd name="T26" fmla="*/ 30 w 30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46">
                  <a:moveTo>
                    <a:pt x="0" y="0"/>
                  </a:moveTo>
                  <a:lnTo>
                    <a:pt x="13" y="36"/>
                  </a:lnTo>
                  <a:lnTo>
                    <a:pt x="12" y="46"/>
                  </a:lnTo>
                  <a:lnTo>
                    <a:pt x="30" y="45"/>
                  </a:lnTo>
                  <a:lnTo>
                    <a:pt x="30" y="32"/>
                  </a:lnTo>
                  <a:lnTo>
                    <a:pt x="17" y="9"/>
                  </a:lnTo>
                  <a:lnTo>
                    <a:pt x="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8" name="Freeform 54"/>
            <p:cNvSpPr>
              <a:spLocks/>
            </p:cNvSpPr>
            <p:nvPr/>
          </p:nvSpPr>
          <p:spPr bwMode="auto">
            <a:xfrm>
              <a:off x="2034" y="2025"/>
              <a:ext cx="1165" cy="1313"/>
            </a:xfrm>
            <a:custGeom>
              <a:avLst/>
              <a:gdLst>
                <a:gd name="T0" fmla="*/ 88 w 1165"/>
                <a:gd name="T1" fmla="*/ 543 h 1313"/>
                <a:gd name="T2" fmla="*/ 178 w 1165"/>
                <a:gd name="T3" fmla="*/ 543 h 1313"/>
                <a:gd name="T4" fmla="*/ 286 w 1165"/>
                <a:gd name="T5" fmla="*/ 564 h 1313"/>
                <a:gd name="T6" fmla="*/ 453 w 1165"/>
                <a:gd name="T7" fmla="*/ 593 h 1313"/>
                <a:gd name="T8" fmla="*/ 533 w 1165"/>
                <a:gd name="T9" fmla="*/ 858 h 1313"/>
                <a:gd name="T10" fmla="*/ 484 w 1165"/>
                <a:gd name="T11" fmla="*/ 938 h 1313"/>
                <a:gd name="T12" fmla="*/ 523 w 1165"/>
                <a:gd name="T13" fmla="*/ 1048 h 1313"/>
                <a:gd name="T14" fmla="*/ 561 w 1165"/>
                <a:gd name="T15" fmla="*/ 1175 h 1313"/>
                <a:gd name="T16" fmla="*/ 582 w 1165"/>
                <a:gd name="T17" fmla="*/ 1224 h 1313"/>
                <a:gd name="T18" fmla="*/ 712 w 1165"/>
                <a:gd name="T19" fmla="*/ 1293 h 1313"/>
                <a:gd name="T20" fmla="*/ 830 w 1165"/>
                <a:gd name="T21" fmla="*/ 1136 h 1313"/>
                <a:gd name="T22" fmla="*/ 880 w 1165"/>
                <a:gd name="T23" fmla="*/ 1018 h 1313"/>
                <a:gd name="T24" fmla="*/ 977 w 1165"/>
                <a:gd name="T25" fmla="*/ 869 h 1313"/>
                <a:gd name="T26" fmla="*/ 947 w 1165"/>
                <a:gd name="T27" fmla="*/ 770 h 1313"/>
                <a:gd name="T28" fmla="*/ 1087 w 1165"/>
                <a:gd name="T29" fmla="*/ 632 h 1313"/>
                <a:gd name="T30" fmla="*/ 1165 w 1165"/>
                <a:gd name="T31" fmla="*/ 435 h 1313"/>
                <a:gd name="T32" fmla="*/ 1106 w 1165"/>
                <a:gd name="T33" fmla="*/ 454 h 1313"/>
                <a:gd name="T34" fmla="*/ 969 w 1165"/>
                <a:gd name="T35" fmla="*/ 395 h 1313"/>
                <a:gd name="T36" fmla="*/ 908 w 1165"/>
                <a:gd name="T37" fmla="*/ 287 h 1313"/>
                <a:gd name="T38" fmla="*/ 849 w 1165"/>
                <a:gd name="T39" fmla="*/ 217 h 1313"/>
                <a:gd name="T40" fmla="*/ 861 w 1165"/>
                <a:gd name="T41" fmla="*/ 148 h 1313"/>
                <a:gd name="T42" fmla="*/ 800 w 1165"/>
                <a:gd name="T43" fmla="*/ 88 h 1313"/>
                <a:gd name="T44" fmla="*/ 661 w 1165"/>
                <a:gd name="T45" fmla="*/ 78 h 1313"/>
                <a:gd name="T46" fmla="*/ 622 w 1165"/>
                <a:gd name="T47" fmla="*/ 127 h 1313"/>
                <a:gd name="T48" fmla="*/ 504 w 1165"/>
                <a:gd name="T49" fmla="*/ 59 h 1313"/>
                <a:gd name="T50" fmla="*/ 494 w 1165"/>
                <a:gd name="T51" fmla="*/ 0 h 1313"/>
                <a:gd name="T52" fmla="*/ 306 w 1165"/>
                <a:gd name="T53" fmla="*/ 10 h 1313"/>
                <a:gd name="T54" fmla="*/ 227 w 1165"/>
                <a:gd name="T55" fmla="*/ 10 h 1313"/>
                <a:gd name="T56" fmla="*/ 178 w 1165"/>
                <a:gd name="T57" fmla="*/ 59 h 1313"/>
                <a:gd name="T58" fmla="*/ 68 w 1165"/>
                <a:gd name="T59" fmla="*/ 168 h 1313"/>
                <a:gd name="T60" fmla="*/ 19 w 1165"/>
                <a:gd name="T61" fmla="*/ 317 h 1313"/>
                <a:gd name="T62" fmla="*/ 0 w 1165"/>
                <a:gd name="T63" fmla="*/ 405 h 131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65"/>
                <a:gd name="T97" fmla="*/ 0 h 1313"/>
                <a:gd name="T98" fmla="*/ 1165 w 1165"/>
                <a:gd name="T99" fmla="*/ 1313 h 131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65" h="1313">
                  <a:moveTo>
                    <a:pt x="0" y="405"/>
                  </a:moveTo>
                  <a:lnTo>
                    <a:pt x="88" y="543"/>
                  </a:lnTo>
                  <a:lnTo>
                    <a:pt x="127" y="574"/>
                  </a:lnTo>
                  <a:lnTo>
                    <a:pt x="178" y="543"/>
                  </a:lnTo>
                  <a:lnTo>
                    <a:pt x="235" y="583"/>
                  </a:lnTo>
                  <a:lnTo>
                    <a:pt x="286" y="564"/>
                  </a:lnTo>
                  <a:lnTo>
                    <a:pt x="316" y="533"/>
                  </a:lnTo>
                  <a:lnTo>
                    <a:pt x="453" y="593"/>
                  </a:lnTo>
                  <a:lnTo>
                    <a:pt x="443" y="672"/>
                  </a:lnTo>
                  <a:lnTo>
                    <a:pt x="533" y="858"/>
                  </a:lnTo>
                  <a:lnTo>
                    <a:pt x="523" y="909"/>
                  </a:lnTo>
                  <a:lnTo>
                    <a:pt x="484" y="938"/>
                  </a:lnTo>
                  <a:lnTo>
                    <a:pt x="494" y="1018"/>
                  </a:lnTo>
                  <a:lnTo>
                    <a:pt x="523" y="1048"/>
                  </a:lnTo>
                  <a:lnTo>
                    <a:pt x="543" y="1165"/>
                  </a:lnTo>
                  <a:lnTo>
                    <a:pt x="561" y="1175"/>
                  </a:lnTo>
                  <a:lnTo>
                    <a:pt x="561" y="1214"/>
                  </a:lnTo>
                  <a:lnTo>
                    <a:pt x="582" y="1224"/>
                  </a:lnTo>
                  <a:lnTo>
                    <a:pt x="592" y="1313"/>
                  </a:lnTo>
                  <a:lnTo>
                    <a:pt x="712" y="1293"/>
                  </a:lnTo>
                  <a:lnTo>
                    <a:pt x="810" y="1205"/>
                  </a:lnTo>
                  <a:lnTo>
                    <a:pt x="830" y="1136"/>
                  </a:lnTo>
                  <a:lnTo>
                    <a:pt x="869" y="1116"/>
                  </a:lnTo>
                  <a:lnTo>
                    <a:pt x="880" y="1018"/>
                  </a:lnTo>
                  <a:lnTo>
                    <a:pt x="977" y="958"/>
                  </a:lnTo>
                  <a:lnTo>
                    <a:pt x="977" y="869"/>
                  </a:lnTo>
                  <a:lnTo>
                    <a:pt x="947" y="850"/>
                  </a:lnTo>
                  <a:lnTo>
                    <a:pt x="947" y="770"/>
                  </a:lnTo>
                  <a:lnTo>
                    <a:pt x="988" y="691"/>
                  </a:lnTo>
                  <a:lnTo>
                    <a:pt x="1087" y="632"/>
                  </a:lnTo>
                  <a:lnTo>
                    <a:pt x="1165" y="503"/>
                  </a:lnTo>
                  <a:lnTo>
                    <a:pt x="1165" y="435"/>
                  </a:lnTo>
                  <a:lnTo>
                    <a:pt x="1126" y="435"/>
                  </a:lnTo>
                  <a:lnTo>
                    <a:pt x="1106" y="454"/>
                  </a:lnTo>
                  <a:lnTo>
                    <a:pt x="1016" y="466"/>
                  </a:lnTo>
                  <a:lnTo>
                    <a:pt x="969" y="395"/>
                  </a:lnTo>
                  <a:lnTo>
                    <a:pt x="908" y="356"/>
                  </a:lnTo>
                  <a:lnTo>
                    <a:pt x="908" y="287"/>
                  </a:lnTo>
                  <a:lnTo>
                    <a:pt x="888" y="237"/>
                  </a:lnTo>
                  <a:lnTo>
                    <a:pt x="849" y="217"/>
                  </a:lnTo>
                  <a:lnTo>
                    <a:pt x="830" y="139"/>
                  </a:lnTo>
                  <a:lnTo>
                    <a:pt x="861" y="148"/>
                  </a:lnTo>
                  <a:lnTo>
                    <a:pt x="849" y="88"/>
                  </a:lnTo>
                  <a:lnTo>
                    <a:pt x="800" y="88"/>
                  </a:lnTo>
                  <a:lnTo>
                    <a:pt x="780" y="108"/>
                  </a:lnTo>
                  <a:lnTo>
                    <a:pt x="661" y="78"/>
                  </a:lnTo>
                  <a:lnTo>
                    <a:pt x="631" y="88"/>
                  </a:lnTo>
                  <a:lnTo>
                    <a:pt x="622" y="127"/>
                  </a:lnTo>
                  <a:lnTo>
                    <a:pt x="571" y="78"/>
                  </a:lnTo>
                  <a:lnTo>
                    <a:pt x="504" y="59"/>
                  </a:lnTo>
                  <a:lnTo>
                    <a:pt x="533" y="10"/>
                  </a:lnTo>
                  <a:lnTo>
                    <a:pt x="494" y="0"/>
                  </a:lnTo>
                  <a:lnTo>
                    <a:pt x="316" y="0"/>
                  </a:lnTo>
                  <a:lnTo>
                    <a:pt x="306" y="10"/>
                  </a:lnTo>
                  <a:lnTo>
                    <a:pt x="257" y="0"/>
                  </a:lnTo>
                  <a:lnTo>
                    <a:pt x="227" y="10"/>
                  </a:lnTo>
                  <a:lnTo>
                    <a:pt x="227" y="39"/>
                  </a:lnTo>
                  <a:lnTo>
                    <a:pt x="178" y="59"/>
                  </a:lnTo>
                  <a:lnTo>
                    <a:pt x="127" y="148"/>
                  </a:lnTo>
                  <a:lnTo>
                    <a:pt x="68" y="168"/>
                  </a:lnTo>
                  <a:lnTo>
                    <a:pt x="9" y="237"/>
                  </a:lnTo>
                  <a:lnTo>
                    <a:pt x="19" y="317"/>
                  </a:lnTo>
                  <a:lnTo>
                    <a:pt x="0" y="4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09" name="Freeform 55"/>
            <p:cNvSpPr>
              <a:spLocks/>
            </p:cNvSpPr>
            <p:nvPr/>
          </p:nvSpPr>
          <p:spPr bwMode="auto">
            <a:xfrm>
              <a:off x="2034" y="2025"/>
              <a:ext cx="1165" cy="1313"/>
            </a:xfrm>
            <a:custGeom>
              <a:avLst/>
              <a:gdLst>
                <a:gd name="T0" fmla="*/ 88 w 1165"/>
                <a:gd name="T1" fmla="*/ 543 h 1313"/>
                <a:gd name="T2" fmla="*/ 178 w 1165"/>
                <a:gd name="T3" fmla="*/ 543 h 1313"/>
                <a:gd name="T4" fmla="*/ 286 w 1165"/>
                <a:gd name="T5" fmla="*/ 564 h 1313"/>
                <a:gd name="T6" fmla="*/ 453 w 1165"/>
                <a:gd name="T7" fmla="*/ 593 h 1313"/>
                <a:gd name="T8" fmla="*/ 533 w 1165"/>
                <a:gd name="T9" fmla="*/ 858 h 1313"/>
                <a:gd name="T10" fmla="*/ 484 w 1165"/>
                <a:gd name="T11" fmla="*/ 938 h 1313"/>
                <a:gd name="T12" fmla="*/ 523 w 1165"/>
                <a:gd name="T13" fmla="*/ 1048 h 1313"/>
                <a:gd name="T14" fmla="*/ 561 w 1165"/>
                <a:gd name="T15" fmla="*/ 1175 h 1313"/>
                <a:gd name="T16" fmla="*/ 582 w 1165"/>
                <a:gd name="T17" fmla="*/ 1224 h 1313"/>
                <a:gd name="T18" fmla="*/ 712 w 1165"/>
                <a:gd name="T19" fmla="*/ 1293 h 1313"/>
                <a:gd name="T20" fmla="*/ 830 w 1165"/>
                <a:gd name="T21" fmla="*/ 1136 h 1313"/>
                <a:gd name="T22" fmla="*/ 880 w 1165"/>
                <a:gd name="T23" fmla="*/ 1018 h 1313"/>
                <a:gd name="T24" fmla="*/ 977 w 1165"/>
                <a:gd name="T25" fmla="*/ 869 h 1313"/>
                <a:gd name="T26" fmla="*/ 947 w 1165"/>
                <a:gd name="T27" fmla="*/ 770 h 1313"/>
                <a:gd name="T28" fmla="*/ 1087 w 1165"/>
                <a:gd name="T29" fmla="*/ 632 h 1313"/>
                <a:gd name="T30" fmla="*/ 1165 w 1165"/>
                <a:gd name="T31" fmla="*/ 435 h 1313"/>
                <a:gd name="T32" fmla="*/ 1106 w 1165"/>
                <a:gd name="T33" fmla="*/ 454 h 1313"/>
                <a:gd name="T34" fmla="*/ 969 w 1165"/>
                <a:gd name="T35" fmla="*/ 395 h 1313"/>
                <a:gd name="T36" fmla="*/ 908 w 1165"/>
                <a:gd name="T37" fmla="*/ 287 h 1313"/>
                <a:gd name="T38" fmla="*/ 849 w 1165"/>
                <a:gd name="T39" fmla="*/ 217 h 1313"/>
                <a:gd name="T40" fmla="*/ 861 w 1165"/>
                <a:gd name="T41" fmla="*/ 148 h 1313"/>
                <a:gd name="T42" fmla="*/ 800 w 1165"/>
                <a:gd name="T43" fmla="*/ 88 h 1313"/>
                <a:gd name="T44" fmla="*/ 661 w 1165"/>
                <a:gd name="T45" fmla="*/ 78 h 1313"/>
                <a:gd name="T46" fmla="*/ 622 w 1165"/>
                <a:gd name="T47" fmla="*/ 127 h 1313"/>
                <a:gd name="T48" fmla="*/ 504 w 1165"/>
                <a:gd name="T49" fmla="*/ 59 h 1313"/>
                <a:gd name="T50" fmla="*/ 494 w 1165"/>
                <a:gd name="T51" fmla="*/ 0 h 1313"/>
                <a:gd name="T52" fmla="*/ 306 w 1165"/>
                <a:gd name="T53" fmla="*/ 10 h 1313"/>
                <a:gd name="T54" fmla="*/ 227 w 1165"/>
                <a:gd name="T55" fmla="*/ 10 h 1313"/>
                <a:gd name="T56" fmla="*/ 178 w 1165"/>
                <a:gd name="T57" fmla="*/ 59 h 1313"/>
                <a:gd name="T58" fmla="*/ 68 w 1165"/>
                <a:gd name="T59" fmla="*/ 168 h 1313"/>
                <a:gd name="T60" fmla="*/ 19 w 1165"/>
                <a:gd name="T61" fmla="*/ 317 h 1313"/>
                <a:gd name="T62" fmla="*/ 0 w 1165"/>
                <a:gd name="T63" fmla="*/ 405 h 131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65"/>
                <a:gd name="T97" fmla="*/ 0 h 1313"/>
                <a:gd name="T98" fmla="*/ 1165 w 1165"/>
                <a:gd name="T99" fmla="*/ 1313 h 131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65" h="1313">
                  <a:moveTo>
                    <a:pt x="0" y="405"/>
                  </a:moveTo>
                  <a:lnTo>
                    <a:pt x="88" y="543"/>
                  </a:lnTo>
                  <a:lnTo>
                    <a:pt x="127" y="574"/>
                  </a:lnTo>
                  <a:lnTo>
                    <a:pt x="178" y="543"/>
                  </a:lnTo>
                  <a:lnTo>
                    <a:pt x="235" y="583"/>
                  </a:lnTo>
                  <a:lnTo>
                    <a:pt x="286" y="564"/>
                  </a:lnTo>
                  <a:lnTo>
                    <a:pt x="316" y="533"/>
                  </a:lnTo>
                  <a:lnTo>
                    <a:pt x="453" y="593"/>
                  </a:lnTo>
                  <a:lnTo>
                    <a:pt x="443" y="672"/>
                  </a:lnTo>
                  <a:lnTo>
                    <a:pt x="533" y="858"/>
                  </a:lnTo>
                  <a:lnTo>
                    <a:pt x="523" y="909"/>
                  </a:lnTo>
                  <a:lnTo>
                    <a:pt x="484" y="938"/>
                  </a:lnTo>
                  <a:lnTo>
                    <a:pt x="494" y="1018"/>
                  </a:lnTo>
                  <a:lnTo>
                    <a:pt x="523" y="1048"/>
                  </a:lnTo>
                  <a:lnTo>
                    <a:pt x="543" y="1165"/>
                  </a:lnTo>
                  <a:lnTo>
                    <a:pt x="561" y="1175"/>
                  </a:lnTo>
                  <a:lnTo>
                    <a:pt x="561" y="1214"/>
                  </a:lnTo>
                  <a:lnTo>
                    <a:pt x="582" y="1224"/>
                  </a:lnTo>
                  <a:lnTo>
                    <a:pt x="592" y="1313"/>
                  </a:lnTo>
                  <a:lnTo>
                    <a:pt x="712" y="1293"/>
                  </a:lnTo>
                  <a:lnTo>
                    <a:pt x="810" y="1205"/>
                  </a:lnTo>
                  <a:lnTo>
                    <a:pt x="830" y="1136"/>
                  </a:lnTo>
                  <a:lnTo>
                    <a:pt x="869" y="1116"/>
                  </a:lnTo>
                  <a:lnTo>
                    <a:pt x="880" y="1018"/>
                  </a:lnTo>
                  <a:lnTo>
                    <a:pt x="977" y="958"/>
                  </a:lnTo>
                  <a:lnTo>
                    <a:pt x="977" y="869"/>
                  </a:lnTo>
                  <a:lnTo>
                    <a:pt x="947" y="850"/>
                  </a:lnTo>
                  <a:lnTo>
                    <a:pt x="947" y="770"/>
                  </a:lnTo>
                  <a:lnTo>
                    <a:pt x="988" y="691"/>
                  </a:lnTo>
                  <a:lnTo>
                    <a:pt x="1087" y="632"/>
                  </a:lnTo>
                  <a:lnTo>
                    <a:pt x="1165" y="503"/>
                  </a:lnTo>
                  <a:lnTo>
                    <a:pt x="1165" y="435"/>
                  </a:lnTo>
                  <a:lnTo>
                    <a:pt x="1126" y="435"/>
                  </a:lnTo>
                  <a:lnTo>
                    <a:pt x="1106" y="454"/>
                  </a:lnTo>
                  <a:lnTo>
                    <a:pt x="1016" y="466"/>
                  </a:lnTo>
                  <a:lnTo>
                    <a:pt x="969" y="395"/>
                  </a:lnTo>
                  <a:lnTo>
                    <a:pt x="908" y="356"/>
                  </a:lnTo>
                  <a:lnTo>
                    <a:pt x="908" y="287"/>
                  </a:lnTo>
                  <a:lnTo>
                    <a:pt x="888" y="237"/>
                  </a:lnTo>
                  <a:lnTo>
                    <a:pt x="849" y="217"/>
                  </a:lnTo>
                  <a:lnTo>
                    <a:pt x="830" y="139"/>
                  </a:lnTo>
                  <a:lnTo>
                    <a:pt x="861" y="148"/>
                  </a:lnTo>
                  <a:lnTo>
                    <a:pt x="849" y="88"/>
                  </a:lnTo>
                  <a:lnTo>
                    <a:pt x="800" y="88"/>
                  </a:lnTo>
                  <a:lnTo>
                    <a:pt x="780" y="108"/>
                  </a:lnTo>
                  <a:lnTo>
                    <a:pt x="661" y="78"/>
                  </a:lnTo>
                  <a:lnTo>
                    <a:pt x="631" y="88"/>
                  </a:lnTo>
                  <a:lnTo>
                    <a:pt x="622" y="127"/>
                  </a:lnTo>
                  <a:lnTo>
                    <a:pt x="571" y="78"/>
                  </a:lnTo>
                  <a:lnTo>
                    <a:pt x="504" y="59"/>
                  </a:lnTo>
                  <a:lnTo>
                    <a:pt x="533" y="10"/>
                  </a:lnTo>
                  <a:lnTo>
                    <a:pt x="494" y="0"/>
                  </a:lnTo>
                  <a:lnTo>
                    <a:pt x="316" y="0"/>
                  </a:lnTo>
                  <a:lnTo>
                    <a:pt x="306" y="10"/>
                  </a:lnTo>
                  <a:lnTo>
                    <a:pt x="257" y="0"/>
                  </a:lnTo>
                  <a:lnTo>
                    <a:pt x="227" y="10"/>
                  </a:lnTo>
                  <a:lnTo>
                    <a:pt x="227" y="39"/>
                  </a:lnTo>
                  <a:lnTo>
                    <a:pt x="178" y="59"/>
                  </a:lnTo>
                  <a:lnTo>
                    <a:pt x="127" y="148"/>
                  </a:lnTo>
                  <a:lnTo>
                    <a:pt x="68" y="168"/>
                  </a:lnTo>
                  <a:lnTo>
                    <a:pt x="9" y="237"/>
                  </a:lnTo>
                  <a:lnTo>
                    <a:pt x="19" y="317"/>
                  </a:lnTo>
                  <a:lnTo>
                    <a:pt x="0" y="405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0" name="Freeform 56"/>
            <p:cNvSpPr>
              <a:spLocks/>
            </p:cNvSpPr>
            <p:nvPr/>
          </p:nvSpPr>
          <p:spPr bwMode="auto">
            <a:xfrm>
              <a:off x="3011" y="2934"/>
              <a:ext cx="168" cy="247"/>
            </a:xfrm>
            <a:custGeom>
              <a:avLst/>
              <a:gdLst>
                <a:gd name="T0" fmla="*/ 39 w 168"/>
                <a:gd name="T1" fmla="*/ 68 h 247"/>
                <a:gd name="T2" fmla="*/ 31 w 168"/>
                <a:gd name="T3" fmla="*/ 109 h 247"/>
                <a:gd name="T4" fmla="*/ 31 w 168"/>
                <a:gd name="T5" fmla="*/ 119 h 247"/>
                <a:gd name="T6" fmla="*/ 21 w 168"/>
                <a:gd name="T7" fmla="*/ 168 h 247"/>
                <a:gd name="T8" fmla="*/ 0 w 168"/>
                <a:gd name="T9" fmla="*/ 178 h 247"/>
                <a:gd name="T10" fmla="*/ 11 w 168"/>
                <a:gd name="T11" fmla="*/ 207 h 247"/>
                <a:gd name="T12" fmla="*/ 70 w 168"/>
                <a:gd name="T13" fmla="*/ 247 h 247"/>
                <a:gd name="T14" fmla="*/ 100 w 168"/>
                <a:gd name="T15" fmla="*/ 227 h 247"/>
                <a:gd name="T16" fmla="*/ 100 w 168"/>
                <a:gd name="T17" fmla="*/ 157 h 247"/>
                <a:gd name="T18" fmla="*/ 149 w 168"/>
                <a:gd name="T19" fmla="*/ 98 h 247"/>
                <a:gd name="T20" fmla="*/ 149 w 168"/>
                <a:gd name="T21" fmla="*/ 59 h 247"/>
                <a:gd name="T22" fmla="*/ 168 w 168"/>
                <a:gd name="T23" fmla="*/ 49 h 247"/>
                <a:gd name="T24" fmla="*/ 168 w 168"/>
                <a:gd name="T25" fmla="*/ 0 h 247"/>
                <a:gd name="T26" fmla="*/ 139 w 168"/>
                <a:gd name="T27" fmla="*/ 10 h 247"/>
                <a:gd name="T28" fmla="*/ 119 w 168"/>
                <a:gd name="T29" fmla="*/ 49 h 247"/>
                <a:gd name="T30" fmla="*/ 39 w 168"/>
                <a:gd name="T31" fmla="*/ 68 h 247"/>
                <a:gd name="T32" fmla="*/ 39 w 168"/>
                <a:gd name="T33" fmla="*/ 68 h 2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8"/>
                <a:gd name="T52" fmla="*/ 0 h 247"/>
                <a:gd name="T53" fmla="*/ 168 w 168"/>
                <a:gd name="T54" fmla="*/ 247 h 2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8" h="247">
                  <a:moveTo>
                    <a:pt x="39" y="68"/>
                  </a:moveTo>
                  <a:lnTo>
                    <a:pt x="31" y="109"/>
                  </a:lnTo>
                  <a:lnTo>
                    <a:pt x="31" y="119"/>
                  </a:lnTo>
                  <a:lnTo>
                    <a:pt x="21" y="168"/>
                  </a:lnTo>
                  <a:lnTo>
                    <a:pt x="0" y="178"/>
                  </a:lnTo>
                  <a:lnTo>
                    <a:pt x="11" y="207"/>
                  </a:lnTo>
                  <a:lnTo>
                    <a:pt x="70" y="247"/>
                  </a:lnTo>
                  <a:lnTo>
                    <a:pt x="100" y="227"/>
                  </a:lnTo>
                  <a:lnTo>
                    <a:pt x="100" y="157"/>
                  </a:lnTo>
                  <a:lnTo>
                    <a:pt x="149" y="98"/>
                  </a:lnTo>
                  <a:lnTo>
                    <a:pt x="149" y="59"/>
                  </a:lnTo>
                  <a:lnTo>
                    <a:pt x="168" y="49"/>
                  </a:lnTo>
                  <a:lnTo>
                    <a:pt x="168" y="0"/>
                  </a:lnTo>
                  <a:lnTo>
                    <a:pt x="139" y="10"/>
                  </a:lnTo>
                  <a:lnTo>
                    <a:pt x="119" y="49"/>
                  </a:lnTo>
                  <a:lnTo>
                    <a:pt x="39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1" name="Freeform 57"/>
            <p:cNvSpPr>
              <a:spLocks/>
            </p:cNvSpPr>
            <p:nvPr/>
          </p:nvSpPr>
          <p:spPr bwMode="auto">
            <a:xfrm>
              <a:off x="3011" y="2934"/>
              <a:ext cx="168" cy="247"/>
            </a:xfrm>
            <a:custGeom>
              <a:avLst/>
              <a:gdLst>
                <a:gd name="T0" fmla="*/ 39 w 168"/>
                <a:gd name="T1" fmla="*/ 68 h 247"/>
                <a:gd name="T2" fmla="*/ 31 w 168"/>
                <a:gd name="T3" fmla="*/ 109 h 247"/>
                <a:gd name="T4" fmla="*/ 31 w 168"/>
                <a:gd name="T5" fmla="*/ 119 h 247"/>
                <a:gd name="T6" fmla="*/ 21 w 168"/>
                <a:gd name="T7" fmla="*/ 168 h 247"/>
                <a:gd name="T8" fmla="*/ 0 w 168"/>
                <a:gd name="T9" fmla="*/ 178 h 247"/>
                <a:gd name="T10" fmla="*/ 11 w 168"/>
                <a:gd name="T11" fmla="*/ 207 h 247"/>
                <a:gd name="T12" fmla="*/ 70 w 168"/>
                <a:gd name="T13" fmla="*/ 247 h 247"/>
                <a:gd name="T14" fmla="*/ 100 w 168"/>
                <a:gd name="T15" fmla="*/ 227 h 247"/>
                <a:gd name="T16" fmla="*/ 100 w 168"/>
                <a:gd name="T17" fmla="*/ 157 h 247"/>
                <a:gd name="T18" fmla="*/ 149 w 168"/>
                <a:gd name="T19" fmla="*/ 98 h 247"/>
                <a:gd name="T20" fmla="*/ 149 w 168"/>
                <a:gd name="T21" fmla="*/ 59 h 247"/>
                <a:gd name="T22" fmla="*/ 168 w 168"/>
                <a:gd name="T23" fmla="*/ 49 h 247"/>
                <a:gd name="T24" fmla="*/ 168 w 168"/>
                <a:gd name="T25" fmla="*/ 0 h 247"/>
                <a:gd name="T26" fmla="*/ 139 w 168"/>
                <a:gd name="T27" fmla="*/ 10 h 247"/>
                <a:gd name="T28" fmla="*/ 119 w 168"/>
                <a:gd name="T29" fmla="*/ 49 h 247"/>
                <a:gd name="T30" fmla="*/ 39 w 168"/>
                <a:gd name="T31" fmla="*/ 68 h 247"/>
                <a:gd name="T32" fmla="*/ 39 w 168"/>
                <a:gd name="T33" fmla="*/ 68 h 2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8"/>
                <a:gd name="T52" fmla="*/ 0 h 247"/>
                <a:gd name="T53" fmla="*/ 168 w 168"/>
                <a:gd name="T54" fmla="*/ 247 h 2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8" h="247">
                  <a:moveTo>
                    <a:pt x="39" y="68"/>
                  </a:moveTo>
                  <a:lnTo>
                    <a:pt x="31" y="109"/>
                  </a:lnTo>
                  <a:lnTo>
                    <a:pt x="31" y="119"/>
                  </a:lnTo>
                  <a:lnTo>
                    <a:pt x="21" y="168"/>
                  </a:lnTo>
                  <a:lnTo>
                    <a:pt x="0" y="178"/>
                  </a:lnTo>
                  <a:lnTo>
                    <a:pt x="11" y="207"/>
                  </a:lnTo>
                  <a:lnTo>
                    <a:pt x="70" y="247"/>
                  </a:lnTo>
                  <a:lnTo>
                    <a:pt x="100" y="227"/>
                  </a:lnTo>
                  <a:lnTo>
                    <a:pt x="100" y="157"/>
                  </a:lnTo>
                  <a:lnTo>
                    <a:pt x="149" y="98"/>
                  </a:lnTo>
                  <a:lnTo>
                    <a:pt x="149" y="59"/>
                  </a:lnTo>
                  <a:lnTo>
                    <a:pt x="168" y="49"/>
                  </a:lnTo>
                  <a:lnTo>
                    <a:pt x="168" y="0"/>
                  </a:lnTo>
                  <a:lnTo>
                    <a:pt x="139" y="10"/>
                  </a:lnTo>
                  <a:lnTo>
                    <a:pt x="119" y="49"/>
                  </a:lnTo>
                  <a:lnTo>
                    <a:pt x="39" y="68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2" name="Freeform 58"/>
            <p:cNvSpPr>
              <a:spLocks/>
            </p:cNvSpPr>
            <p:nvPr/>
          </p:nvSpPr>
          <p:spPr bwMode="auto">
            <a:xfrm>
              <a:off x="4009" y="2894"/>
              <a:ext cx="624" cy="563"/>
            </a:xfrm>
            <a:custGeom>
              <a:avLst/>
              <a:gdLst>
                <a:gd name="T0" fmla="*/ 40 w 624"/>
                <a:gd name="T1" fmla="*/ 130 h 563"/>
                <a:gd name="T2" fmla="*/ 32 w 624"/>
                <a:gd name="T3" fmla="*/ 218 h 563"/>
                <a:gd name="T4" fmla="*/ 0 w 624"/>
                <a:gd name="T5" fmla="*/ 218 h 563"/>
                <a:gd name="T6" fmla="*/ 32 w 624"/>
                <a:gd name="T7" fmla="*/ 316 h 563"/>
                <a:gd name="T8" fmla="*/ 10 w 624"/>
                <a:gd name="T9" fmla="*/ 355 h 563"/>
                <a:gd name="T10" fmla="*/ 32 w 624"/>
                <a:gd name="T11" fmla="*/ 414 h 563"/>
                <a:gd name="T12" fmla="*/ 110 w 624"/>
                <a:gd name="T13" fmla="*/ 375 h 563"/>
                <a:gd name="T14" fmla="*/ 128 w 624"/>
                <a:gd name="T15" fmla="*/ 395 h 563"/>
                <a:gd name="T16" fmla="*/ 149 w 624"/>
                <a:gd name="T17" fmla="*/ 385 h 563"/>
                <a:gd name="T18" fmla="*/ 149 w 624"/>
                <a:gd name="T19" fmla="*/ 365 h 563"/>
                <a:gd name="T20" fmla="*/ 200 w 624"/>
                <a:gd name="T21" fmla="*/ 372 h 563"/>
                <a:gd name="T22" fmla="*/ 269 w 624"/>
                <a:gd name="T23" fmla="*/ 365 h 563"/>
                <a:gd name="T24" fmla="*/ 307 w 624"/>
                <a:gd name="T25" fmla="*/ 385 h 563"/>
                <a:gd name="T26" fmla="*/ 310 w 624"/>
                <a:gd name="T27" fmla="*/ 416 h 563"/>
                <a:gd name="T28" fmla="*/ 338 w 624"/>
                <a:gd name="T29" fmla="*/ 429 h 563"/>
                <a:gd name="T30" fmla="*/ 377 w 624"/>
                <a:gd name="T31" fmla="*/ 406 h 563"/>
                <a:gd name="T32" fmla="*/ 338 w 624"/>
                <a:gd name="T33" fmla="*/ 455 h 563"/>
                <a:gd name="T34" fmla="*/ 357 w 624"/>
                <a:gd name="T35" fmla="*/ 465 h 563"/>
                <a:gd name="T36" fmla="*/ 379 w 624"/>
                <a:gd name="T37" fmla="*/ 457 h 563"/>
                <a:gd name="T38" fmla="*/ 397 w 624"/>
                <a:gd name="T39" fmla="*/ 465 h 563"/>
                <a:gd name="T40" fmla="*/ 377 w 624"/>
                <a:gd name="T41" fmla="*/ 484 h 563"/>
                <a:gd name="T42" fmla="*/ 377 w 624"/>
                <a:gd name="T43" fmla="*/ 524 h 563"/>
                <a:gd name="T44" fmla="*/ 465 w 624"/>
                <a:gd name="T45" fmla="*/ 563 h 563"/>
                <a:gd name="T46" fmla="*/ 536 w 624"/>
                <a:gd name="T47" fmla="*/ 543 h 563"/>
                <a:gd name="T48" fmla="*/ 624 w 624"/>
                <a:gd name="T49" fmla="*/ 395 h 563"/>
                <a:gd name="T50" fmla="*/ 624 w 624"/>
                <a:gd name="T51" fmla="*/ 316 h 563"/>
                <a:gd name="T52" fmla="*/ 554 w 624"/>
                <a:gd name="T53" fmla="*/ 159 h 563"/>
                <a:gd name="T54" fmla="*/ 516 w 624"/>
                <a:gd name="T55" fmla="*/ 40 h 563"/>
                <a:gd name="T56" fmla="*/ 505 w 624"/>
                <a:gd name="T57" fmla="*/ 40 h 563"/>
                <a:gd name="T58" fmla="*/ 516 w 624"/>
                <a:gd name="T59" fmla="*/ 118 h 563"/>
                <a:gd name="T60" fmla="*/ 495 w 624"/>
                <a:gd name="T61" fmla="*/ 167 h 563"/>
                <a:gd name="T62" fmla="*/ 416 w 624"/>
                <a:gd name="T63" fmla="*/ 79 h 563"/>
                <a:gd name="T64" fmla="*/ 416 w 624"/>
                <a:gd name="T65" fmla="*/ 59 h 563"/>
                <a:gd name="T66" fmla="*/ 367 w 624"/>
                <a:gd name="T67" fmla="*/ 0 h 563"/>
                <a:gd name="T68" fmla="*/ 357 w 624"/>
                <a:gd name="T69" fmla="*/ 20 h 563"/>
                <a:gd name="T70" fmla="*/ 328 w 624"/>
                <a:gd name="T71" fmla="*/ 20 h 563"/>
                <a:gd name="T72" fmla="*/ 307 w 624"/>
                <a:gd name="T73" fmla="*/ 40 h 563"/>
                <a:gd name="T74" fmla="*/ 298 w 624"/>
                <a:gd name="T75" fmla="*/ 69 h 563"/>
                <a:gd name="T76" fmla="*/ 277 w 624"/>
                <a:gd name="T77" fmla="*/ 59 h 563"/>
                <a:gd name="T78" fmla="*/ 269 w 624"/>
                <a:gd name="T79" fmla="*/ 30 h 563"/>
                <a:gd name="T80" fmla="*/ 208 w 624"/>
                <a:gd name="T81" fmla="*/ 89 h 563"/>
                <a:gd name="T82" fmla="*/ 179 w 624"/>
                <a:gd name="T83" fmla="*/ 79 h 563"/>
                <a:gd name="T84" fmla="*/ 159 w 624"/>
                <a:gd name="T85" fmla="*/ 130 h 563"/>
                <a:gd name="T86" fmla="*/ 100 w 624"/>
                <a:gd name="T87" fmla="*/ 149 h 563"/>
                <a:gd name="T88" fmla="*/ 40 w 624"/>
                <a:gd name="T89" fmla="*/ 130 h 563"/>
                <a:gd name="T90" fmla="*/ 40 w 624"/>
                <a:gd name="T91" fmla="*/ 130 h 5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24"/>
                <a:gd name="T139" fmla="*/ 0 h 563"/>
                <a:gd name="T140" fmla="*/ 624 w 624"/>
                <a:gd name="T141" fmla="*/ 563 h 5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24" h="563">
                  <a:moveTo>
                    <a:pt x="40" y="130"/>
                  </a:moveTo>
                  <a:lnTo>
                    <a:pt x="32" y="218"/>
                  </a:lnTo>
                  <a:lnTo>
                    <a:pt x="0" y="218"/>
                  </a:lnTo>
                  <a:lnTo>
                    <a:pt x="32" y="316"/>
                  </a:lnTo>
                  <a:lnTo>
                    <a:pt x="10" y="355"/>
                  </a:lnTo>
                  <a:lnTo>
                    <a:pt x="32" y="414"/>
                  </a:lnTo>
                  <a:lnTo>
                    <a:pt x="110" y="375"/>
                  </a:lnTo>
                  <a:lnTo>
                    <a:pt x="128" y="395"/>
                  </a:lnTo>
                  <a:lnTo>
                    <a:pt x="149" y="385"/>
                  </a:lnTo>
                  <a:lnTo>
                    <a:pt x="149" y="365"/>
                  </a:lnTo>
                  <a:lnTo>
                    <a:pt x="200" y="372"/>
                  </a:lnTo>
                  <a:lnTo>
                    <a:pt x="269" y="365"/>
                  </a:lnTo>
                  <a:lnTo>
                    <a:pt x="307" y="385"/>
                  </a:lnTo>
                  <a:lnTo>
                    <a:pt x="310" y="416"/>
                  </a:lnTo>
                  <a:lnTo>
                    <a:pt x="338" y="429"/>
                  </a:lnTo>
                  <a:lnTo>
                    <a:pt x="377" y="406"/>
                  </a:lnTo>
                  <a:lnTo>
                    <a:pt x="338" y="455"/>
                  </a:lnTo>
                  <a:lnTo>
                    <a:pt x="357" y="465"/>
                  </a:lnTo>
                  <a:lnTo>
                    <a:pt x="379" y="457"/>
                  </a:lnTo>
                  <a:lnTo>
                    <a:pt x="397" y="465"/>
                  </a:lnTo>
                  <a:lnTo>
                    <a:pt x="377" y="484"/>
                  </a:lnTo>
                  <a:lnTo>
                    <a:pt x="377" y="524"/>
                  </a:lnTo>
                  <a:lnTo>
                    <a:pt x="465" y="563"/>
                  </a:lnTo>
                  <a:lnTo>
                    <a:pt x="536" y="543"/>
                  </a:lnTo>
                  <a:lnTo>
                    <a:pt x="624" y="395"/>
                  </a:lnTo>
                  <a:lnTo>
                    <a:pt x="624" y="316"/>
                  </a:lnTo>
                  <a:lnTo>
                    <a:pt x="554" y="159"/>
                  </a:lnTo>
                  <a:lnTo>
                    <a:pt x="516" y="40"/>
                  </a:lnTo>
                  <a:lnTo>
                    <a:pt x="505" y="40"/>
                  </a:lnTo>
                  <a:lnTo>
                    <a:pt x="516" y="118"/>
                  </a:lnTo>
                  <a:lnTo>
                    <a:pt x="495" y="167"/>
                  </a:lnTo>
                  <a:lnTo>
                    <a:pt x="416" y="79"/>
                  </a:lnTo>
                  <a:lnTo>
                    <a:pt x="416" y="59"/>
                  </a:lnTo>
                  <a:lnTo>
                    <a:pt x="367" y="0"/>
                  </a:lnTo>
                  <a:lnTo>
                    <a:pt x="357" y="20"/>
                  </a:lnTo>
                  <a:lnTo>
                    <a:pt x="328" y="20"/>
                  </a:lnTo>
                  <a:lnTo>
                    <a:pt x="307" y="40"/>
                  </a:lnTo>
                  <a:lnTo>
                    <a:pt x="298" y="69"/>
                  </a:lnTo>
                  <a:lnTo>
                    <a:pt x="277" y="59"/>
                  </a:lnTo>
                  <a:lnTo>
                    <a:pt x="269" y="30"/>
                  </a:lnTo>
                  <a:lnTo>
                    <a:pt x="208" y="89"/>
                  </a:lnTo>
                  <a:lnTo>
                    <a:pt x="179" y="79"/>
                  </a:lnTo>
                  <a:lnTo>
                    <a:pt x="159" y="130"/>
                  </a:lnTo>
                  <a:lnTo>
                    <a:pt x="100" y="149"/>
                  </a:lnTo>
                  <a:lnTo>
                    <a:pt x="40" y="1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3" name="Freeform 59"/>
            <p:cNvSpPr>
              <a:spLocks/>
            </p:cNvSpPr>
            <p:nvPr/>
          </p:nvSpPr>
          <p:spPr bwMode="auto">
            <a:xfrm>
              <a:off x="4009" y="2894"/>
              <a:ext cx="624" cy="563"/>
            </a:xfrm>
            <a:custGeom>
              <a:avLst/>
              <a:gdLst>
                <a:gd name="T0" fmla="*/ 40 w 624"/>
                <a:gd name="T1" fmla="*/ 130 h 563"/>
                <a:gd name="T2" fmla="*/ 32 w 624"/>
                <a:gd name="T3" fmla="*/ 218 h 563"/>
                <a:gd name="T4" fmla="*/ 0 w 624"/>
                <a:gd name="T5" fmla="*/ 218 h 563"/>
                <a:gd name="T6" fmla="*/ 32 w 624"/>
                <a:gd name="T7" fmla="*/ 316 h 563"/>
                <a:gd name="T8" fmla="*/ 10 w 624"/>
                <a:gd name="T9" fmla="*/ 355 h 563"/>
                <a:gd name="T10" fmla="*/ 32 w 624"/>
                <a:gd name="T11" fmla="*/ 414 h 563"/>
                <a:gd name="T12" fmla="*/ 110 w 624"/>
                <a:gd name="T13" fmla="*/ 375 h 563"/>
                <a:gd name="T14" fmla="*/ 128 w 624"/>
                <a:gd name="T15" fmla="*/ 395 h 563"/>
                <a:gd name="T16" fmla="*/ 149 w 624"/>
                <a:gd name="T17" fmla="*/ 385 h 563"/>
                <a:gd name="T18" fmla="*/ 149 w 624"/>
                <a:gd name="T19" fmla="*/ 365 h 563"/>
                <a:gd name="T20" fmla="*/ 200 w 624"/>
                <a:gd name="T21" fmla="*/ 372 h 563"/>
                <a:gd name="T22" fmla="*/ 269 w 624"/>
                <a:gd name="T23" fmla="*/ 365 h 563"/>
                <a:gd name="T24" fmla="*/ 307 w 624"/>
                <a:gd name="T25" fmla="*/ 385 h 563"/>
                <a:gd name="T26" fmla="*/ 310 w 624"/>
                <a:gd name="T27" fmla="*/ 416 h 563"/>
                <a:gd name="T28" fmla="*/ 338 w 624"/>
                <a:gd name="T29" fmla="*/ 429 h 563"/>
                <a:gd name="T30" fmla="*/ 377 w 624"/>
                <a:gd name="T31" fmla="*/ 406 h 563"/>
                <a:gd name="T32" fmla="*/ 338 w 624"/>
                <a:gd name="T33" fmla="*/ 455 h 563"/>
                <a:gd name="T34" fmla="*/ 357 w 624"/>
                <a:gd name="T35" fmla="*/ 465 h 563"/>
                <a:gd name="T36" fmla="*/ 379 w 624"/>
                <a:gd name="T37" fmla="*/ 457 h 563"/>
                <a:gd name="T38" fmla="*/ 397 w 624"/>
                <a:gd name="T39" fmla="*/ 465 h 563"/>
                <a:gd name="T40" fmla="*/ 377 w 624"/>
                <a:gd name="T41" fmla="*/ 484 h 563"/>
                <a:gd name="T42" fmla="*/ 377 w 624"/>
                <a:gd name="T43" fmla="*/ 524 h 563"/>
                <a:gd name="T44" fmla="*/ 465 w 624"/>
                <a:gd name="T45" fmla="*/ 563 h 563"/>
                <a:gd name="T46" fmla="*/ 536 w 624"/>
                <a:gd name="T47" fmla="*/ 543 h 563"/>
                <a:gd name="T48" fmla="*/ 624 w 624"/>
                <a:gd name="T49" fmla="*/ 395 h 563"/>
                <a:gd name="T50" fmla="*/ 624 w 624"/>
                <a:gd name="T51" fmla="*/ 316 h 563"/>
                <a:gd name="T52" fmla="*/ 554 w 624"/>
                <a:gd name="T53" fmla="*/ 159 h 563"/>
                <a:gd name="T54" fmla="*/ 516 w 624"/>
                <a:gd name="T55" fmla="*/ 40 h 563"/>
                <a:gd name="T56" fmla="*/ 505 w 624"/>
                <a:gd name="T57" fmla="*/ 40 h 563"/>
                <a:gd name="T58" fmla="*/ 516 w 624"/>
                <a:gd name="T59" fmla="*/ 118 h 563"/>
                <a:gd name="T60" fmla="*/ 495 w 624"/>
                <a:gd name="T61" fmla="*/ 167 h 563"/>
                <a:gd name="T62" fmla="*/ 416 w 624"/>
                <a:gd name="T63" fmla="*/ 79 h 563"/>
                <a:gd name="T64" fmla="*/ 416 w 624"/>
                <a:gd name="T65" fmla="*/ 59 h 563"/>
                <a:gd name="T66" fmla="*/ 367 w 624"/>
                <a:gd name="T67" fmla="*/ 0 h 563"/>
                <a:gd name="T68" fmla="*/ 357 w 624"/>
                <a:gd name="T69" fmla="*/ 20 h 563"/>
                <a:gd name="T70" fmla="*/ 328 w 624"/>
                <a:gd name="T71" fmla="*/ 20 h 563"/>
                <a:gd name="T72" fmla="*/ 307 w 624"/>
                <a:gd name="T73" fmla="*/ 40 h 563"/>
                <a:gd name="T74" fmla="*/ 298 w 624"/>
                <a:gd name="T75" fmla="*/ 69 h 563"/>
                <a:gd name="T76" fmla="*/ 277 w 624"/>
                <a:gd name="T77" fmla="*/ 59 h 563"/>
                <a:gd name="T78" fmla="*/ 269 w 624"/>
                <a:gd name="T79" fmla="*/ 30 h 563"/>
                <a:gd name="T80" fmla="*/ 208 w 624"/>
                <a:gd name="T81" fmla="*/ 89 h 563"/>
                <a:gd name="T82" fmla="*/ 179 w 624"/>
                <a:gd name="T83" fmla="*/ 79 h 563"/>
                <a:gd name="T84" fmla="*/ 159 w 624"/>
                <a:gd name="T85" fmla="*/ 130 h 563"/>
                <a:gd name="T86" fmla="*/ 100 w 624"/>
                <a:gd name="T87" fmla="*/ 149 h 563"/>
                <a:gd name="T88" fmla="*/ 40 w 624"/>
                <a:gd name="T89" fmla="*/ 130 h 563"/>
                <a:gd name="T90" fmla="*/ 40 w 624"/>
                <a:gd name="T91" fmla="*/ 130 h 5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24"/>
                <a:gd name="T139" fmla="*/ 0 h 563"/>
                <a:gd name="T140" fmla="*/ 624 w 624"/>
                <a:gd name="T141" fmla="*/ 563 h 5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24" h="563">
                  <a:moveTo>
                    <a:pt x="40" y="130"/>
                  </a:moveTo>
                  <a:lnTo>
                    <a:pt x="32" y="218"/>
                  </a:lnTo>
                  <a:lnTo>
                    <a:pt x="0" y="218"/>
                  </a:lnTo>
                  <a:lnTo>
                    <a:pt x="32" y="316"/>
                  </a:lnTo>
                  <a:lnTo>
                    <a:pt x="10" y="355"/>
                  </a:lnTo>
                  <a:lnTo>
                    <a:pt x="32" y="414"/>
                  </a:lnTo>
                  <a:lnTo>
                    <a:pt x="110" y="375"/>
                  </a:lnTo>
                  <a:lnTo>
                    <a:pt x="128" y="395"/>
                  </a:lnTo>
                  <a:lnTo>
                    <a:pt x="149" y="385"/>
                  </a:lnTo>
                  <a:lnTo>
                    <a:pt x="149" y="365"/>
                  </a:lnTo>
                  <a:lnTo>
                    <a:pt x="200" y="372"/>
                  </a:lnTo>
                  <a:lnTo>
                    <a:pt x="269" y="365"/>
                  </a:lnTo>
                  <a:lnTo>
                    <a:pt x="307" y="385"/>
                  </a:lnTo>
                  <a:lnTo>
                    <a:pt x="310" y="416"/>
                  </a:lnTo>
                  <a:lnTo>
                    <a:pt x="338" y="429"/>
                  </a:lnTo>
                  <a:lnTo>
                    <a:pt x="377" y="406"/>
                  </a:lnTo>
                  <a:lnTo>
                    <a:pt x="338" y="455"/>
                  </a:lnTo>
                  <a:lnTo>
                    <a:pt x="357" y="465"/>
                  </a:lnTo>
                  <a:lnTo>
                    <a:pt x="379" y="457"/>
                  </a:lnTo>
                  <a:lnTo>
                    <a:pt x="397" y="465"/>
                  </a:lnTo>
                  <a:lnTo>
                    <a:pt x="377" y="484"/>
                  </a:lnTo>
                  <a:lnTo>
                    <a:pt x="377" y="524"/>
                  </a:lnTo>
                  <a:lnTo>
                    <a:pt x="465" y="563"/>
                  </a:lnTo>
                  <a:lnTo>
                    <a:pt x="536" y="543"/>
                  </a:lnTo>
                  <a:lnTo>
                    <a:pt x="624" y="395"/>
                  </a:lnTo>
                  <a:lnTo>
                    <a:pt x="624" y="316"/>
                  </a:lnTo>
                  <a:lnTo>
                    <a:pt x="554" y="159"/>
                  </a:lnTo>
                  <a:lnTo>
                    <a:pt x="516" y="40"/>
                  </a:lnTo>
                  <a:lnTo>
                    <a:pt x="505" y="40"/>
                  </a:lnTo>
                  <a:lnTo>
                    <a:pt x="516" y="118"/>
                  </a:lnTo>
                  <a:lnTo>
                    <a:pt x="495" y="167"/>
                  </a:lnTo>
                  <a:lnTo>
                    <a:pt x="416" y="79"/>
                  </a:lnTo>
                  <a:lnTo>
                    <a:pt x="416" y="59"/>
                  </a:lnTo>
                  <a:lnTo>
                    <a:pt x="367" y="0"/>
                  </a:lnTo>
                  <a:lnTo>
                    <a:pt x="357" y="20"/>
                  </a:lnTo>
                  <a:lnTo>
                    <a:pt x="328" y="20"/>
                  </a:lnTo>
                  <a:lnTo>
                    <a:pt x="307" y="40"/>
                  </a:lnTo>
                  <a:lnTo>
                    <a:pt x="298" y="69"/>
                  </a:lnTo>
                  <a:lnTo>
                    <a:pt x="277" y="59"/>
                  </a:lnTo>
                  <a:lnTo>
                    <a:pt x="269" y="30"/>
                  </a:lnTo>
                  <a:lnTo>
                    <a:pt x="208" y="89"/>
                  </a:lnTo>
                  <a:lnTo>
                    <a:pt x="179" y="79"/>
                  </a:lnTo>
                  <a:lnTo>
                    <a:pt x="159" y="130"/>
                  </a:lnTo>
                  <a:lnTo>
                    <a:pt x="100" y="149"/>
                  </a:lnTo>
                  <a:lnTo>
                    <a:pt x="40" y="13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4" name="Freeform 60"/>
            <p:cNvSpPr>
              <a:spLocks/>
            </p:cNvSpPr>
            <p:nvPr/>
          </p:nvSpPr>
          <p:spPr bwMode="auto">
            <a:xfrm>
              <a:off x="4440" y="3491"/>
              <a:ext cx="80" cy="102"/>
            </a:xfrm>
            <a:custGeom>
              <a:avLst/>
              <a:gdLst>
                <a:gd name="T0" fmla="*/ 39 w 80"/>
                <a:gd name="T1" fmla="*/ 13 h 102"/>
                <a:gd name="T2" fmla="*/ 25 w 80"/>
                <a:gd name="T3" fmla="*/ 13 h 102"/>
                <a:gd name="T4" fmla="*/ 5 w 80"/>
                <a:gd name="T5" fmla="*/ 2 h 102"/>
                <a:gd name="T6" fmla="*/ 0 w 80"/>
                <a:gd name="T7" fmla="*/ 21 h 102"/>
                <a:gd name="T8" fmla="*/ 20 w 80"/>
                <a:gd name="T9" fmla="*/ 48 h 102"/>
                <a:gd name="T10" fmla="*/ 23 w 80"/>
                <a:gd name="T11" fmla="*/ 85 h 102"/>
                <a:gd name="T12" fmla="*/ 29 w 80"/>
                <a:gd name="T13" fmla="*/ 102 h 102"/>
                <a:gd name="T14" fmla="*/ 64 w 80"/>
                <a:gd name="T15" fmla="*/ 90 h 102"/>
                <a:gd name="T16" fmla="*/ 65 w 80"/>
                <a:gd name="T17" fmla="*/ 62 h 102"/>
                <a:gd name="T18" fmla="*/ 80 w 80"/>
                <a:gd name="T19" fmla="*/ 17 h 102"/>
                <a:gd name="T20" fmla="*/ 70 w 80"/>
                <a:gd name="T21" fmla="*/ 0 h 102"/>
                <a:gd name="T22" fmla="*/ 39 w 80"/>
                <a:gd name="T23" fmla="*/ 13 h 102"/>
                <a:gd name="T24" fmla="*/ 39 w 80"/>
                <a:gd name="T25" fmla="*/ 13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0"/>
                <a:gd name="T40" fmla="*/ 0 h 102"/>
                <a:gd name="T41" fmla="*/ 80 w 80"/>
                <a:gd name="T42" fmla="*/ 102 h 1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0" h="102">
                  <a:moveTo>
                    <a:pt x="39" y="13"/>
                  </a:moveTo>
                  <a:lnTo>
                    <a:pt x="25" y="13"/>
                  </a:lnTo>
                  <a:lnTo>
                    <a:pt x="5" y="2"/>
                  </a:lnTo>
                  <a:lnTo>
                    <a:pt x="0" y="21"/>
                  </a:lnTo>
                  <a:lnTo>
                    <a:pt x="20" y="48"/>
                  </a:lnTo>
                  <a:lnTo>
                    <a:pt x="23" y="85"/>
                  </a:lnTo>
                  <a:lnTo>
                    <a:pt x="29" y="102"/>
                  </a:lnTo>
                  <a:lnTo>
                    <a:pt x="64" y="90"/>
                  </a:lnTo>
                  <a:lnTo>
                    <a:pt x="65" y="62"/>
                  </a:lnTo>
                  <a:lnTo>
                    <a:pt x="80" y="17"/>
                  </a:lnTo>
                  <a:lnTo>
                    <a:pt x="70" y="0"/>
                  </a:lnTo>
                  <a:lnTo>
                    <a:pt x="39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5" name="Freeform 61"/>
            <p:cNvSpPr>
              <a:spLocks/>
            </p:cNvSpPr>
            <p:nvPr/>
          </p:nvSpPr>
          <p:spPr bwMode="auto">
            <a:xfrm>
              <a:off x="4440" y="3491"/>
              <a:ext cx="80" cy="102"/>
            </a:xfrm>
            <a:custGeom>
              <a:avLst/>
              <a:gdLst>
                <a:gd name="T0" fmla="*/ 39 w 80"/>
                <a:gd name="T1" fmla="*/ 13 h 102"/>
                <a:gd name="T2" fmla="*/ 25 w 80"/>
                <a:gd name="T3" fmla="*/ 13 h 102"/>
                <a:gd name="T4" fmla="*/ 5 w 80"/>
                <a:gd name="T5" fmla="*/ 2 h 102"/>
                <a:gd name="T6" fmla="*/ 0 w 80"/>
                <a:gd name="T7" fmla="*/ 21 h 102"/>
                <a:gd name="T8" fmla="*/ 20 w 80"/>
                <a:gd name="T9" fmla="*/ 48 h 102"/>
                <a:gd name="T10" fmla="*/ 23 w 80"/>
                <a:gd name="T11" fmla="*/ 85 h 102"/>
                <a:gd name="T12" fmla="*/ 29 w 80"/>
                <a:gd name="T13" fmla="*/ 102 h 102"/>
                <a:gd name="T14" fmla="*/ 64 w 80"/>
                <a:gd name="T15" fmla="*/ 90 h 102"/>
                <a:gd name="T16" fmla="*/ 65 w 80"/>
                <a:gd name="T17" fmla="*/ 62 h 102"/>
                <a:gd name="T18" fmla="*/ 80 w 80"/>
                <a:gd name="T19" fmla="*/ 17 h 102"/>
                <a:gd name="T20" fmla="*/ 70 w 80"/>
                <a:gd name="T21" fmla="*/ 0 h 102"/>
                <a:gd name="T22" fmla="*/ 39 w 80"/>
                <a:gd name="T23" fmla="*/ 13 h 102"/>
                <a:gd name="T24" fmla="*/ 39 w 80"/>
                <a:gd name="T25" fmla="*/ 13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0"/>
                <a:gd name="T40" fmla="*/ 0 h 102"/>
                <a:gd name="T41" fmla="*/ 80 w 80"/>
                <a:gd name="T42" fmla="*/ 102 h 1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0" h="102">
                  <a:moveTo>
                    <a:pt x="39" y="13"/>
                  </a:moveTo>
                  <a:lnTo>
                    <a:pt x="25" y="13"/>
                  </a:lnTo>
                  <a:lnTo>
                    <a:pt x="5" y="2"/>
                  </a:lnTo>
                  <a:lnTo>
                    <a:pt x="0" y="21"/>
                  </a:lnTo>
                  <a:lnTo>
                    <a:pt x="20" y="48"/>
                  </a:lnTo>
                  <a:lnTo>
                    <a:pt x="23" y="85"/>
                  </a:lnTo>
                  <a:lnTo>
                    <a:pt x="29" y="102"/>
                  </a:lnTo>
                  <a:lnTo>
                    <a:pt x="64" y="90"/>
                  </a:lnTo>
                  <a:lnTo>
                    <a:pt x="65" y="62"/>
                  </a:lnTo>
                  <a:lnTo>
                    <a:pt x="80" y="17"/>
                  </a:lnTo>
                  <a:lnTo>
                    <a:pt x="70" y="0"/>
                  </a:lnTo>
                  <a:lnTo>
                    <a:pt x="39" y="13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6" name="Freeform 62"/>
            <p:cNvSpPr>
              <a:spLocks/>
            </p:cNvSpPr>
            <p:nvPr/>
          </p:nvSpPr>
          <p:spPr bwMode="auto">
            <a:xfrm>
              <a:off x="3602" y="2512"/>
              <a:ext cx="39" cy="54"/>
            </a:xfrm>
            <a:custGeom>
              <a:avLst/>
              <a:gdLst>
                <a:gd name="T0" fmla="*/ 11 w 39"/>
                <a:gd name="T1" fmla="*/ 0 h 54"/>
                <a:gd name="T2" fmla="*/ 0 w 39"/>
                <a:gd name="T3" fmla="*/ 18 h 54"/>
                <a:gd name="T4" fmla="*/ 3 w 39"/>
                <a:gd name="T5" fmla="*/ 52 h 54"/>
                <a:gd name="T6" fmla="*/ 24 w 39"/>
                <a:gd name="T7" fmla="*/ 54 h 54"/>
                <a:gd name="T8" fmla="*/ 39 w 39"/>
                <a:gd name="T9" fmla="*/ 33 h 54"/>
                <a:gd name="T10" fmla="*/ 24 w 39"/>
                <a:gd name="T11" fmla="*/ 28 h 54"/>
                <a:gd name="T12" fmla="*/ 26 w 39"/>
                <a:gd name="T13" fmla="*/ 11 h 54"/>
                <a:gd name="T14" fmla="*/ 11 w 39"/>
                <a:gd name="T15" fmla="*/ 0 h 54"/>
                <a:gd name="T16" fmla="*/ 11 w 39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54"/>
                <a:gd name="T29" fmla="*/ 39 w 39"/>
                <a:gd name="T30" fmla="*/ 54 h 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54">
                  <a:moveTo>
                    <a:pt x="11" y="0"/>
                  </a:moveTo>
                  <a:lnTo>
                    <a:pt x="0" y="18"/>
                  </a:lnTo>
                  <a:lnTo>
                    <a:pt x="3" y="52"/>
                  </a:lnTo>
                  <a:lnTo>
                    <a:pt x="24" y="54"/>
                  </a:lnTo>
                  <a:lnTo>
                    <a:pt x="39" y="33"/>
                  </a:lnTo>
                  <a:lnTo>
                    <a:pt x="24" y="28"/>
                  </a:lnTo>
                  <a:lnTo>
                    <a:pt x="26" y="1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7" name="Freeform 63"/>
            <p:cNvSpPr>
              <a:spLocks/>
            </p:cNvSpPr>
            <p:nvPr/>
          </p:nvSpPr>
          <p:spPr bwMode="auto">
            <a:xfrm>
              <a:off x="3602" y="2512"/>
              <a:ext cx="39" cy="54"/>
            </a:xfrm>
            <a:custGeom>
              <a:avLst/>
              <a:gdLst>
                <a:gd name="T0" fmla="*/ 11 w 39"/>
                <a:gd name="T1" fmla="*/ 0 h 54"/>
                <a:gd name="T2" fmla="*/ 0 w 39"/>
                <a:gd name="T3" fmla="*/ 18 h 54"/>
                <a:gd name="T4" fmla="*/ 3 w 39"/>
                <a:gd name="T5" fmla="*/ 52 h 54"/>
                <a:gd name="T6" fmla="*/ 24 w 39"/>
                <a:gd name="T7" fmla="*/ 54 h 54"/>
                <a:gd name="T8" fmla="*/ 39 w 39"/>
                <a:gd name="T9" fmla="*/ 33 h 54"/>
                <a:gd name="T10" fmla="*/ 24 w 39"/>
                <a:gd name="T11" fmla="*/ 28 h 54"/>
                <a:gd name="T12" fmla="*/ 26 w 39"/>
                <a:gd name="T13" fmla="*/ 11 h 54"/>
                <a:gd name="T14" fmla="*/ 11 w 39"/>
                <a:gd name="T15" fmla="*/ 0 h 54"/>
                <a:gd name="T16" fmla="*/ 11 w 39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54"/>
                <a:gd name="T29" fmla="*/ 39 w 39"/>
                <a:gd name="T30" fmla="*/ 54 h 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54">
                  <a:moveTo>
                    <a:pt x="11" y="0"/>
                  </a:moveTo>
                  <a:lnTo>
                    <a:pt x="0" y="18"/>
                  </a:lnTo>
                  <a:lnTo>
                    <a:pt x="3" y="52"/>
                  </a:lnTo>
                  <a:lnTo>
                    <a:pt x="24" y="54"/>
                  </a:lnTo>
                  <a:lnTo>
                    <a:pt x="39" y="33"/>
                  </a:lnTo>
                  <a:lnTo>
                    <a:pt x="24" y="28"/>
                  </a:lnTo>
                  <a:lnTo>
                    <a:pt x="26" y="11"/>
                  </a:lnTo>
                  <a:lnTo>
                    <a:pt x="11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8" name="Freeform 64"/>
            <p:cNvSpPr>
              <a:spLocks/>
            </p:cNvSpPr>
            <p:nvPr/>
          </p:nvSpPr>
          <p:spPr bwMode="auto">
            <a:xfrm>
              <a:off x="2731" y="2051"/>
              <a:ext cx="47" cy="24"/>
            </a:xfrm>
            <a:custGeom>
              <a:avLst/>
              <a:gdLst>
                <a:gd name="T0" fmla="*/ 18 w 47"/>
                <a:gd name="T1" fmla="*/ 0 h 24"/>
                <a:gd name="T2" fmla="*/ 0 w 47"/>
                <a:gd name="T3" fmla="*/ 11 h 24"/>
                <a:gd name="T4" fmla="*/ 6 w 47"/>
                <a:gd name="T5" fmla="*/ 24 h 24"/>
                <a:gd name="T6" fmla="*/ 33 w 47"/>
                <a:gd name="T7" fmla="*/ 19 h 24"/>
                <a:gd name="T8" fmla="*/ 47 w 47"/>
                <a:gd name="T9" fmla="*/ 19 h 24"/>
                <a:gd name="T10" fmla="*/ 47 w 47"/>
                <a:gd name="T11" fmla="*/ 10 h 24"/>
                <a:gd name="T12" fmla="*/ 18 w 47"/>
                <a:gd name="T13" fmla="*/ 0 h 24"/>
                <a:gd name="T14" fmla="*/ 18 w 47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4"/>
                <a:gd name="T26" fmla="*/ 47 w 47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4">
                  <a:moveTo>
                    <a:pt x="18" y="0"/>
                  </a:moveTo>
                  <a:lnTo>
                    <a:pt x="0" y="11"/>
                  </a:lnTo>
                  <a:lnTo>
                    <a:pt x="6" y="24"/>
                  </a:lnTo>
                  <a:lnTo>
                    <a:pt x="33" y="19"/>
                  </a:lnTo>
                  <a:lnTo>
                    <a:pt x="47" y="19"/>
                  </a:lnTo>
                  <a:lnTo>
                    <a:pt x="47" y="1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19" name="Freeform 65"/>
            <p:cNvSpPr>
              <a:spLocks/>
            </p:cNvSpPr>
            <p:nvPr/>
          </p:nvSpPr>
          <p:spPr bwMode="auto">
            <a:xfrm>
              <a:off x="2731" y="2051"/>
              <a:ext cx="47" cy="24"/>
            </a:xfrm>
            <a:custGeom>
              <a:avLst/>
              <a:gdLst>
                <a:gd name="T0" fmla="*/ 18 w 47"/>
                <a:gd name="T1" fmla="*/ 0 h 24"/>
                <a:gd name="T2" fmla="*/ 0 w 47"/>
                <a:gd name="T3" fmla="*/ 11 h 24"/>
                <a:gd name="T4" fmla="*/ 6 w 47"/>
                <a:gd name="T5" fmla="*/ 24 h 24"/>
                <a:gd name="T6" fmla="*/ 33 w 47"/>
                <a:gd name="T7" fmla="*/ 19 h 24"/>
                <a:gd name="T8" fmla="*/ 47 w 47"/>
                <a:gd name="T9" fmla="*/ 19 h 24"/>
                <a:gd name="T10" fmla="*/ 47 w 47"/>
                <a:gd name="T11" fmla="*/ 10 h 24"/>
                <a:gd name="T12" fmla="*/ 18 w 47"/>
                <a:gd name="T13" fmla="*/ 0 h 24"/>
                <a:gd name="T14" fmla="*/ 18 w 47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4"/>
                <a:gd name="T26" fmla="*/ 47 w 47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4">
                  <a:moveTo>
                    <a:pt x="18" y="0"/>
                  </a:moveTo>
                  <a:lnTo>
                    <a:pt x="0" y="11"/>
                  </a:lnTo>
                  <a:lnTo>
                    <a:pt x="6" y="24"/>
                  </a:lnTo>
                  <a:lnTo>
                    <a:pt x="33" y="19"/>
                  </a:lnTo>
                  <a:lnTo>
                    <a:pt x="47" y="19"/>
                  </a:lnTo>
                  <a:lnTo>
                    <a:pt x="47" y="10"/>
                  </a:lnTo>
                  <a:lnTo>
                    <a:pt x="18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0" name="Freeform 66"/>
            <p:cNvSpPr>
              <a:spLocks/>
            </p:cNvSpPr>
            <p:nvPr/>
          </p:nvSpPr>
          <p:spPr bwMode="auto">
            <a:xfrm>
              <a:off x="3833" y="2602"/>
              <a:ext cx="147" cy="173"/>
            </a:xfrm>
            <a:custGeom>
              <a:avLst/>
              <a:gdLst>
                <a:gd name="T0" fmla="*/ 0 w 147"/>
                <a:gd name="T1" fmla="*/ 6 h 173"/>
                <a:gd name="T2" fmla="*/ 59 w 147"/>
                <a:gd name="T3" fmla="*/ 85 h 173"/>
                <a:gd name="T4" fmla="*/ 59 w 147"/>
                <a:gd name="T5" fmla="*/ 114 h 173"/>
                <a:gd name="T6" fmla="*/ 137 w 147"/>
                <a:gd name="T7" fmla="*/ 173 h 173"/>
                <a:gd name="T8" fmla="*/ 147 w 147"/>
                <a:gd name="T9" fmla="*/ 173 h 173"/>
                <a:gd name="T10" fmla="*/ 127 w 147"/>
                <a:gd name="T11" fmla="*/ 114 h 173"/>
                <a:gd name="T12" fmla="*/ 59 w 147"/>
                <a:gd name="T13" fmla="*/ 46 h 173"/>
                <a:gd name="T14" fmla="*/ 59 w 147"/>
                <a:gd name="T15" fmla="*/ 36 h 173"/>
                <a:gd name="T16" fmla="*/ 23 w 147"/>
                <a:gd name="T17" fmla="*/ 0 h 173"/>
                <a:gd name="T18" fmla="*/ 0 w 147"/>
                <a:gd name="T19" fmla="*/ 6 h 173"/>
                <a:gd name="T20" fmla="*/ 0 w 147"/>
                <a:gd name="T21" fmla="*/ 6 h 1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"/>
                <a:gd name="T34" fmla="*/ 0 h 173"/>
                <a:gd name="T35" fmla="*/ 147 w 147"/>
                <a:gd name="T36" fmla="*/ 173 h 1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" h="173">
                  <a:moveTo>
                    <a:pt x="0" y="6"/>
                  </a:moveTo>
                  <a:lnTo>
                    <a:pt x="59" y="85"/>
                  </a:lnTo>
                  <a:lnTo>
                    <a:pt x="59" y="114"/>
                  </a:lnTo>
                  <a:lnTo>
                    <a:pt x="137" y="173"/>
                  </a:lnTo>
                  <a:lnTo>
                    <a:pt x="147" y="173"/>
                  </a:lnTo>
                  <a:lnTo>
                    <a:pt x="127" y="114"/>
                  </a:lnTo>
                  <a:lnTo>
                    <a:pt x="59" y="46"/>
                  </a:lnTo>
                  <a:lnTo>
                    <a:pt x="59" y="36"/>
                  </a:lnTo>
                  <a:lnTo>
                    <a:pt x="23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1" name="Freeform 67"/>
            <p:cNvSpPr>
              <a:spLocks/>
            </p:cNvSpPr>
            <p:nvPr/>
          </p:nvSpPr>
          <p:spPr bwMode="auto">
            <a:xfrm>
              <a:off x="3833" y="2602"/>
              <a:ext cx="147" cy="173"/>
            </a:xfrm>
            <a:custGeom>
              <a:avLst/>
              <a:gdLst>
                <a:gd name="T0" fmla="*/ 0 w 147"/>
                <a:gd name="T1" fmla="*/ 6 h 173"/>
                <a:gd name="T2" fmla="*/ 59 w 147"/>
                <a:gd name="T3" fmla="*/ 85 h 173"/>
                <a:gd name="T4" fmla="*/ 59 w 147"/>
                <a:gd name="T5" fmla="*/ 114 h 173"/>
                <a:gd name="T6" fmla="*/ 137 w 147"/>
                <a:gd name="T7" fmla="*/ 173 h 173"/>
                <a:gd name="T8" fmla="*/ 147 w 147"/>
                <a:gd name="T9" fmla="*/ 173 h 173"/>
                <a:gd name="T10" fmla="*/ 127 w 147"/>
                <a:gd name="T11" fmla="*/ 114 h 173"/>
                <a:gd name="T12" fmla="*/ 59 w 147"/>
                <a:gd name="T13" fmla="*/ 46 h 173"/>
                <a:gd name="T14" fmla="*/ 59 w 147"/>
                <a:gd name="T15" fmla="*/ 36 h 173"/>
                <a:gd name="T16" fmla="*/ 23 w 147"/>
                <a:gd name="T17" fmla="*/ 0 h 173"/>
                <a:gd name="T18" fmla="*/ 0 w 147"/>
                <a:gd name="T19" fmla="*/ 6 h 173"/>
                <a:gd name="T20" fmla="*/ 0 w 147"/>
                <a:gd name="T21" fmla="*/ 6 h 1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"/>
                <a:gd name="T34" fmla="*/ 0 h 173"/>
                <a:gd name="T35" fmla="*/ 147 w 147"/>
                <a:gd name="T36" fmla="*/ 173 h 1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" h="173">
                  <a:moveTo>
                    <a:pt x="0" y="6"/>
                  </a:moveTo>
                  <a:lnTo>
                    <a:pt x="59" y="85"/>
                  </a:lnTo>
                  <a:lnTo>
                    <a:pt x="59" y="114"/>
                  </a:lnTo>
                  <a:lnTo>
                    <a:pt x="137" y="173"/>
                  </a:lnTo>
                  <a:lnTo>
                    <a:pt x="147" y="173"/>
                  </a:lnTo>
                  <a:lnTo>
                    <a:pt x="127" y="114"/>
                  </a:lnTo>
                  <a:lnTo>
                    <a:pt x="59" y="46"/>
                  </a:lnTo>
                  <a:lnTo>
                    <a:pt x="59" y="36"/>
                  </a:lnTo>
                  <a:lnTo>
                    <a:pt x="23" y="0"/>
                  </a:lnTo>
                  <a:lnTo>
                    <a:pt x="0" y="6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2" name="Freeform 68"/>
            <p:cNvSpPr>
              <a:spLocks/>
            </p:cNvSpPr>
            <p:nvPr/>
          </p:nvSpPr>
          <p:spPr bwMode="auto">
            <a:xfrm>
              <a:off x="4386" y="2716"/>
              <a:ext cx="257" cy="237"/>
            </a:xfrm>
            <a:custGeom>
              <a:avLst/>
              <a:gdLst>
                <a:gd name="T0" fmla="*/ 0 w 257"/>
                <a:gd name="T1" fmla="*/ 20 h 237"/>
                <a:gd name="T2" fmla="*/ 20 w 257"/>
                <a:gd name="T3" fmla="*/ 40 h 237"/>
                <a:gd name="T4" fmla="*/ 0 w 257"/>
                <a:gd name="T5" fmla="*/ 69 h 237"/>
                <a:gd name="T6" fmla="*/ 49 w 257"/>
                <a:gd name="T7" fmla="*/ 69 h 237"/>
                <a:gd name="T8" fmla="*/ 88 w 257"/>
                <a:gd name="T9" fmla="*/ 108 h 237"/>
                <a:gd name="T10" fmla="*/ 79 w 257"/>
                <a:gd name="T11" fmla="*/ 118 h 237"/>
                <a:gd name="T12" fmla="*/ 118 w 257"/>
                <a:gd name="T13" fmla="*/ 188 h 237"/>
                <a:gd name="T14" fmla="*/ 159 w 257"/>
                <a:gd name="T15" fmla="*/ 198 h 237"/>
                <a:gd name="T16" fmla="*/ 167 w 257"/>
                <a:gd name="T17" fmla="*/ 167 h 237"/>
                <a:gd name="T18" fmla="*/ 177 w 257"/>
                <a:gd name="T19" fmla="*/ 167 h 237"/>
                <a:gd name="T20" fmla="*/ 236 w 257"/>
                <a:gd name="T21" fmla="*/ 237 h 237"/>
                <a:gd name="T22" fmla="*/ 257 w 257"/>
                <a:gd name="T23" fmla="*/ 237 h 237"/>
                <a:gd name="T24" fmla="*/ 226 w 257"/>
                <a:gd name="T25" fmla="*/ 167 h 237"/>
                <a:gd name="T26" fmla="*/ 226 w 257"/>
                <a:gd name="T27" fmla="*/ 149 h 237"/>
                <a:gd name="T28" fmla="*/ 206 w 257"/>
                <a:gd name="T29" fmla="*/ 126 h 237"/>
                <a:gd name="T30" fmla="*/ 190 w 257"/>
                <a:gd name="T31" fmla="*/ 89 h 237"/>
                <a:gd name="T32" fmla="*/ 118 w 257"/>
                <a:gd name="T33" fmla="*/ 49 h 237"/>
                <a:gd name="T34" fmla="*/ 69 w 257"/>
                <a:gd name="T35" fmla="*/ 51 h 237"/>
                <a:gd name="T36" fmla="*/ 29 w 257"/>
                <a:gd name="T37" fmla="*/ 0 h 237"/>
                <a:gd name="T38" fmla="*/ 0 w 257"/>
                <a:gd name="T39" fmla="*/ 20 h 237"/>
                <a:gd name="T40" fmla="*/ 0 w 257"/>
                <a:gd name="T41" fmla="*/ 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7"/>
                <a:gd name="T64" fmla="*/ 0 h 237"/>
                <a:gd name="T65" fmla="*/ 257 w 257"/>
                <a:gd name="T66" fmla="*/ 237 h 23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7" h="237">
                  <a:moveTo>
                    <a:pt x="0" y="20"/>
                  </a:moveTo>
                  <a:lnTo>
                    <a:pt x="20" y="40"/>
                  </a:lnTo>
                  <a:lnTo>
                    <a:pt x="0" y="69"/>
                  </a:lnTo>
                  <a:lnTo>
                    <a:pt x="49" y="69"/>
                  </a:lnTo>
                  <a:lnTo>
                    <a:pt x="88" y="108"/>
                  </a:lnTo>
                  <a:lnTo>
                    <a:pt x="79" y="118"/>
                  </a:lnTo>
                  <a:lnTo>
                    <a:pt x="118" y="188"/>
                  </a:lnTo>
                  <a:lnTo>
                    <a:pt x="159" y="198"/>
                  </a:lnTo>
                  <a:lnTo>
                    <a:pt x="167" y="167"/>
                  </a:lnTo>
                  <a:lnTo>
                    <a:pt x="177" y="167"/>
                  </a:lnTo>
                  <a:lnTo>
                    <a:pt x="236" y="237"/>
                  </a:lnTo>
                  <a:lnTo>
                    <a:pt x="257" y="237"/>
                  </a:lnTo>
                  <a:lnTo>
                    <a:pt x="226" y="167"/>
                  </a:lnTo>
                  <a:lnTo>
                    <a:pt x="226" y="149"/>
                  </a:lnTo>
                  <a:lnTo>
                    <a:pt x="206" y="126"/>
                  </a:lnTo>
                  <a:lnTo>
                    <a:pt x="190" y="89"/>
                  </a:lnTo>
                  <a:lnTo>
                    <a:pt x="118" y="49"/>
                  </a:lnTo>
                  <a:lnTo>
                    <a:pt x="69" y="51"/>
                  </a:lnTo>
                  <a:lnTo>
                    <a:pt x="29" y="0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3" name="Freeform 69"/>
            <p:cNvSpPr>
              <a:spLocks/>
            </p:cNvSpPr>
            <p:nvPr/>
          </p:nvSpPr>
          <p:spPr bwMode="auto">
            <a:xfrm>
              <a:off x="4386" y="2716"/>
              <a:ext cx="257" cy="237"/>
            </a:xfrm>
            <a:custGeom>
              <a:avLst/>
              <a:gdLst>
                <a:gd name="T0" fmla="*/ 0 w 257"/>
                <a:gd name="T1" fmla="*/ 20 h 237"/>
                <a:gd name="T2" fmla="*/ 20 w 257"/>
                <a:gd name="T3" fmla="*/ 40 h 237"/>
                <a:gd name="T4" fmla="*/ 0 w 257"/>
                <a:gd name="T5" fmla="*/ 69 h 237"/>
                <a:gd name="T6" fmla="*/ 49 w 257"/>
                <a:gd name="T7" fmla="*/ 69 h 237"/>
                <a:gd name="T8" fmla="*/ 88 w 257"/>
                <a:gd name="T9" fmla="*/ 108 h 237"/>
                <a:gd name="T10" fmla="*/ 79 w 257"/>
                <a:gd name="T11" fmla="*/ 118 h 237"/>
                <a:gd name="T12" fmla="*/ 118 w 257"/>
                <a:gd name="T13" fmla="*/ 188 h 237"/>
                <a:gd name="T14" fmla="*/ 159 w 257"/>
                <a:gd name="T15" fmla="*/ 198 h 237"/>
                <a:gd name="T16" fmla="*/ 167 w 257"/>
                <a:gd name="T17" fmla="*/ 167 h 237"/>
                <a:gd name="T18" fmla="*/ 177 w 257"/>
                <a:gd name="T19" fmla="*/ 167 h 237"/>
                <a:gd name="T20" fmla="*/ 236 w 257"/>
                <a:gd name="T21" fmla="*/ 237 h 237"/>
                <a:gd name="T22" fmla="*/ 257 w 257"/>
                <a:gd name="T23" fmla="*/ 237 h 237"/>
                <a:gd name="T24" fmla="*/ 226 w 257"/>
                <a:gd name="T25" fmla="*/ 167 h 237"/>
                <a:gd name="T26" fmla="*/ 226 w 257"/>
                <a:gd name="T27" fmla="*/ 149 h 237"/>
                <a:gd name="T28" fmla="*/ 206 w 257"/>
                <a:gd name="T29" fmla="*/ 126 h 237"/>
                <a:gd name="T30" fmla="*/ 190 w 257"/>
                <a:gd name="T31" fmla="*/ 89 h 237"/>
                <a:gd name="T32" fmla="*/ 118 w 257"/>
                <a:gd name="T33" fmla="*/ 49 h 237"/>
                <a:gd name="T34" fmla="*/ 69 w 257"/>
                <a:gd name="T35" fmla="*/ 51 h 237"/>
                <a:gd name="T36" fmla="*/ 29 w 257"/>
                <a:gd name="T37" fmla="*/ 0 h 237"/>
                <a:gd name="T38" fmla="*/ 0 w 257"/>
                <a:gd name="T39" fmla="*/ 20 h 237"/>
                <a:gd name="T40" fmla="*/ 0 w 257"/>
                <a:gd name="T41" fmla="*/ 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7"/>
                <a:gd name="T64" fmla="*/ 0 h 237"/>
                <a:gd name="T65" fmla="*/ 257 w 257"/>
                <a:gd name="T66" fmla="*/ 237 h 23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7" h="237">
                  <a:moveTo>
                    <a:pt x="0" y="20"/>
                  </a:moveTo>
                  <a:lnTo>
                    <a:pt x="20" y="40"/>
                  </a:lnTo>
                  <a:lnTo>
                    <a:pt x="0" y="69"/>
                  </a:lnTo>
                  <a:lnTo>
                    <a:pt x="49" y="69"/>
                  </a:lnTo>
                  <a:lnTo>
                    <a:pt x="88" y="108"/>
                  </a:lnTo>
                  <a:lnTo>
                    <a:pt x="79" y="118"/>
                  </a:lnTo>
                  <a:lnTo>
                    <a:pt x="118" y="188"/>
                  </a:lnTo>
                  <a:lnTo>
                    <a:pt x="159" y="198"/>
                  </a:lnTo>
                  <a:lnTo>
                    <a:pt x="167" y="167"/>
                  </a:lnTo>
                  <a:lnTo>
                    <a:pt x="177" y="167"/>
                  </a:lnTo>
                  <a:lnTo>
                    <a:pt x="236" y="237"/>
                  </a:lnTo>
                  <a:lnTo>
                    <a:pt x="257" y="237"/>
                  </a:lnTo>
                  <a:lnTo>
                    <a:pt x="226" y="167"/>
                  </a:lnTo>
                  <a:lnTo>
                    <a:pt x="226" y="149"/>
                  </a:lnTo>
                  <a:lnTo>
                    <a:pt x="206" y="126"/>
                  </a:lnTo>
                  <a:lnTo>
                    <a:pt x="190" y="89"/>
                  </a:lnTo>
                  <a:lnTo>
                    <a:pt x="118" y="49"/>
                  </a:lnTo>
                  <a:lnTo>
                    <a:pt x="69" y="51"/>
                  </a:lnTo>
                  <a:lnTo>
                    <a:pt x="29" y="0"/>
                  </a:lnTo>
                  <a:lnTo>
                    <a:pt x="0" y="2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4" name="Freeform 70"/>
            <p:cNvSpPr>
              <a:spLocks/>
            </p:cNvSpPr>
            <p:nvPr/>
          </p:nvSpPr>
          <p:spPr bwMode="auto">
            <a:xfrm>
              <a:off x="4641" y="2827"/>
              <a:ext cx="74" cy="50"/>
            </a:xfrm>
            <a:custGeom>
              <a:avLst/>
              <a:gdLst>
                <a:gd name="T0" fmla="*/ 0 w 74"/>
                <a:gd name="T1" fmla="*/ 30 h 50"/>
                <a:gd name="T2" fmla="*/ 27 w 74"/>
                <a:gd name="T3" fmla="*/ 50 h 50"/>
                <a:gd name="T4" fmla="*/ 59 w 74"/>
                <a:gd name="T5" fmla="*/ 46 h 50"/>
                <a:gd name="T6" fmla="*/ 74 w 74"/>
                <a:gd name="T7" fmla="*/ 9 h 50"/>
                <a:gd name="T8" fmla="*/ 53 w 74"/>
                <a:gd name="T9" fmla="*/ 0 h 50"/>
                <a:gd name="T10" fmla="*/ 40 w 74"/>
                <a:gd name="T11" fmla="*/ 32 h 50"/>
                <a:gd name="T12" fmla="*/ 22 w 74"/>
                <a:gd name="T13" fmla="*/ 25 h 50"/>
                <a:gd name="T14" fmla="*/ 10 w 74"/>
                <a:gd name="T15" fmla="*/ 4 h 50"/>
                <a:gd name="T16" fmla="*/ 0 w 74"/>
                <a:gd name="T17" fmla="*/ 30 h 50"/>
                <a:gd name="T18" fmla="*/ 0 w 74"/>
                <a:gd name="T19" fmla="*/ 30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4"/>
                <a:gd name="T31" fmla="*/ 0 h 50"/>
                <a:gd name="T32" fmla="*/ 74 w 74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4" h="50">
                  <a:moveTo>
                    <a:pt x="0" y="30"/>
                  </a:moveTo>
                  <a:lnTo>
                    <a:pt x="27" y="50"/>
                  </a:lnTo>
                  <a:lnTo>
                    <a:pt x="59" y="46"/>
                  </a:lnTo>
                  <a:lnTo>
                    <a:pt x="74" y="9"/>
                  </a:lnTo>
                  <a:lnTo>
                    <a:pt x="53" y="0"/>
                  </a:lnTo>
                  <a:lnTo>
                    <a:pt x="40" y="32"/>
                  </a:lnTo>
                  <a:lnTo>
                    <a:pt x="22" y="25"/>
                  </a:lnTo>
                  <a:lnTo>
                    <a:pt x="10" y="4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5" name="Freeform 71"/>
            <p:cNvSpPr>
              <a:spLocks/>
            </p:cNvSpPr>
            <p:nvPr/>
          </p:nvSpPr>
          <p:spPr bwMode="auto">
            <a:xfrm>
              <a:off x="4641" y="2827"/>
              <a:ext cx="74" cy="50"/>
            </a:xfrm>
            <a:custGeom>
              <a:avLst/>
              <a:gdLst>
                <a:gd name="T0" fmla="*/ 0 w 74"/>
                <a:gd name="T1" fmla="*/ 30 h 50"/>
                <a:gd name="T2" fmla="*/ 27 w 74"/>
                <a:gd name="T3" fmla="*/ 50 h 50"/>
                <a:gd name="T4" fmla="*/ 59 w 74"/>
                <a:gd name="T5" fmla="*/ 46 h 50"/>
                <a:gd name="T6" fmla="*/ 74 w 74"/>
                <a:gd name="T7" fmla="*/ 9 h 50"/>
                <a:gd name="T8" fmla="*/ 53 w 74"/>
                <a:gd name="T9" fmla="*/ 0 h 50"/>
                <a:gd name="T10" fmla="*/ 40 w 74"/>
                <a:gd name="T11" fmla="*/ 32 h 50"/>
                <a:gd name="T12" fmla="*/ 22 w 74"/>
                <a:gd name="T13" fmla="*/ 25 h 50"/>
                <a:gd name="T14" fmla="*/ 10 w 74"/>
                <a:gd name="T15" fmla="*/ 4 h 50"/>
                <a:gd name="T16" fmla="*/ 0 w 74"/>
                <a:gd name="T17" fmla="*/ 30 h 50"/>
                <a:gd name="T18" fmla="*/ 0 w 74"/>
                <a:gd name="T19" fmla="*/ 30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4"/>
                <a:gd name="T31" fmla="*/ 0 h 50"/>
                <a:gd name="T32" fmla="*/ 74 w 74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4" h="50">
                  <a:moveTo>
                    <a:pt x="0" y="30"/>
                  </a:moveTo>
                  <a:lnTo>
                    <a:pt x="27" y="50"/>
                  </a:lnTo>
                  <a:lnTo>
                    <a:pt x="59" y="46"/>
                  </a:lnTo>
                  <a:lnTo>
                    <a:pt x="74" y="9"/>
                  </a:lnTo>
                  <a:lnTo>
                    <a:pt x="53" y="0"/>
                  </a:lnTo>
                  <a:lnTo>
                    <a:pt x="40" y="32"/>
                  </a:lnTo>
                  <a:lnTo>
                    <a:pt x="22" y="25"/>
                  </a:lnTo>
                  <a:lnTo>
                    <a:pt x="10" y="4"/>
                  </a:lnTo>
                  <a:lnTo>
                    <a:pt x="0" y="3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6" name="Freeform 72"/>
            <p:cNvSpPr>
              <a:spLocks/>
            </p:cNvSpPr>
            <p:nvPr/>
          </p:nvSpPr>
          <p:spPr bwMode="auto">
            <a:xfrm>
              <a:off x="4751" y="3555"/>
              <a:ext cx="160" cy="129"/>
            </a:xfrm>
            <a:custGeom>
              <a:avLst/>
              <a:gdLst>
                <a:gd name="T0" fmla="*/ 147 w 160"/>
                <a:gd name="T1" fmla="*/ 0 h 129"/>
                <a:gd name="T2" fmla="*/ 90 w 160"/>
                <a:gd name="T3" fmla="*/ 46 h 129"/>
                <a:gd name="T4" fmla="*/ 67 w 160"/>
                <a:gd name="T5" fmla="*/ 36 h 129"/>
                <a:gd name="T6" fmla="*/ 47 w 160"/>
                <a:gd name="T7" fmla="*/ 65 h 129"/>
                <a:gd name="T8" fmla="*/ 0 w 160"/>
                <a:gd name="T9" fmla="*/ 90 h 129"/>
                <a:gd name="T10" fmla="*/ 29 w 160"/>
                <a:gd name="T11" fmla="*/ 129 h 129"/>
                <a:gd name="T12" fmla="*/ 59 w 160"/>
                <a:gd name="T13" fmla="*/ 119 h 129"/>
                <a:gd name="T14" fmla="*/ 79 w 160"/>
                <a:gd name="T15" fmla="*/ 129 h 129"/>
                <a:gd name="T16" fmla="*/ 110 w 160"/>
                <a:gd name="T17" fmla="*/ 60 h 129"/>
                <a:gd name="T18" fmla="*/ 128 w 160"/>
                <a:gd name="T19" fmla="*/ 60 h 129"/>
                <a:gd name="T20" fmla="*/ 160 w 160"/>
                <a:gd name="T21" fmla="*/ 25 h 129"/>
                <a:gd name="T22" fmla="*/ 147 w 160"/>
                <a:gd name="T23" fmla="*/ 0 h 129"/>
                <a:gd name="T24" fmla="*/ 147 w 160"/>
                <a:gd name="T25" fmla="*/ 0 h 1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0"/>
                <a:gd name="T40" fmla="*/ 0 h 129"/>
                <a:gd name="T41" fmla="*/ 160 w 160"/>
                <a:gd name="T42" fmla="*/ 129 h 1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0" h="129">
                  <a:moveTo>
                    <a:pt x="147" y="0"/>
                  </a:moveTo>
                  <a:lnTo>
                    <a:pt x="90" y="46"/>
                  </a:lnTo>
                  <a:lnTo>
                    <a:pt x="67" y="36"/>
                  </a:lnTo>
                  <a:lnTo>
                    <a:pt x="47" y="65"/>
                  </a:lnTo>
                  <a:lnTo>
                    <a:pt x="0" y="90"/>
                  </a:lnTo>
                  <a:lnTo>
                    <a:pt x="29" y="129"/>
                  </a:lnTo>
                  <a:lnTo>
                    <a:pt x="59" y="119"/>
                  </a:lnTo>
                  <a:lnTo>
                    <a:pt x="79" y="129"/>
                  </a:lnTo>
                  <a:lnTo>
                    <a:pt x="110" y="60"/>
                  </a:lnTo>
                  <a:lnTo>
                    <a:pt x="128" y="60"/>
                  </a:lnTo>
                  <a:lnTo>
                    <a:pt x="160" y="25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7" name="Freeform 73"/>
            <p:cNvSpPr>
              <a:spLocks/>
            </p:cNvSpPr>
            <p:nvPr/>
          </p:nvSpPr>
          <p:spPr bwMode="auto">
            <a:xfrm>
              <a:off x="4751" y="3555"/>
              <a:ext cx="160" cy="129"/>
            </a:xfrm>
            <a:custGeom>
              <a:avLst/>
              <a:gdLst>
                <a:gd name="T0" fmla="*/ 147 w 160"/>
                <a:gd name="T1" fmla="*/ 0 h 129"/>
                <a:gd name="T2" fmla="*/ 90 w 160"/>
                <a:gd name="T3" fmla="*/ 46 h 129"/>
                <a:gd name="T4" fmla="*/ 67 w 160"/>
                <a:gd name="T5" fmla="*/ 36 h 129"/>
                <a:gd name="T6" fmla="*/ 47 w 160"/>
                <a:gd name="T7" fmla="*/ 65 h 129"/>
                <a:gd name="T8" fmla="*/ 0 w 160"/>
                <a:gd name="T9" fmla="*/ 90 h 129"/>
                <a:gd name="T10" fmla="*/ 29 w 160"/>
                <a:gd name="T11" fmla="*/ 129 h 129"/>
                <a:gd name="T12" fmla="*/ 59 w 160"/>
                <a:gd name="T13" fmla="*/ 119 h 129"/>
                <a:gd name="T14" fmla="*/ 79 w 160"/>
                <a:gd name="T15" fmla="*/ 129 h 129"/>
                <a:gd name="T16" fmla="*/ 110 w 160"/>
                <a:gd name="T17" fmla="*/ 60 h 129"/>
                <a:gd name="T18" fmla="*/ 128 w 160"/>
                <a:gd name="T19" fmla="*/ 60 h 129"/>
                <a:gd name="T20" fmla="*/ 160 w 160"/>
                <a:gd name="T21" fmla="*/ 25 h 129"/>
                <a:gd name="T22" fmla="*/ 147 w 160"/>
                <a:gd name="T23" fmla="*/ 0 h 129"/>
                <a:gd name="T24" fmla="*/ 147 w 160"/>
                <a:gd name="T25" fmla="*/ 0 h 1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0"/>
                <a:gd name="T40" fmla="*/ 0 h 129"/>
                <a:gd name="T41" fmla="*/ 160 w 160"/>
                <a:gd name="T42" fmla="*/ 129 h 1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0" h="129">
                  <a:moveTo>
                    <a:pt x="147" y="0"/>
                  </a:moveTo>
                  <a:lnTo>
                    <a:pt x="90" y="46"/>
                  </a:lnTo>
                  <a:lnTo>
                    <a:pt x="67" y="36"/>
                  </a:lnTo>
                  <a:lnTo>
                    <a:pt x="47" y="65"/>
                  </a:lnTo>
                  <a:lnTo>
                    <a:pt x="0" y="90"/>
                  </a:lnTo>
                  <a:lnTo>
                    <a:pt x="29" y="129"/>
                  </a:lnTo>
                  <a:lnTo>
                    <a:pt x="59" y="119"/>
                  </a:lnTo>
                  <a:lnTo>
                    <a:pt x="79" y="129"/>
                  </a:lnTo>
                  <a:lnTo>
                    <a:pt x="110" y="60"/>
                  </a:lnTo>
                  <a:lnTo>
                    <a:pt x="128" y="60"/>
                  </a:lnTo>
                  <a:lnTo>
                    <a:pt x="160" y="25"/>
                  </a:lnTo>
                  <a:lnTo>
                    <a:pt x="147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8" name="Freeform 74"/>
            <p:cNvSpPr>
              <a:spLocks/>
            </p:cNvSpPr>
            <p:nvPr/>
          </p:nvSpPr>
          <p:spPr bwMode="auto">
            <a:xfrm>
              <a:off x="4918" y="3467"/>
              <a:ext cx="72" cy="99"/>
            </a:xfrm>
            <a:custGeom>
              <a:avLst/>
              <a:gdLst>
                <a:gd name="T0" fmla="*/ 21 w 72"/>
                <a:gd name="T1" fmla="*/ 0 h 99"/>
                <a:gd name="T2" fmla="*/ 11 w 72"/>
                <a:gd name="T3" fmla="*/ 50 h 99"/>
                <a:gd name="T4" fmla="*/ 2 w 72"/>
                <a:gd name="T5" fmla="*/ 59 h 99"/>
                <a:gd name="T6" fmla="*/ 0 w 72"/>
                <a:gd name="T7" fmla="*/ 85 h 99"/>
                <a:gd name="T8" fmla="*/ 15 w 72"/>
                <a:gd name="T9" fmla="*/ 99 h 99"/>
                <a:gd name="T10" fmla="*/ 43 w 72"/>
                <a:gd name="T11" fmla="*/ 96 h 99"/>
                <a:gd name="T12" fmla="*/ 72 w 72"/>
                <a:gd name="T13" fmla="*/ 63 h 99"/>
                <a:gd name="T14" fmla="*/ 67 w 72"/>
                <a:gd name="T15" fmla="*/ 34 h 99"/>
                <a:gd name="T16" fmla="*/ 47 w 72"/>
                <a:gd name="T17" fmla="*/ 41 h 99"/>
                <a:gd name="T18" fmla="*/ 31 w 72"/>
                <a:gd name="T19" fmla="*/ 0 h 99"/>
                <a:gd name="T20" fmla="*/ 21 w 72"/>
                <a:gd name="T21" fmla="*/ 0 h 99"/>
                <a:gd name="T22" fmla="*/ 21 w 72"/>
                <a:gd name="T23" fmla="*/ 0 h 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99"/>
                <a:gd name="T38" fmla="*/ 72 w 72"/>
                <a:gd name="T39" fmla="*/ 99 h 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99">
                  <a:moveTo>
                    <a:pt x="21" y="0"/>
                  </a:moveTo>
                  <a:lnTo>
                    <a:pt x="11" y="50"/>
                  </a:lnTo>
                  <a:lnTo>
                    <a:pt x="2" y="59"/>
                  </a:lnTo>
                  <a:lnTo>
                    <a:pt x="0" y="85"/>
                  </a:lnTo>
                  <a:lnTo>
                    <a:pt x="15" y="99"/>
                  </a:lnTo>
                  <a:lnTo>
                    <a:pt x="43" y="96"/>
                  </a:lnTo>
                  <a:lnTo>
                    <a:pt x="72" y="63"/>
                  </a:lnTo>
                  <a:lnTo>
                    <a:pt x="67" y="34"/>
                  </a:lnTo>
                  <a:lnTo>
                    <a:pt x="47" y="41"/>
                  </a:lnTo>
                  <a:lnTo>
                    <a:pt x="3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29" name="Freeform 75"/>
            <p:cNvSpPr>
              <a:spLocks/>
            </p:cNvSpPr>
            <p:nvPr/>
          </p:nvSpPr>
          <p:spPr bwMode="auto">
            <a:xfrm>
              <a:off x="4918" y="3467"/>
              <a:ext cx="72" cy="99"/>
            </a:xfrm>
            <a:custGeom>
              <a:avLst/>
              <a:gdLst>
                <a:gd name="T0" fmla="*/ 21 w 72"/>
                <a:gd name="T1" fmla="*/ 0 h 99"/>
                <a:gd name="T2" fmla="*/ 11 w 72"/>
                <a:gd name="T3" fmla="*/ 50 h 99"/>
                <a:gd name="T4" fmla="*/ 2 w 72"/>
                <a:gd name="T5" fmla="*/ 59 h 99"/>
                <a:gd name="T6" fmla="*/ 0 w 72"/>
                <a:gd name="T7" fmla="*/ 85 h 99"/>
                <a:gd name="T8" fmla="*/ 15 w 72"/>
                <a:gd name="T9" fmla="*/ 99 h 99"/>
                <a:gd name="T10" fmla="*/ 43 w 72"/>
                <a:gd name="T11" fmla="*/ 96 h 99"/>
                <a:gd name="T12" fmla="*/ 72 w 72"/>
                <a:gd name="T13" fmla="*/ 63 h 99"/>
                <a:gd name="T14" fmla="*/ 67 w 72"/>
                <a:gd name="T15" fmla="*/ 34 h 99"/>
                <a:gd name="T16" fmla="*/ 47 w 72"/>
                <a:gd name="T17" fmla="*/ 41 h 99"/>
                <a:gd name="T18" fmla="*/ 31 w 72"/>
                <a:gd name="T19" fmla="*/ 0 h 99"/>
                <a:gd name="T20" fmla="*/ 21 w 72"/>
                <a:gd name="T21" fmla="*/ 0 h 99"/>
                <a:gd name="T22" fmla="*/ 21 w 72"/>
                <a:gd name="T23" fmla="*/ 0 h 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99"/>
                <a:gd name="T38" fmla="*/ 72 w 72"/>
                <a:gd name="T39" fmla="*/ 99 h 9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99">
                  <a:moveTo>
                    <a:pt x="21" y="0"/>
                  </a:moveTo>
                  <a:lnTo>
                    <a:pt x="11" y="50"/>
                  </a:lnTo>
                  <a:lnTo>
                    <a:pt x="2" y="59"/>
                  </a:lnTo>
                  <a:lnTo>
                    <a:pt x="0" y="85"/>
                  </a:lnTo>
                  <a:lnTo>
                    <a:pt x="15" y="99"/>
                  </a:lnTo>
                  <a:lnTo>
                    <a:pt x="43" y="96"/>
                  </a:lnTo>
                  <a:lnTo>
                    <a:pt x="72" y="63"/>
                  </a:lnTo>
                  <a:lnTo>
                    <a:pt x="67" y="34"/>
                  </a:lnTo>
                  <a:lnTo>
                    <a:pt x="47" y="41"/>
                  </a:lnTo>
                  <a:lnTo>
                    <a:pt x="31" y="0"/>
                  </a:lnTo>
                  <a:lnTo>
                    <a:pt x="21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0" name="Freeform 76"/>
            <p:cNvSpPr>
              <a:spLocks/>
            </p:cNvSpPr>
            <p:nvPr/>
          </p:nvSpPr>
          <p:spPr bwMode="auto">
            <a:xfrm>
              <a:off x="2251" y="1541"/>
              <a:ext cx="49" cy="68"/>
            </a:xfrm>
            <a:custGeom>
              <a:avLst/>
              <a:gdLst>
                <a:gd name="T0" fmla="*/ 10 w 49"/>
                <a:gd name="T1" fmla="*/ 0 h 68"/>
                <a:gd name="T2" fmla="*/ 0 w 49"/>
                <a:gd name="T3" fmla="*/ 59 h 68"/>
                <a:gd name="T4" fmla="*/ 30 w 49"/>
                <a:gd name="T5" fmla="*/ 68 h 68"/>
                <a:gd name="T6" fmla="*/ 49 w 49"/>
                <a:gd name="T7" fmla="*/ 68 h 68"/>
                <a:gd name="T8" fmla="*/ 49 w 49"/>
                <a:gd name="T9" fmla="*/ 39 h 68"/>
                <a:gd name="T10" fmla="*/ 49 w 49"/>
                <a:gd name="T11" fmla="*/ 19 h 68"/>
                <a:gd name="T12" fmla="*/ 40 w 49"/>
                <a:gd name="T13" fmla="*/ 10 h 68"/>
                <a:gd name="T14" fmla="*/ 10 w 49"/>
                <a:gd name="T15" fmla="*/ 0 h 68"/>
                <a:gd name="T16" fmla="*/ 10 w 49"/>
                <a:gd name="T17" fmla="*/ 0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8"/>
                <a:gd name="T29" fmla="*/ 49 w 49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8">
                  <a:moveTo>
                    <a:pt x="10" y="0"/>
                  </a:moveTo>
                  <a:lnTo>
                    <a:pt x="0" y="59"/>
                  </a:lnTo>
                  <a:lnTo>
                    <a:pt x="30" y="68"/>
                  </a:lnTo>
                  <a:lnTo>
                    <a:pt x="49" y="68"/>
                  </a:lnTo>
                  <a:lnTo>
                    <a:pt x="49" y="39"/>
                  </a:lnTo>
                  <a:lnTo>
                    <a:pt x="49" y="19"/>
                  </a:lnTo>
                  <a:lnTo>
                    <a:pt x="40" y="1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1" name="Freeform 77"/>
            <p:cNvSpPr>
              <a:spLocks/>
            </p:cNvSpPr>
            <p:nvPr/>
          </p:nvSpPr>
          <p:spPr bwMode="auto">
            <a:xfrm>
              <a:off x="2251" y="1541"/>
              <a:ext cx="49" cy="68"/>
            </a:xfrm>
            <a:custGeom>
              <a:avLst/>
              <a:gdLst>
                <a:gd name="T0" fmla="*/ 10 w 49"/>
                <a:gd name="T1" fmla="*/ 0 h 68"/>
                <a:gd name="T2" fmla="*/ 0 w 49"/>
                <a:gd name="T3" fmla="*/ 59 h 68"/>
                <a:gd name="T4" fmla="*/ 30 w 49"/>
                <a:gd name="T5" fmla="*/ 68 h 68"/>
                <a:gd name="T6" fmla="*/ 49 w 49"/>
                <a:gd name="T7" fmla="*/ 68 h 68"/>
                <a:gd name="T8" fmla="*/ 49 w 49"/>
                <a:gd name="T9" fmla="*/ 39 h 68"/>
                <a:gd name="T10" fmla="*/ 49 w 49"/>
                <a:gd name="T11" fmla="*/ 19 h 68"/>
                <a:gd name="T12" fmla="*/ 40 w 49"/>
                <a:gd name="T13" fmla="*/ 10 h 68"/>
                <a:gd name="T14" fmla="*/ 10 w 49"/>
                <a:gd name="T15" fmla="*/ 0 h 68"/>
                <a:gd name="T16" fmla="*/ 10 w 49"/>
                <a:gd name="T17" fmla="*/ 0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8"/>
                <a:gd name="T29" fmla="*/ 49 w 49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8">
                  <a:moveTo>
                    <a:pt x="10" y="0"/>
                  </a:moveTo>
                  <a:lnTo>
                    <a:pt x="0" y="59"/>
                  </a:lnTo>
                  <a:lnTo>
                    <a:pt x="30" y="68"/>
                  </a:lnTo>
                  <a:lnTo>
                    <a:pt x="49" y="68"/>
                  </a:lnTo>
                  <a:lnTo>
                    <a:pt x="49" y="39"/>
                  </a:lnTo>
                  <a:lnTo>
                    <a:pt x="49" y="19"/>
                  </a:lnTo>
                  <a:lnTo>
                    <a:pt x="40" y="10"/>
                  </a:lnTo>
                  <a:lnTo>
                    <a:pt x="1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2" name="Freeform 78"/>
            <p:cNvSpPr>
              <a:spLocks/>
            </p:cNvSpPr>
            <p:nvPr/>
          </p:nvSpPr>
          <p:spPr bwMode="auto">
            <a:xfrm>
              <a:off x="2291" y="1493"/>
              <a:ext cx="98" cy="185"/>
            </a:xfrm>
            <a:custGeom>
              <a:avLst/>
              <a:gdLst>
                <a:gd name="T0" fmla="*/ 39 w 98"/>
                <a:gd name="T1" fmla="*/ 9 h 185"/>
                <a:gd name="T2" fmla="*/ 29 w 98"/>
                <a:gd name="T3" fmla="*/ 28 h 185"/>
                <a:gd name="T4" fmla="*/ 29 w 98"/>
                <a:gd name="T5" fmla="*/ 58 h 185"/>
                <a:gd name="T6" fmla="*/ 49 w 98"/>
                <a:gd name="T7" fmla="*/ 87 h 185"/>
                <a:gd name="T8" fmla="*/ 49 w 98"/>
                <a:gd name="T9" fmla="*/ 97 h 185"/>
                <a:gd name="T10" fmla="*/ 39 w 98"/>
                <a:gd name="T11" fmla="*/ 97 h 185"/>
                <a:gd name="T12" fmla="*/ 39 w 98"/>
                <a:gd name="T13" fmla="*/ 116 h 185"/>
                <a:gd name="T14" fmla="*/ 0 w 98"/>
                <a:gd name="T15" fmla="*/ 156 h 185"/>
                <a:gd name="T16" fmla="*/ 9 w 98"/>
                <a:gd name="T17" fmla="*/ 165 h 185"/>
                <a:gd name="T18" fmla="*/ 39 w 98"/>
                <a:gd name="T19" fmla="*/ 165 h 185"/>
                <a:gd name="T20" fmla="*/ 68 w 98"/>
                <a:gd name="T21" fmla="*/ 185 h 185"/>
                <a:gd name="T22" fmla="*/ 88 w 98"/>
                <a:gd name="T23" fmla="*/ 175 h 185"/>
                <a:gd name="T24" fmla="*/ 78 w 98"/>
                <a:gd name="T25" fmla="*/ 146 h 185"/>
                <a:gd name="T26" fmla="*/ 98 w 98"/>
                <a:gd name="T27" fmla="*/ 146 h 185"/>
                <a:gd name="T28" fmla="*/ 98 w 98"/>
                <a:gd name="T29" fmla="*/ 126 h 185"/>
                <a:gd name="T30" fmla="*/ 88 w 98"/>
                <a:gd name="T31" fmla="*/ 116 h 185"/>
                <a:gd name="T32" fmla="*/ 78 w 98"/>
                <a:gd name="T33" fmla="*/ 87 h 185"/>
                <a:gd name="T34" fmla="*/ 81 w 98"/>
                <a:gd name="T35" fmla="*/ 66 h 185"/>
                <a:gd name="T36" fmla="*/ 68 w 98"/>
                <a:gd name="T37" fmla="*/ 43 h 185"/>
                <a:gd name="T38" fmla="*/ 67 w 98"/>
                <a:gd name="T39" fmla="*/ 0 h 185"/>
                <a:gd name="T40" fmla="*/ 39 w 98"/>
                <a:gd name="T41" fmla="*/ 9 h 185"/>
                <a:gd name="T42" fmla="*/ 39 w 98"/>
                <a:gd name="T43" fmla="*/ 9 h 1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8"/>
                <a:gd name="T67" fmla="*/ 0 h 185"/>
                <a:gd name="T68" fmla="*/ 98 w 98"/>
                <a:gd name="T69" fmla="*/ 185 h 18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8" h="185">
                  <a:moveTo>
                    <a:pt x="39" y="9"/>
                  </a:moveTo>
                  <a:lnTo>
                    <a:pt x="29" y="28"/>
                  </a:lnTo>
                  <a:lnTo>
                    <a:pt x="29" y="58"/>
                  </a:lnTo>
                  <a:lnTo>
                    <a:pt x="49" y="87"/>
                  </a:lnTo>
                  <a:lnTo>
                    <a:pt x="49" y="97"/>
                  </a:lnTo>
                  <a:lnTo>
                    <a:pt x="39" y="97"/>
                  </a:lnTo>
                  <a:lnTo>
                    <a:pt x="39" y="116"/>
                  </a:lnTo>
                  <a:lnTo>
                    <a:pt x="0" y="156"/>
                  </a:lnTo>
                  <a:lnTo>
                    <a:pt x="9" y="165"/>
                  </a:lnTo>
                  <a:lnTo>
                    <a:pt x="39" y="165"/>
                  </a:lnTo>
                  <a:lnTo>
                    <a:pt x="68" y="185"/>
                  </a:lnTo>
                  <a:lnTo>
                    <a:pt x="88" y="175"/>
                  </a:lnTo>
                  <a:lnTo>
                    <a:pt x="78" y="146"/>
                  </a:lnTo>
                  <a:lnTo>
                    <a:pt x="98" y="146"/>
                  </a:lnTo>
                  <a:lnTo>
                    <a:pt x="98" y="126"/>
                  </a:lnTo>
                  <a:lnTo>
                    <a:pt x="88" y="116"/>
                  </a:lnTo>
                  <a:lnTo>
                    <a:pt x="78" y="87"/>
                  </a:lnTo>
                  <a:lnTo>
                    <a:pt x="81" y="66"/>
                  </a:lnTo>
                  <a:lnTo>
                    <a:pt x="68" y="43"/>
                  </a:lnTo>
                  <a:lnTo>
                    <a:pt x="67" y="0"/>
                  </a:lnTo>
                  <a:lnTo>
                    <a:pt x="3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3" name="Freeform 79"/>
            <p:cNvSpPr>
              <a:spLocks/>
            </p:cNvSpPr>
            <p:nvPr/>
          </p:nvSpPr>
          <p:spPr bwMode="auto">
            <a:xfrm>
              <a:off x="2291" y="1493"/>
              <a:ext cx="98" cy="185"/>
            </a:xfrm>
            <a:custGeom>
              <a:avLst/>
              <a:gdLst>
                <a:gd name="T0" fmla="*/ 39 w 98"/>
                <a:gd name="T1" fmla="*/ 9 h 185"/>
                <a:gd name="T2" fmla="*/ 29 w 98"/>
                <a:gd name="T3" fmla="*/ 28 h 185"/>
                <a:gd name="T4" fmla="*/ 29 w 98"/>
                <a:gd name="T5" fmla="*/ 58 h 185"/>
                <a:gd name="T6" fmla="*/ 49 w 98"/>
                <a:gd name="T7" fmla="*/ 87 h 185"/>
                <a:gd name="T8" fmla="*/ 49 w 98"/>
                <a:gd name="T9" fmla="*/ 97 h 185"/>
                <a:gd name="T10" fmla="*/ 39 w 98"/>
                <a:gd name="T11" fmla="*/ 97 h 185"/>
                <a:gd name="T12" fmla="*/ 39 w 98"/>
                <a:gd name="T13" fmla="*/ 116 h 185"/>
                <a:gd name="T14" fmla="*/ 0 w 98"/>
                <a:gd name="T15" fmla="*/ 156 h 185"/>
                <a:gd name="T16" fmla="*/ 9 w 98"/>
                <a:gd name="T17" fmla="*/ 165 h 185"/>
                <a:gd name="T18" fmla="*/ 39 w 98"/>
                <a:gd name="T19" fmla="*/ 165 h 185"/>
                <a:gd name="T20" fmla="*/ 68 w 98"/>
                <a:gd name="T21" fmla="*/ 185 h 185"/>
                <a:gd name="T22" fmla="*/ 88 w 98"/>
                <a:gd name="T23" fmla="*/ 175 h 185"/>
                <a:gd name="T24" fmla="*/ 78 w 98"/>
                <a:gd name="T25" fmla="*/ 146 h 185"/>
                <a:gd name="T26" fmla="*/ 98 w 98"/>
                <a:gd name="T27" fmla="*/ 146 h 185"/>
                <a:gd name="T28" fmla="*/ 98 w 98"/>
                <a:gd name="T29" fmla="*/ 126 h 185"/>
                <a:gd name="T30" fmla="*/ 88 w 98"/>
                <a:gd name="T31" fmla="*/ 116 h 185"/>
                <a:gd name="T32" fmla="*/ 78 w 98"/>
                <a:gd name="T33" fmla="*/ 87 h 185"/>
                <a:gd name="T34" fmla="*/ 81 w 98"/>
                <a:gd name="T35" fmla="*/ 66 h 185"/>
                <a:gd name="T36" fmla="*/ 68 w 98"/>
                <a:gd name="T37" fmla="*/ 43 h 185"/>
                <a:gd name="T38" fmla="*/ 67 w 98"/>
                <a:gd name="T39" fmla="*/ 0 h 185"/>
                <a:gd name="T40" fmla="*/ 39 w 98"/>
                <a:gd name="T41" fmla="*/ 9 h 185"/>
                <a:gd name="T42" fmla="*/ 39 w 98"/>
                <a:gd name="T43" fmla="*/ 9 h 1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8"/>
                <a:gd name="T67" fmla="*/ 0 h 185"/>
                <a:gd name="T68" fmla="*/ 98 w 98"/>
                <a:gd name="T69" fmla="*/ 185 h 18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8" h="185">
                  <a:moveTo>
                    <a:pt x="39" y="9"/>
                  </a:moveTo>
                  <a:lnTo>
                    <a:pt x="29" y="28"/>
                  </a:lnTo>
                  <a:lnTo>
                    <a:pt x="29" y="58"/>
                  </a:lnTo>
                  <a:lnTo>
                    <a:pt x="49" y="87"/>
                  </a:lnTo>
                  <a:lnTo>
                    <a:pt x="49" y="97"/>
                  </a:lnTo>
                  <a:lnTo>
                    <a:pt x="39" y="97"/>
                  </a:lnTo>
                  <a:lnTo>
                    <a:pt x="39" y="116"/>
                  </a:lnTo>
                  <a:lnTo>
                    <a:pt x="0" y="156"/>
                  </a:lnTo>
                  <a:lnTo>
                    <a:pt x="9" y="165"/>
                  </a:lnTo>
                  <a:lnTo>
                    <a:pt x="39" y="165"/>
                  </a:lnTo>
                  <a:lnTo>
                    <a:pt x="68" y="185"/>
                  </a:lnTo>
                  <a:lnTo>
                    <a:pt x="88" y="175"/>
                  </a:lnTo>
                  <a:lnTo>
                    <a:pt x="78" y="146"/>
                  </a:lnTo>
                  <a:lnTo>
                    <a:pt x="98" y="146"/>
                  </a:lnTo>
                  <a:lnTo>
                    <a:pt x="98" y="126"/>
                  </a:lnTo>
                  <a:lnTo>
                    <a:pt x="88" y="116"/>
                  </a:lnTo>
                  <a:lnTo>
                    <a:pt x="78" y="87"/>
                  </a:lnTo>
                  <a:lnTo>
                    <a:pt x="81" y="66"/>
                  </a:lnTo>
                  <a:lnTo>
                    <a:pt x="68" y="43"/>
                  </a:lnTo>
                  <a:lnTo>
                    <a:pt x="67" y="0"/>
                  </a:lnTo>
                  <a:lnTo>
                    <a:pt x="39" y="9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4" name="Freeform 80"/>
            <p:cNvSpPr>
              <a:spLocks/>
            </p:cNvSpPr>
            <p:nvPr/>
          </p:nvSpPr>
          <p:spPr bwMode="auto">
            <a:xfrm>
              <a:off x="4029" y="2548"/>
              <a:ext cx="139" cy="198"/>
            </a:xfrm>
            <a:custGeom>
              <a:avLst/>
              <a:gdLst>
                <a:gd name="T0" fmla="*/ 49 w 139"/>
                <a:gd name="T1" fmla="*/ 70 h 198"/>
                <a:gd name="T2" fmla="*/ 90 w 139"/>
                <a:gd name="T3" fmla="*/ 51 h 198"/>
                <a:gd name="T4" fmla="*/ 120 w 139"/>
                <a:gd name="T5" fmla="*/ 0 h 198"/>
                <a:gd name="T6" fmla="*/ 139 w 139"/>
                <a:gd name="T7" fmla="*/ 20 h 198"/>
                <a:gd name="T8" fmla="*/ 139 w 139"/>
                <a:gd name="T9" fmla="*/ 51 h 198"/>
                <a:gd name="T10" fmla="*/ 139 w 139"/>
                <a:gd name="T11" fmla="*/ 90 h 198"/>
                <a:gd name="T12" fmla="*/ 108 w 139"/>
                <a:gd name="T13" fmla="*/ 188 h 198"/>
                <a:gd name="T14" fmla="*/ 49 w 139"/>
                <a:gd name="T15" fmla="*/ 188 h 198"/>
                <a:gd name="T16" fmla="*/ 41 w 139"/>
                <a:gd name="T17" fmla="*/ 198 h 198"/>
                <a:gd name="T18" fmla="*/ 12 w 139"/>
                <a:gd name="T19" fmla="*/ 198 h 198"/>
                <a:gd name="T20" fmla="*/ 12 w 139"/>
                <a:gd name="T21" fmla="*/ 168 h 198"/>
                <a:gd name="T22" fmla="*/ 0 w 139"/>
                <a:gd name="T23" fmla="*/ 168 h 198"/>
                <a:gd name="T24" fmla="*/ 12 w 139"/>
                <a:gd name="T25" fmla="*/ 100 h 198"/>
                <a:gd name="T26" fmla="*/ 30 w 139"/>
                <a:gd name="T27" fmla="*/ 100 h 198"/>
                <a:gd name="T28" fmla="*/ 49 w 139"/>
                <a:gd name="T29" fmla="*/ 90 h 198"/>
                <a:gd name="T30" fmla="*/ 49 w 139"/>
                <a:gd name="T31" fmla="*/ 70 h 198"/>
                <a:gd name="T32" fmla="*/ 49 w 139"/>
                <a:gd name="T33" fmla="*/ 70 h 19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9"/>
                <a:gd name="T52" fmla="*/ 0 h 198"/>
                <a:gd name="T53" fmla="*/ 139 w 139"/>
                <a:gd name="T54" fmla="*/ 198 h 19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9" h="198">
                  <a:moveTo>
                    <a:pt x="49" y="70"/>
                  </a:moveTo>
                  <a:lnTo>
                    <a:pt x="90" y="51"/>
                  </a:lnTo>
                  <a:lnTo>
                    <a:pt x="120" y="0"/>
                  </a:lnTo>
                  <a:lnTo>
                    <a:pt x="139" y="20"/>
                  </a:lnTo>
                  <a:lnTo>
                    <a:pt x="139" y="51"/>
                  </a:lnTo>
                  <a:lnTo>
                    <a:pt x="139" y="90"/>
                  </a:lnTo>
                  <a:lnTo>
                    <a:pt x="108" y="188"/>
                  </a:lnTo>
                  <a:lnTo>
                    <a:pt x="49" y="188"/>
                  </a:lnTo>
                  <a:lnTo>
                    <a:pt x="41" y="198"/>
                  </a:lnTo>
                  <a:lnTo>
                    <a:pt x="12" y="198"/>
                  </a:lnTo>
                  <a:lnTo>
                    <a:pt x="12" y="168"/>
                  </a:lnTo>
                  <a:lnTo>
                    <a:pt x="0" y="168"/>
                  </a:lnTo>
                  <a:lnTo>
                    <a:pt x="12" y="100"/>
                  </a:lnTo>
                  <a:lnTo>
                    <a:pt x="30" y="100"/>
                  </a:lnTo>
                  <a:lnTo>
                    <a:pt x="49" y="90"/>
                  </a:lnTo>
                  <a:lnTo>
                    <a:pt x="49" y="7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5" name="Freeform 81"/>
            <p:cNvSpPr>
              <a:spLocks/>
            </p:cNvSpPr>
            <p:nvPr/>
          </p:nvSpPr>
          <p:spPr bwMode="auto">
            <a:xfrm>
              <a:off x="4029" y="2548"/>
              <a:ext cx="139" cy="198"/>
            </a:xfrm>
            <a:custGeom>
              <a:avLst/>
              <a:gdLst>
                <a:gd name="T0" fmla="*/ 49 w 139"/>
                <a:gd name="T1" fmla="*/ 70 h 198"/>
                <a:gd name="T2" fmla="*/ 90 w 139"/>
                <a:gd name="T3" fmla="*/ 51 h 198"/>
                <a:gd name="T4" fmla="*/ 120 w 139"/>
                <a:gd name="T5" fmla="*/ 0 h 198"/>
                <a:gd name="T6" fmla="*/ 139 w 139"/>
                <a:gd name="T7" fmla="*/ 20 h 198"/>
                <a:gd name="T8" fmla="*/ 139 w 139"/>
                <a:gd name="T9" fmla="*/ 51 h 198"/>
                <a:gd name="T10" fmla="*/ 139 w 139"/>
                <a:gd name="T11" fmla="*/ 90 h 198"/>
                <a:gd name="T12" fmla="*/ 108 w 139"/>
                <a:gd name="T13" fmla="*/ 188 h 198"/>
                <a:gd name="T14" fmla="*/ 49 w 139"/>
                <a:gd name="T15" fmla="*/ 188 h 198"/>
                <a:gd name="T16" fmla="*/ 41 w 139"/>
                <a:gd name="T17" fmla="*/ 198 h 198"/>
                <a:gd name="T18" fmla="*/ 12 w 139"/>
                <a:gd name="T19" fmla="*/ 198 h 198"/>
                <a:gd name="T20" fmla="*/ 12 w 139"/>
                <a:gd name="T21" fmla="*/ 168 h 198"/>
                <a:gd name="T22" fmla="*/ 0 w 139"/>
                <a:gd name="T23" fmla="*/ 168 h 198"/>
                <a:gd name="T24" fmla="*/ 12 w 139"/>
                <a:gd name="T25" fmla="*/ 100 h 198"/>
                <a:gd name="T26" fmla="*/ 30 w 139"/>
                <a:gd name="T27" fmla="*/ 100 h 198"/>
                <a:gd name="T28" fmla="*/ 49 w 139"/>
                <a:gd name="T29" fmla="*/ 90 h 198"/>
                <a:gd name="T30" fmla="*/ 49 w 139"/>
                <a:gd name="T31" fmla="*/ 70 h 198"/>
                <a:gd name="T32" fmla="*/ 49 w 139"/>
                <a:gd name="T33" fmla="*/ 70 h 19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9"/>
                <a:gd name="T52" fmla="*/ 0 h 198"/>
                <a:gd name="T53" fmla="*/ 139 w 139"/>
                <a:gd name="T54" fmla="*/ 198 h 19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9" h="198">
                  <a:moveTo>
                    <a:pt x="49" y="70"/>
                  </a:moveTo>
                  <a:lnTo>
                    <a:pt x="90" y="51"/>
                  </a:lnTo>
                  <a:lnTo>
                    <a:pt x="120" y="0"/>
                  </a:lnTo>
                  <a:lnTo>
                    <a:pt x="139" y="20"/>
                  </a:lnTo>
                  <a:lnTo>
                    <a:pt x="139" y="51"/>
                  </a:lnTo>
                  <a:lnTo>
                    <a:pt x="139" y="90"/>
                  </a:lnTo>
                  <a:lnTo>
                    <a:pt x="108" y="188"/>
                  </a:lnTo>
                  <a:lnTo>
                    <a:pt x="49" y="188"/>
                  </a:lnTo>
                  <a:lnTo>
                    <a:pt x="41" y="198"/>
                  </a:lnTo>
                  <a:lnTo>
                    <a:pt x="12" y="198"/>
                  </a:lnTo>
                  <a:lnTo>
                    <a:pt x="12" y="168"/>
                  </a:lnTo>
                  <a:lnTo>
                    <a:pt x="0" y="168"/>
                  </a:lnTo>
                  <a:lnTo>
                    <a:pt x="12" y="100"/>
                  </a:lnTo>
                  <a:lnTo>
                    <a:pt x="30" y="100"/>
                  </a:lnTo>
                  <a:lnTo>
                    <a:pt x="49" y="90"/>
                  </a:lnTo>
                  <a:lnTo>
                    <a:pt x="49" y="7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6" name="Freeform 82"/>
            <p:cNvSpPr>
              <a:spLocks/>
            </p:cNvSpPr>
            <p:nvPr/>
          </p:nvSpPr>
          <p:spPr bwMode="auto">
            <a:xfrm>
              <a:off x="3990" y="2788"/>
              <a:ext cx="18" cy="25"/>
            </a:xfrm>
            <a:custGeom>
              <a:avLst/>
              <a:gdLst>
                <a:gd name="T0" fmla="*/ 10 w 18"/>
                <a:gd name="T1" fmla="*/ 0 h 25"/>
                <a:gd name="T2" fmla="*/ 0 w 18"/>
                <a:gd name="T3" fmla="*/ 10 h 25"/>
                <a:gd name="T4" fmla="*/ 8 w 18"/>
                <a:gd name="T5" fmla="*/ 25 h 25"/>
                <a:gd name="T6" fmla="*/ 11 w 18"/>
                <a:gd name="T7" fmla="*/ 17 h 25"/>
                <a:gd name="T8" fmla="*/ 18 w 18"/>
                <a:gd name="T9" fmla="*/ 10 h 25"/>
                <a:gd name="T10" fmla="*/ 10 w 18"/>
                <a:gd name="T11" fmla="*/ 0 h 25"/>
                <a:gd name="T12" fmla="*/ 10 w 18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5"/>
                <a:gd name="T23" fmla="*/ 18 w 18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5">
                  <a:moveTo>
                    <a:pt x="10" y="0"/>
                  </a:moveTo>
                  <a:lnTo>
                    <a:pt x="0" y="10"/>
                  </a:lnTo>
                  <a:lnTo>
                    <a:pt x="8" y="25"/>
                  </a:lnTo>
                  <a:lnTo>
                    <a:pt x="11" y="17"/>
                  </a:lnTo>
                  <a:lnTo>
                    <a:pt x="18" y="1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7" name="Freeform 83"/>
            <p:cNvSpPr>
              <a:spLocks/>
            </p:cNvSpPr>
            <p:nvPr/>
          </p:nvSpPr>
          <p:spPr bwMode="auto">
            <a:xfrm>
              <a:off x="3990" y="2788"/>
              <a:ext cx="18" cy="25"/>
            </a:xfrm>
            <a:custGeom>
              <a:avLst/>
              <a:gdLst>
                <a:gd name="T0" fmla="*/ 10 w 18"/>
                <a:gd name="T1" fmla="*/ 0 h 25"/>
                <a:gd name="T2" fmla="*/ 0 w 18"/>
                <a:gd name="T3" fmla="*/ 10 h 25"/>
                <a:gd name="T4" fmla="*/ 8 w 18"/>
                <a:gd name="T5" fmla="*/ 25 h 25"/>
                <a:gd name="T6" fmla="*/ 11 w 18"/>
                <a:gd name="T7" fmla="*/ 17 h 25"/>
                <a:gd name="T8" fmla="*/ 18 w 18"/>
                <a:gd name="T9" fmla="*/ 10 h 25"/>
                <a:gd name="T10" fmla="*/ 10 w 18"/>
                <a:gd name="T11" fmla="*/ 0 h 25"/>
                <a:gd name="T12" fmla="*/ 10 w 18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5"/>
                <a:gd name="T23" fmla="*/ 18 w 18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5">
                  <a:moveTo>
                    <a:pt x="10" y="0"/>
                  </a:moveTo>
                  <a:lnTo>
                    <a:pt x="0" y="10"/>
                  </a:lnTo>
                  <a:lnTo>
                    <a:pt x="8" y="25"/>
                  </a:lnTo>
                  <a:lnTo>
                    <a:pt x="11" y="17"/>
                  </a:lnTo>
                  <a:lnTo>
                    <a:pt x="18" y="10"/>
                  </a:lnTo>
                  <a:lnTo>
                    <a:pt x="1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8" name="Freeform 84"/>
            <p:cNvSpPr>
              <a:spLocks/>
            </p:cNvSpPr>
            <p:nvPr/>
          </p:nvSpPr>
          <p:spPr bwMode="auto">
            <a:xfrm>
              <a:off x="4168" y="2638"/>
              <a:ext cx="102" cy="122"/>
            </a:xfrm>
            <a:custGeom>
              <a:avLst/>
              <a:gdLst>
                <a:gd name="T0" fmla="*/ 0 w 102"/>
                <a:gd name="T1" fmla="*/ 122 h 122"/>
                <a:gd name="T2" fmla="*/ 2 w 102"/>
                <a:gd name="T3" fmla="*/ 80 h 122"/>
                <a:gd name="T4" fmla="*/ 18 w 102"/>
                <a:gd name="T5" fmla="*/ 34 h 122"/>
                <a:gd name="T6" fmla="*/ 82 w 102"/>
                <a:gd name="T7" fmla="*/ 0 h 122"/>
                <a:gd name="T8" fmla="*/ 102 w 102"/>
                <a:gd name="T9" fmla="*/ 0 h 122"/>
                <a:gd name="T10" fmla="*/ 97 w 102"/>
                <a:gd name="T11" fmla="*/ 18 h 122"/>
                <a:gd name="T12" fmla="*/ 66 w 102"/>
                <a:gd name="T13" fmla="*/ 24 h 122"/>
                <a:gd name="T14" fmla="*/ 62 w 102"/>
                <a:gd name="T15" fmla="*/ 33 h 122"/>
                <a:gd name="T16" fmla="*/ 76 w 102"/>
                <a:gd name="T17" fmla="*/ 46 h 122"/>
                <a:gd name="T18" fmla="*/ 62 w 102"/>
                <a:gd name="T19" fmla="*/ 77 h 122"/>
                <a:gd name="T20" fmla="*/ 30 w 102"/>
                <a:gd name="T21" fmla="*/ 93 h 122"/>
                <a:gd name="T22" fmla="*/ 22 w 102"/>
                <a:gd name="T23" fmla="*/ 113 h 122"/>
                <a:gd name="T24" fmla="*/ 0 w 102"/>
                <a:gd name="T25" fmla="*/ 122 h 122"/>
                <a:gd name="T26" fmla="*/ 0 w 102"/>
                <a:gd name="T27" fmla="*/ 122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2"/>
                <a:gd name="T43" fmla="*/ 0 h 122"/>
                <a:gd name="T44" fmla="*/ 102 w 102"/>
                <a:gd name="T45" fmla="*/ 122 h 12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2" h="122">
                  <a:moveTo>
                    <a:pt x="0" y="122"/>
                  </a:moveTo>
                  <a:lnTo>
                    <a:pt x="2" y="80"/>
                  </a:lnTo>
                  <a:lnTo>
                    <a:pt x="18" y="34"/>
                  </a:lnTo>
                  <a:lnTo>
                    <a:pt x="82" y="0"/>
                  </a:lnTo>
                  <a:lnTo>
                    <a:pt x="102" y="0"/>
                  </a:lnTo>
                  <a:lnTo>
                    <a:pt x="97" y="18"/>
                  </a:lnTo>
                  <a:lnTo>
                    <a:pt x="66" y="24"/>
                  </a:lnTo>
                  <a:lnTo>
                    <a:pt x="62" y="33"/>
                  </a:lnTo>
                  <a:lnTo>
                    <a:pt x="76" y="46"/>
                  </a:lnTo>
                  <a:lnTo>
                    <a:pt x="62" y="77"/>
                  </a:lnTo>
                  <a:lnTo>
                    <a:pt x="30" y="93"/>
                  </a:lnTo>
                  <a:lnTo>
                    <a:pt x="22" y="113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39" name="Freeform 85"/>
            <p:cNvSpPr>
              <a:spLocks/>
            </p:cNvSpPr>
            <p:nvPr/>
          </p:nvSpPr>
          <p:spPr bwMode="auto">
            <a:xfrm>
              <a:off x="4168" y="2638"/>
              <a:ext cx="102" cy="122"/>
            </a:xfrm>
            <a:custGeom>
              <a:avLst/>
              <a:gdLst>
                <a:gd name="T0" fmla="*/ 0 w 102"/>
                <a:gd name="T1" fmla="*/ 122 h 122"/>
                <a:gd name="T2" fmla="*/ 2 w 102"/>
                <a:gd name="T3" fmla="*/ 80 h 122"/>
                <a:gd name="T4" fmla="*/ 18 w 102"/>
                <a:gd name="T5" fmla="*/ 34 h 122"/>
                <a:gd name="T6" fmla="*/ 82 w 102"/>
                <a:gd name="T7" fmla="*/ 0 h 122"/>
                <a:gd name="T8" fmla="*/ 102 w 102"/>
                <a:gd name="T9" fmla="*/ 0 h 122"/>
                <a:gd name="T10" fmla="*/ 97 w 102"/>
                <a:gd name="T11" fmla="*/ 18 h 122"/>
                <a:gd name="T12" fmla="*/ 66 w 102"/>
                <a:gd name="T13" fmla="*/ 24 h 122"/>
                <a:gd name="T14" fmla="*/ 62 w 102"/>
                <a:gd name="T15" fmla="*/ 33 h 122"/>
                <a:gd name="T16" fmla="*/ 76 w 102"/>
                <a:gd name="T17" fmla="*/ 46 h 122"/>
                <a:gd name="T18" fmla="*/ 62 w 102"/>
                <a:gd name="T19" fmla="*/ 77 h 122"/>
                <a:gd name="T20" fmla="*/ 30 w 102"/>
                <a:gd name="T21" fmla="*/ 93 h 122"/>
                <a:gd name="T22" fmla="*/ 22 w 102"/>
                <a:gd name="T23" fmla="*/ 113 h 122"/>
                <a:gd name="T24" fmla="*/ 0 w 102"/>
                <a:gd name="T25" fmla="*/ 122 h 122"/>
                <a:gd name="T26" fmla="*/ 0 w 102"/>
                <a:gd name="T27" fmla="*/ 122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2"/>
                <a:gd name="T43" fmla="*/ 0 h 122"/>
                <a:gd name="T44" fmla="*/ 102 w 102"/>
                <a:gd name="T45" fmla="*/ 122 h 12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2" h="122">
                  <a:moveTo>
                    <a:pt x="0" y="122"/>
                  </a:moveTo>
                  <a:lnTo>
                    <a:pt x="2" y="80"/>
                  </a:lnTo>
                  <a:lnTo>
                    <a:pt x="18" y="34"/>
                  </a:lnTo>
                  <a:lnTo>
                    <a:pt x="82" y="0"/>
                  </a:lnTo>
                  <a:lnTo>
                    <a:pt x="102" y="0"/>
                  </a:lnTo>
                  <a:lnTo>
                    <a:pt x="97" y="18"/>
                  </a:lnTo>
                  <a:lnTo>
                    <a:pt x="66" y="24"/>
                  </a:lnTo>
                  <a:lnTo>
                    <a:pt x="62" y="33"/>
                  </a:lnTo>
                  <a:lnTo>
                    <a:pt x="76" y="46"/>
                  </a:lnTo>
                  <a:lnTo>
                    <a:pt x="62" y="77"/>
                  </a:lnTo>
                  <a:lnTo>
                    <a:pt x="30" y="93"/>
                  </a:lnTo>
                  <a:lnTo>
                    <a:pt x="22" y="113"/>
                  </a:lnTo>
                  <a:lnTo>
                    <a:pt x="0" y="122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0" name="Freeform 86"/>
            <p:cNvSpPr>
              <a:spLocks/>
            </p:cNvSpPr>
            <p:nvPr/>
          </p:nvSpPr>
          <p:spPr bwMode="auto">
            <a:xfrm>
              <a:off x="4024" y="2800"/>
              <a:ext cx="107" cy="32"/>
            </a:xfrm>
            <a:custGeom>
              <a:avLst/>
              <a:gdLst>
                <a:gd name="T0" fmla="*/ 8 w 107"/>
                <a:gd name="T1" fmla="*/ 5 h 32"/>
                <a:gd name="T2" fmla="*/ 49 w 107"/>
                <a:gd name="T3" fmla="*/ 0 h 32"/>
                <a:gd name="T4" fmla="*/ 89 w 107"/>
                <a:gd name="T5" fmla="*/ 11 h 32"/>
                <a:gd name="T6" fmla="*/ 100 w 107"/>
                <a:gd name="T7" fmla="*/ 11 h 32"/>
                <a:gd name="T8" fmla="*/ 107 w 107"/>
                <a:gd name="T9" fmla="*/ 23 h 32"/>
                <a:gd name="T10" fmla="*/ 87 w 107"/>
                <a:gd name="T11" fmla="*/ 24 h 32"/>
                <a:gd name="T12" fmla="*/ 64 w 107"/>
                <a:gd name="T13" fmla="*/ 18 h 32"/>
                <a:gd name="T14" fmla="*/ 25 w 107"/>
                <a:gd name="T15" fmla="*/ 27 h 32"/>
                <a:gd name="T16" fmla="*/ 8 w 107"/>
                <a:gd name="T17" fmla="*/ 32 h 32"/>
                <a:gd name="T18" fmla="*/ 0 w 107"/>
                <a:gd name="T19" fmla="*/ 16 h 32"/>
                <a:gd name="T20" fmla="*/ 8 w 107"/>
                <a:gd name="T21" fmla="*/ 5 h 32"/>
                <a:gd name="T22" fmla="*/ 8 w 107"/>
                <a:gd name="T23" fmla="*/ 5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7"/>
                <a:gd name="T37" fmla="*/ 0 h 32"/>
                <a:gd name="T38" fmla="*/ 107 w 107"/>
                <a:gd name="T39" fmla="*/ 32 h 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7" h="32">
                  <a:moveTo>
                    <a:pt x="8" y="5"/>
                  </a:moveTo>
                  <a:lnTo>
                    <a:pt x="49" y="0"/>
                  </a:lnTo>
                  <a:lnTo>
                    <a:pt x="89" y="11"/>
                  </a:lnTo>
                  <a:lnTo>
                    <a:pt x="100" y="11"/>
                  </a:lnTo>
                  <a:lnTo>
                    <a:pt x="107" y="23"/>
                  </a:lnTo>
                  <a:lnTo>
                    <a:pt x="87" y="24"/>
                  </a:lnTo>
                  <a:lnTo>
                    <a:pt x="64" y="18"/>
                  </a:lnTo>
                  <a:lnTo>
                    <a:pt x="25" y="27"/>
                  </a:lnTo>
                  <a:lnTo>
                    <a:pt x="8" y="32"/>
                  </a:lnTo>
                  <a:lnTo>
                    <a:pt x="0" y="16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1" name="Freeform 87"/>
            <p:cNvSpPr>
              <a:spLocks/>
            </p:cNvSpPr>
            <p:nvPr/>
          </p:nvSpPr>
          <p:spPr bwMode="auto">
            <a:xfrm>
              <a:off x="4024" y="2800"/>
              <a:ext cx="107" cy="32"/>
            </a:xfrm>
            <a:custGeom>
              <a:avLst/>
              <a:gdLst>
                <a:gd name="T0" fmla="*/ 8 w 107"/>
                <a:gd name="T1" fmla="*/ 5 h 32"/>
                <a:gd name="T2" fmla="*/ 49 w 107"/>
                <a:gd name="T3" fmla="*/ 0 h 32"/>
                <a:gd name="T4" fmla="*/ 89 w 107"/>
                <a:gd name="T5" fmla="*/ 11 h 32"/>
                <a:gd name="T6" fmla="*/ 100 w 107"/>
                <a:gd name="T7" fmla="*/ 11 h 32"/>
                <a:gd name="T8" fmla="*/ 107 w 107"/>
                <a:gd name="T9" fmla="*/ 23 h 32"/>
                <a:gd name="T10" fmla="*/ 87 w 107"/>
                <a:gd name="T11" fmla="*/ 24 h 32"/>
                <a:gd name="T12" fmla="*/ 64 w 107"/>
                <a:gd name="T13" fmla="*/ 18 h 32"/>
                <a:gd name="T14" fmla="*/ 25 w 107"/>
                <a:gd name="T15" fmla="*/ 27 h 32"/>
                <a:gd name="T16" fmla="*/ 8 w 107"/>
                <a:gd name="T17" fmla="*/ 32 h 32"/>
                <a:gd name="T18" fmla="*/ 0 w 107"/>
                <a:gd name="T19" fmla="*/ 16 h 32"/>
                <a:gd name="T20" fmla="*/ 8 w 107"/>
                <a:gd name="T21" fmla="*/ 5 h 32"/>
                <a:gd name="T22" fmla="*/ 8 w 107"/>
                <a:gd name="T23" fmla="*/ 5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7"/>
                <a:gd name="T37" fmla="*/ 0 h 32"/>
                <a:gd name="T38" fmla="*/ 107 w 107"/>
                <a:gd name="T39" fmla="*/ 32 h 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7" h="32">
                  <a:moveTo>
                    <a:pt x="8" y="5"/>
                  </a:moveTo>
                  <a:lnTo>
                    <a:pt x="49" y="0"/>
                  </a:lnTo>
                  <a:lnTo>
                    <a:pt x="89" y="11"/>
                  </a:lnTo>
                  <a:lnTo>
                    <a:pt x="100" y="11"/>
                  </a:lnTo>
                  <a:lnTo>
                    <a:pt x="107" y="23"/>
                  </a:lnTo>
                  <a:lnTo>
                    <a:pt x="87" y="24"/>
                  </a:lnTo>
                  <a:lnTo>
                    <a:pt x="64" y="18"/>
                  </a:lnTo>
                  <a:lnTo>
                    <a:pt x="25" y="27"/>
                  </a:lnTo>
                  <a:lnTo>
                    <a:pt x="8" y="32"/>
                  </a:lnTo>
                  <a:lnTo>
                    <a:pt x="0" y="16"/>
                  </a:lnTo>
                  <a:lnTo>
                    <a:pt x="8" y="5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2" name="Freeform 88"/>
            <p:cNvSpPr>
              <a:spLocks/>
            </p:cNvSpPr>
            <p:nvPr/>
          </p:nvSpPr>
          <p:spPr bwMode="auto">
            <a:xfrm>
              <a:off x="4217" y="2491"/>
              <a:ext cx="90" cy="67"/>
            </a:xfrm>
            <a:custGeom>
              <a:avLst/>
              <a:gdLst>
                <a:gd name="T0" fmla="*/ 0 w 90"/>
                <a:gd name="T1" fmla="*/ 37 h 67"/>
                <a:gd name="T2" fmla="*/ 10 w 90"/>
                <a:gd name="T3" fmla="*/ 18 h 67"/>
                <a:gd name="T4" fmla="*/ 51 w 90"/>
                <a:gd name="T5" fmla="*/ 8 h 67"/>
                <a:gd name="T6" fmla="*/ 61 w 90"/>
                <a:gd name="T7" fmla="*/ 0 h 67"/>
                <a:gd name="T8" fmla="*/ 90 w 90"/>
                <a:gd name="T9" fmla="*/ 0 h 67"/>
                <a:gd name="T10" fmla="*/ 61 w 90"/>
                <a:gd name="T11" fmla="*/ 67 h 67"/>
                <a:gd name="T12" fmla="*/ 51 w 90"/>
                <a:gd name="T13" fmla="*/ 37 h 67"/>
                <a:gd name="T14" fmla="*/ 0 w 90"/>
                <a:gd name="T15" fmla="*/ 37 h 67"/>
                <a:gd name="T16" fmla="*/ 0 w 90"/>
                <a:gd name="T17" fmla="*/ 37 h 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"/>
                <a:gd name="T28" fmla="*/ 0 h 67"/>
                <a:gd name="T29" fmla="*/ 90 w 90"/>
                <a:gd name="T30" fmla="*/ 67 h 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" h="67">
                  <a:moveTo>
                    <a:pt x="0" y="37"/>
                  </a:moveTo>
                  <a:lnTo>
                    <a:pt x="10" y="18"/>
                  </a:lnTo>
                  <a:lnTo>
                    <a:pt x="51" y="8"/>
                  </a:lnTo>
                  <a:lnTo>
                    <a:pt x="61" y="0"/>
                  </a:lnTo>
                  <a:lnTo>
                    <a:pt x="90" y="0"/>
                  </a:lnTo>
                  <a:lnTo>
                    <a:pt x="61" y="67"/>
                  </a:lnTo>
                  <a:lnTo>
                    <a:pt x="51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3" name="Freeform 89"/>
            <p:cNvSpPr>
              <a:spLocks/>
            </p:cNvSpPr>
            <p:nvPr/>
          </p:nvSpPr>
          <p:spPr bwMode="auto">
            <a:xfrm>
              <a:off x="4217" y="2491"/>
              <a:ext cx="90" cy="67"/>
            </a:xfrm>
            <a:custGeom>
              <a:avLst/>
              <a:gdLst>
                <a:gd name="T0" fmla="*/ 0 w 90"/>
                <a:gd name="T1" fmla="*/ 37 h 67"/>
                <a:gd name="T2" fmla="*/ 10 w 90"/>
                <a:gd name="T3" fmla="*/ 18 h 67"/>
                <a:gd name="T4" fmla="*/ 51 w 90"/>
                <a:gd name="T5" fmla="*/ 8 h 67"/>
                <a:gd name="T6" fmla="*/ 61 w 90"/>
                <a:gd name="T7" fmla="*/ 0 h 67"/>
                <a:gd name="T8" fmla="*/ 90 w 90"/>
                <a:gd name="T9" fmla="*/ 0 h 67"/>
                <a:gd name="T10" fmla="*/ 61 w 90"/>
                <a:gd name="T11" fmla="*/ 67 h 67"/>
                <a:gd name="T12" fmla="*/ 51 w 90"/>
                <a:gd name="T13" fmla="*/ 37 h 67"/>
                <a:gd name="T14" fmla="*/ 0 w 90"/>
                <a:gd name="T15" fmla="*/ 37 h 67"/>
                <a:gd name="T16" fmla="*/ 0 w 90"/>
                <a:gd name="T17" fmla="*/ 37 h 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0"/>
                <a:gd name="T28" fmla="*/ 0 h 67"/>
                <a:gd name="T29" fmla="*/ 90 w 90"/>
                <a:gd name="T30" fmla="*/ 67 h 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0" h="67">
                  <a:moveTo>
                    <a:pt x="0" y="37"/>
                  </a:moveTo>
                  <a:lnTo>
                    <a:pt x="10" y="18"/>
                  </a:lnTo>
                  <a:lnTo>
                    <a:pt x="51" y="8"/>
                  </a:lnTo>
                  <a:lnTo>
                    <a:pt x="61" y="0"/>
                  </a:lnTo>
                  <a:lnTo>
                    <a:pt x="90" y="0"/>
                  </a:lnTo>
                  <a:lnTo>
                    <a:pt x="61" y="67"/>
                  </a:lnTo>
                  <a:lnTo>
                    <a:pt x="51" y="37"/>
                  </a:lnTo>
                  <a:lnTo>
                    <a:pt x="0" y="37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4" name="Freeform 90"/>
            <p:cNvSpPr>
              <a:spLocks/>
            </p:cNvSpPr>
            <p:nvPr/>
          </p:nvSpPr>
          <p:spPr bwMode="auto">
            <a:xfrm>
              <a:off x="4178" y="2342"/>
              <a:ext cx="49" cy="88"/>
            </a:xfrm>
            <a:custGeom>
              <a:avLst/>
              <a:gdLst>
                <a:gd name="T0" fmla="*/ 21 w 49"/>
                <a:gd name="T1" fmla="*/ 0 h 88"/>
                <a:gd name="T2" fmla="*/ 21 w 49"/>
                <a:gd name="T3" fmla="*/ 39 h 88"/>
                <a:gd name="T4" fmla="*/ 0 w 49"/>
                <a:gd name="T5" fmla="*/ 69 h 88"/>
                <a:gd name="T6" fmla="*/ 0 w 49"/>
                <a:gd name="T7" fmla="*/ 88 h 88"/>
                <a:gd name="T8" fmla="*/ 39 w 49"/>
                <a:gd name="T9" fmla="*/ 49 h 88"/>
                <a:gd name="T10" fmla="*/ 49 w 49"/>
                <a:gd name="T11" fmla="*/ 0 h 88"/>
                <a:gd name="T12" fmla="*/ 21 w 49"/>
                <a:gd name="T13" fmla="*/ 0 h 88"/>
                <a:gd name="T14" fmla="*/ 21 w 49"/>
                <a:gd name="T15" fmla="*/ 0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88"/>
                <a:gd name="T26" fmla="*/ 49 w 49"/>
                <a:gd name="T27" fmla="*/ 88 h 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88">
                  <a:moveTo>
                    <a:pt x="21" y="0"/>
                  </a:moveTo>
                  <a:lnTo>
                    <a:pt x="21" y="39"/>
                  </a:lnTo>
                  <a:lnTo>
                    <a:pt x="0" y="69"/>
                  </a:lnTo>
                  <a:lnTo>
                    <a:pt x="0" y="88"/>
                  </a:lnTo>
                  <a:lnTo>
                    <a:pt x="39" y="49"/>
                  </a:lnTo>
                  <a:lnTo>
                    <a:pt x="49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5" name="Freeform 91"/>
            <p:cNvSpPr>
              <a:spLocks/>
            </p:cNvSpPr>
            <p:nvPr/>
          </p:nvSpPr>
          <p:spPr bwMode="auto">
            <a:xfrm>
              <a:off x="4178" y="2342"/>
              <a:ext cx="49" cy="88"/>
            </a:xfrm>
            <a:custGeom>
              <a:avLst/>
              <a:gdLst>
                <a:gd name="T0" fmla="*/ 21 w 49"/>
                <a:gd name="T1" fmla="*/ 0 h 88"/>
                <a:gd name="T2" fmla="*/ 21 w 49"/>
                <a:gd name="T3" fmla="*/ 39 h 88"/>
                <a:gd name="T4" fmla="*/ 0 w 49"/>
                <a:gd name="T5" fmla="*/ 69 h 88"/>
                <a:gd name="T6" fmla="*/ 0 w 49"/>
                <a:gd name="T7" fmla="*/ 88 h 88"/>
                <a:gd name="T8" fmla="*/ 39 w 49"/>
                <a:gd name="T9" fmla="*/ 49 h 88"/>
                <a:gd name="T10" fmla="*/ 49 w 49"/>
                <a:gd name="T11" fmla="*/ 0 h 88"/>
                <a:gd name="T12" fmla="*/ 21 w 49"/>
                <a:gd name="T13" fmla="*/ 0 h 88"/>
                <a:gd name="T14" fmla="*/ 21 w 49"/>
                <a:gd name="T15" fmla="*/ 0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88"/>
                <a:gd name="T26" fmla="*/ 49 w 49"/>
                <a:gd name="T27" fmla="*/ 88 h 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88">
                  <a:moveTo>
                    <a:pt x="21" y="0"/>
                  </a:moveTo>
                  <a:lnTo>
                    <a:pt x="21" y="39"/>
                  </a:lnTo>
                  <a:lnTo>
                    <a:pt x="0" y="69"/>
                  </a:lnTo>
                  <a:lnTo>
                    <a:pt x="0" y="88"/>
                  </a:lnTo>
                  <a:lnTo>
                    <a:pt x="39" y="49"/>
                  </a:lnTo>
                  <a:lnTo>
                    <a:pt x="49" y="0"/>
                  </a:lnTo>
                  <a:lnTo>
                    <a:pt x="21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6" name="Freeform 92"/>
            <p:cNvSpPr>
              <a:spLocks/>
            </p:cNvSpPr>
            <p:nvPr/>
          </p:nvSpPr>
          <p:spPr bwMode="auto">
            <a:xfrm>
              <a:off x="2647" y="862"/>
              <a:ext cx="51" cy="51"/>
            </a:xfrm>
            <a:custGeom>
              <a:avLst/>
              <a:gdLst>
                <a:gd name="T0" fmla="*/ 0 w 51"/>
                <a:gd name="T1" fmla="*/ 10 h 51"/>
                <a:gd name="T2" fmla="*/ 10 w 51"/>
                <a:gd name="T3" fmla="*/ 51 h 51"/>
                <a:gd name="T4" fmla="*/ 27 w 51"/>
                <a:gd name="T5" fmla="*/ 46 h 51"/>
                <a:gd name="T6" fmla="*/ 32 w 51"/>
                <a:gd name="T7" fmla="*/ 36 h 51"/>
                <a:gd name="T8" fmla="*/ 51 w 51"/>
                <a:gd name="T9" fmla="*/ 31 h 51"/>
                <a:gd name="T10" fmla="*/ 51 w 51"/>
                <a:gd name="T11" fmla="*/ 12 h 51"/>
                <a:gd name="T12" fmla="*/ 28 w 51"/>
                <a:gd name="T13" fmla="*/ 0 h 51"/>
                <a:gd name="T14" fmla="*/ 0 w 51"/>
                <a:gd name="T15" fmla="*/ 10 h 51"/>
                <a:gd name="T16" fmla="*/ 0 w 51"/>
                <a:gd name="T17" fmla="*/ 10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51"/>
                <a:gd name="T29" fmla="*/ 51 w 51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51">
                  <a:moveTo>
                    <a:pt x="0" y="10"/>
                  </a:moveTo>
                  <a:lnTo>
                    <a:pt x="10" y="51"/>
                  </a:lnTo>
                  <a:lnTo>
                    <a:pt x="27" y="46"/>
                  </a:lnTo>
                  <a:lnTo>
                    <a:pt x="32" y="36"/>
                  </a:lnTo>
                  <a:lnTo>
                    <a:pt x="51" y="31"/>
                  </a:lnTo>
                  <a:lnTo>
                    <a:pt x="51" y="12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7" name="Freeform 93"/>
            <p:cNvSpPr>
              <a:spLocks/>
            </p:cNvSpPr>
            <p:nvPr/>
          </p:nvSpPr>
          <p:spPr bwMode="auto">
            <a:xfrm>
              <a:off x="2647" y="862"/>
              <a:ext cx="51" cy="51"/>
            </a:xfrm>
            <a:custGeom>
              <a:avLst/>
              <a:gdLst>
                <a:gd name="T0" fmla="*/ 0 w 51"/>
                <a:gd name="T1" fmla="*/ 10 h 51"/>
                <a:gd name="T2" fmla="*/ 10 w 51"/>
                <a:gd name="T3" fmla="*/ 51 h 51"/>
                <a:gd name="T4" fmla="*/ 27 w 51"/>
                <a:gd name="T5" fmla="*/ 46 h 51"/>
                <a:gd name="T6" fmla="*/ 32 w 51"/>
                <a:gd name="T7" fmla="*/ 36 h 51"/>
                <a:gd name="T8" fmla="*/ 51 w 51"/>
                <a:gd name="T9" fmla="*/ 31 h 51"/>
                <a:gd name="T10" fmla="*/ 51 w 51"/>
                <a:gd name="T11" fmla="*/ 12 h 51"/>
                <a:gd name="T12" fmla="*/ 28 w 51"/>
                <a:gd name="T13" fmla="*/ 0 h 51"/>
                <a:gd name="T14" fmla="*/ 0 w 51"/>
                <a:gd name="T15" fmla="*/ 10 h 51"/>
                <a:gd name="T16" fmla="*/ 0 w 51"/>
                <a:gd name="T17" fmla="*/ 10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51"/>
                <a:gd name="T29" fmla="*/ 51 w 51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51">
                  <a:moveTo>
                    <a:pt x="0" y="10"/>
                  </a:moveTo>
                  <a:lnTo>
                    <a:pt x="10" y="51"/>
                  </a:lnTo>
                  <a:lnTo>
                    <a:pt x="27" y="46"/>
                  </a:lnTo>
                  <a:lnTo>
                    <a:pt x="32" y="36"/>
                  </a:lnTo>
                  <a:lnTo>
                    <a:pt x="51" y="31"/>
                  </a:lnTo>
                  <a:lnTo>
                    <a:pt x="51" y="12"/>
                  </a:lnTo>
                  <a:lnTo>
                    <a:pt x="28" y="0"/>
                  </a:lnTo>
                  <a:lnTo>
                    <a:pt x="0" y="1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8" name="Freeform 94"/>
            <p:cNvSpPr>
              <a:spLocks/>
            </p:cNvSpPr>
            <p:nvPr/>
          </p:nvSpPr>
          <p:spPr bwMode="auto">
            <a:xfrm>
              <a:off x="2536" y="869"/>
              <a:ext cx="102" cy="157"/>
            </a:xfrm>
            <a:custGeom>
              <a:avLst/>
              <a:gdLst>
                <a:gd name="T0" fmla="*/ 33 w 102"/>
                <a:gd name="T1" fmla="*/ 0 h 157"/>
                <a:gd name="T2" fmla="*/ 23 w 102"/>
                <a:gd name="T3" fmla="*/ 8 h 157"/>
                <a:gd name="T4" fmla="*/ 0 w 102"/>
                <a:gd name="T5" fmla="*/ 1 h 157"/>
                <a:gd name="T6" fmla="*/ 0 w 102"/>
                <a:gd name="T7" fmla="*/ 39 h 157"/>
                <a:gd name="T8" fmla="*/ 25 w 102"/>
                <a:gd name="T9" fmla="*/ 70 h 157"/>
                <a:gd name="T10" fmla="*/ 64 w 102"/>
                <a:gd name="T11" fmla="*/ 57 h 157"/>
                <a:gd name="T12" fmla="*/ 67 w 102"/>
                <a:gd name="T13" fmla="*/ 68 h 157"/>
                <a:gd name="T14" fmla="*/ 46 w 102"/>
                <a:gd name="T15" fmla="*/ 86 h 157"/>
                <a:gd name="T16" fmla="*/ 59 w 102"/>
                <a:gd name="T17" fmla="*/ 88 h 157"/>
                <a:gd name="T18" fmla="*/ 49 w 102"/>
                <a:gd name="T19" fmla="*/ 111 h 157"/>
                <a:gd name="T20" fmla="*/ 69 w 102"/>
                <a:gd name="T21" fmla="*/ 157 h 157"/>
                <a:gd name="T22" fmla="*/ 102 w 102"/>
                <a:gd name="T23" fmla="*/ 49 h 157"/>
                <a:gd name="T24" fmla="*/ 67 w 102"/>
                <a:gd name="T25" fmla="*/ 16 h 157"/>
                <a:gd name="T26" fmla="*/ 39 w 102"/>
                <a:gd name="T27" fmla="*/ 34 h 157"/>
                <a:gd name="T28" fmla="*/ 51 w 102"/>
                <a:gd name="T29" fmla="*/ 3 h 157"/>
                <a:gd name="T30" fmla="*/ 33 w 102"/>
                <a:gd name="T31" fmla="*/ 0 h 157"/>
                <a:gd name="T32" fmla="*/ 33 w 102"/>
                <a:gd name="T33" fmla="*/ 0 h 15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2"/>
                <a:gd name="T52" fmla="*/ 0 h 157"/>
                <a:gd name="T53" fmla="*/ 102 w 102"/>
                <a:gd name="T54" fmla="*/ 157 h 15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2" h="157">
                  <a:moveTo>
                    <a:pt x="33" y="0"/>
                  </a:moveTo>
                  <a:lnTo>
                    <a:pt x="23" y="8"/>
                  </a:lnTo>
                  <a:lnTo>
                    <a:pt x="0" y="1"/>
                  </a:lnTo>
                  <a:lnTo>
                    <a:pt x="0" y="39"/>
                  </a:lnTo>
                  <a:lnTo>
                    <a:pt x="25" y="70"/>
                  </a:lnTo>
                  <a:lnTo>
                    <a:pt x="64" y="57"/>
                  </a:lnTo>
                  <a:lnTo>
                    <a:pt x="67" y="68"/>
                  </a:lnTo>
                  <a:lnTo>
                    <a:pt x="46" y="86"/>
                  </a:lnTo>
                  <a:lnTo>
                    <a:pt x="59" y="88"/>
                  </a:lnTo>
                  <a:lnTo>
                    <a:pt x="49" y="111"/>
                  </a:lnTo>
                  <a:lnTo>
                    <a:pt x="69" y="157"/>
                  </a:lnTo>
                  <a:lnTo>
                    <a:pt x="102" y="49"/>
                  </a:lnTo>
                  <a:lnTo>
                    <a:pt x="67" y="16"/>
                  </a:lnTo>
                  <a:lnTo>
                    <a:pt x="39" y="34"/>
                  </a:lnTo>
                  <a:lnTo>
                    <a:pt x="51" y="3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49" name="Freeform 95"/>
            <p:cNvSpPr>
              <a:spLocks/>
            </p:cNvSpPr>
            <p:nvPr/>
          </p:nvSpPr>
          <p:spPr bwMode="auto">
            <a:xfrm>
              <a:off x="2536" y="869"/>
              <a:ext cx="102" cy="157"/>
            </a:xfrm>
            <a:custGeom>
              <a:avLst/>
              <a:gdLst>
                <a:gd name="T0" fmla="*/ 33 w 102"/>
                <a:gd name="T1" fmla="*/ 0 h 157"/>
                <a:gd name="T2" fmla="*/ 23 w 102"/>
                <a:gd name="T3" fmla="*/ 8 h 157"/>
                <a:gd name="T4" fmla="*/ 0 w 102"/>
                <a:gd name="T5" fmla="*/ 1 h 157"/>
                <a:gd name="T6" fmla="*/ 0 w 102"/>
                <a:gd name="T7" fmla="*/ 39 h 157"/>
                <a:gd name="T8" fmla="*/ 25 w 102"/>
                <a:gd name="T9" fmla="*/ 70 h 157"/>
                <a:gd name="T10" fmla="*/ 64 w 102"/>
                <a:gd name="T11" fmla="*/ 57 h 157"/>
                <a:gd name="T12" fmla="*/ 67 w 102"/>
                <a:gd name="T13" fmla="*/ 68 h 157"/>
                <a:gd name="T14" fmla="*/ 46 w 102"/>
                <a:gd name="T15" fmla="*/ 86 h 157"/>
                <a:gd name="T16" fmla="*/ 59 w 102"/>
                <a:gd name="T17" fmla="*/ 88 h 157"/>
                <a:gd name="T18" fmla="*/ 49 w 102"/>
                <a:gd name="T19" fmla="*/ 111 h 157"/>
                <a:gd name="T20" fmla="*/ 69 w 102"/>
                <a:gd name="T21" fmla="*/ 157 h 157"/>
                <a:gd name="T22" fmla="*/ 102 w 102"/>
                <a:gd name="T23" fmla="*/ 49 h 157"/>
                <a:gd name="T24" fmla="*/ 67 w 102"/>
                <a:gd name="T25" fmla="*/ 16 h 157"/>
                <a:gd name="T26" fmla="*/ 39 w 102"/>
                <a:gd name="T27" fmla="*/ 34 h 157"/>
                <a:gd name="T28" fmla="*/ 51 w 102"/>
                <a:gd name="T29" fmla="*/ 3 h 157"/>
                <a:gd name="T30" fmla="*/ 33 w 102"/>
                <a:gd name="T31" fmla="*/ 0 h 157"/>
                <a:gd name="T32" fmla="*/ 33 w 102"/>
                <a:gd name="T33" fmla="*/ 0 h 15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2"/>
                <a:gd name="T52" fmla="*/ 0 h 157"/>
                <a:gd name="T53" fmla="*/ 102 w 102"/>
                <a:gd name="T54" fmla="*/ 157 h 15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2" h="157">
                  <a:moveTo>
                    <a:pt x="33" y="0"/>
                  </a:moveTo>
                  <a:lnTo>
                    <a:pt x="23" y="8"/>
                  </a:lnTo>
                  <a:lnTo>
                    <a:pt x="0" y="1"/>
                  </a:lnTo>
                  <a:lnTo>
                    <a:pt x="0" y="39"/>
                  </a:lnTo>
                  <a:lnTo>
                    <a:pt x="25" y="70"/>
                  </a:lnTo>
                  <a:lnTo>
                    <a:pt x="64" y="57"/>
                  </a:lnTo>
                  <a:lnTo>
                    <a:pt x="67" y="68"/>
                  </a:lnTo>
                  <a:lnTo>
                    <a:pt x="46" y="86"/>
                  </a:lnTo>
                  <a:lnTo>
                    <a:pt x="59" y="88"/>
                  </a:lnTo>
                  <a:lnTo>
                    <a:pt x="49" y="111"/>
                  </a:lnTo>
                  <a:lnTo>
                    <a:pt x="69" y="157"/>
                  </a:lnTo>
                  <a:lnTo>
                    <a:pt x="102" y="49"/>
                  </a:lnTo>
                  <a:lnTo>
                    <a:pt x="67" y="16"/>
                  </a:lnTo>
                  <a:lnTo>
                    <a:pt x="39" y="34"/>
                  </a:lnTo>
                  <a:lnTo>
                    <a:pt x="51" y="3"/>
                  </a:lnTo>
                  <a:lnTo>
                    <a:pt x="33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0" name="Freeform 96"/>
            <p:cNvSpPr>
              <a:spLocks/>
            </p:cNvSpPr>
            <p:nvPr/>
          </p:nvSpPr>
          <p:spPr bwMode="auto">
            <a:xfrm>
              <a:off x="2647" y="955"/>
              <a:ext cx="23" cy="40"/>
            </a:xfrm>
            <a:custGeom>
              <a:avLst/>
              <a:gdLst>
                <a:gd name="T0" fmla="*/ 2 w 23"/>
                <a:gd name="T1" fmla="*/ 0 h 40"/>
                <a:gd name="T2" fmla="*/ 0 w 23"/>
                <a:gd name="T3" fmla="*/ 12 h 40"/>
                <a:gd name="T4" fmla="*/ 7 w 23"/>
                <a:gd name="T5" fmla="*/ 40 h 40"/>
                <a:gd name="T6" fmla="*/ 23 w 23"/>
                <a:gd name="T7" fmla="*/ 25 h 40"/>
                <a:gd name="T8" fmla="*/ 10 w 23"/>
                <a:gd name="T9" fmla="*/ 14 h 40"/>
                <a:gd name="T10" fmla="*/ 12 w 23"/>
                <a:gd name="T11" fmla="*/ 2 h 40"/>
                <a:gd name="T12" fmla="*/ 2 w 23"/>
                <a:gd name="T13" fmla="*/ 0 h 40"/>
                <a:gd name="T14" fmla="*/ 2 w 23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0"/>
                <a:gd name="T26" fmla="*/ 23 w 23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0">
                  <a:moveTo>
                    <a:pt x="2" y="0"/>
                  </a:moveTo>
                  <a:lnTo>
                    <a:pt x="0" y="12"/>
                  </a:lnTo>
                  <a:lnTo>
                    <a:pt x="7" y="40"/>
                  </a:lnTo>
                  <a:lnTo>
                    <a:pt x="23" y="25"/>
                  </a:lnTo>
                  <a:lnTo>
                    <a:pt x="10" y="14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1" name="Freeform 97"/>
            <p:cNvSpPr>
              <a:spLocks/>
            </p:cNvSpPr>
            <p:nvPr/>
          </p:nvSpPr>
          <p:spPr bwMode="auto">
            <a:xfrm>
              <a:off x="2647" y="955"/>
              <a:ext cx="23" cy="40"/>
            </a:xfrm>
            <a:custGeom>
              <a:avLst/>
              <a:gdLst>
                <a:gd name="T0" fmla="*/ 2 w 23"/>
                <a:gd name="T1" fmla="*/ 0 h 40"/>
                <a:gd name="T2" fmla="*/ 0 w 23"/>
                <a:gd name="T3" fmla="*/ 12 h 40"/>
                <a:gd name="T4" fmla="*/ 7 w 23"/>
                <a:gd name="T5" fmla="*/ 40 h 40"/>
                <a:gd name="T6" fmla="*/ 23 w 23"/>
                <a:gd name="T7" fmla="*/ 25 h 40"/>
                <a:gd name="T8" fmla="*/ 10 w 23"/>
                <a:gd name="T9" fmla="*/ 14 h 40"/>
                <a:gd name="T10" fmla="*/ 12 w 23"/>
                <a:gd name="T11" fmla="*/ 2 h 40"/>
                <a:gd name="T12" fmla="*/ 2 w 23"/>
                <a:gd name="T13" fmla="*/ 0 h 40"/>
                <a:gd name="T14" fmla="*/ 2 w 23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0"/>
                <a:gd name="T26" fmla="*/ 23 w 23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0">
                  <a:moveTo>
                    <a:pt x="2" y="0"/>
                  </a:moveTo>
                  <a:lnTo>
                    <a:pt x="0" y="12"/>
                  </a:lnTo>
                  <a:lnTo>
                    <a:pt x="7" y="40"/>
                  </a:lnTo>
                  <a:lnTo>
                    <a:pt x="23" y="25"/>
                  </a:lnTo>
                  <a:lnTo>
                    <a:pt x="10" y="14"/>
                  </a:lnTo>
                  <a:lnTo>
                    <a:pt x="12" y="2"/>
                  </a:lnTo>
                  <a:lnTo>
                    <a:pt x="2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2" name="Freeform 98"/>
            <p:cNvSpPr>
              <a:spLocks/>
            </p:cNvSpPr>
            <p:nvPr/>
          </p:nvSpPr>
          <p:spPr bwMode="auto">
            <a:xfrm>
              <a:off x="3009" y="1117"/>
              <a:ext cx="87" cy="95"/>
            </a:xfrm>
            <a:custGeom>
              <a:avLst/>
              <a:gdLst>
                <a:gd name="T0" fmla="*/ 23 w 87"/>
                <a:gd name="T1" fmla="*/ 0 h 95"/>
                <a:gd name="T2" fmla="*/ 13 w 87"/>
                <a:gd name="T3" fmla="*/ 25 h 95"/>
                <a:gd name="T4" fmla="*/ 2 w 87"/>
                <a:gd name="T5" fmla="*/ 38 h 95"/>
                <a:gd name="T6" fmla="*/ 0 w 87"/>
                <a:gd name="T7" fmla="*/ 59 h 95"/>
                <a:gd name="T8" fmla="*/ 12 w 87"/>
                <a:gd name="T9" fmla="*/ 74 h 95"/>
                <a:gd name="T10" fmla="*/ 41 w 87"/>
                <a:gd name="T11" fmla="*/ 76 h 95"/>
                <a:gd name="T12" fmla="*/ 61 w 87"/>
                <a:gd name="T13" fmla="*/ 94 h 95"/>
                <a:gd name="T14" fmla="*/ 87 w 87"/>
                <a:gd name="T15" fmla="*/ 95 h 95"/>
                <a:gd name="T16" fmla="*/ 82 w 87"/>
                <a:gd name="T17" fmla="*/ 82 h 95"/>
                <a:gd name="T18" fmla="*/ 64 w 87"/>
                <a:gd name="T19" fmla="*/ 71 h 95"/>
                <a:gd name="T20" fmla="*/ 62 w 87"/>
                <a:gd name="T21" fmla="*/ 56 h 95"/>
                <a:gd name="T22" fmla="*/ 43 w 87"/>
                <a:gd name="T23" fmla="*/ 44 h 95"/>
                <a:gd name="T24" fmla="*/ 44 w 87"/>
                <a:gd name="T25" fmla="*/ 7 h 95"/>
                <a:gd name="T26" fmla="*/ 23 w 87"/>
                <a:gd name="T27" fmla="*/ 0 h 95"/>
                <a:gd name="T28" fmla="*/ 23 w 87"/>
                <a:gd name="T29" fmla="*/ 0 h 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7"/>
                <a:gd name="T46" fmla="*/ 0 h 95"/>
                <a:gd name="T47" fmla="*/ 87 w 87"/>
                <a:gd name="T48" fmla="*/ 95 h 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7" h="95">
                  <a:moveTo>
                    <a:pt x="23" y="0"/>
                  </a:moveTo>
                  <a:lnTo>
                    <a:pt x="13" y="25"/>
                  </a:lnTo>
                  <a:lnTo>
                    <a:pt x="2" y="38"/>
                  </a:lnTo>
                  <a:lnTo>
                    <a:pt x="0" y="59"/>
                  </a:lnTo>
                  <a:lnTo>
                    <a:pt x="12" y="74"/>
                  </a:lnTo>
                  <a:lnTo>
                    <a:pt x="41" y="76"/>
                  </a:lnTo>
                  <a:lnTo>
                    <a:pt x="61" y="94"/>
                  </a:lnTo>
                  <a:lnTo>
                    <a:pt x="87" y="95"/>
                  </a:lnTo>
                  <a:lnTo>
                    <a:pt x="82" y="82"/>
                  </a:lnTo>
                  <a:lnTo>
                    <a:pt x="64" y="71"/>
                  </a:lnTo>
                  <a:lnTo>
                    <a:pt x="62" y="56"/>
                  </a:lnTo>
                  <a:lnTo>
                    <a:pt x="43" y="44"/>
                  </a:lnTo>
                  <a:lnTo>
                    <a:pt x="44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3" name="Freeform 99"/>
            <p:cNvSpPr>
              <a:spLocks/>
            </p:cNvSpPr>
            <p:nvPr/>
          </p:nvSpPr>
          <p:spPr bwMode="auto">
            <a:xfrm>
              <a:off x="3009" y="1117"/>
              <a:ext cx="87" cy="95"/>
            </a:xfrm>
            <a:custGeom>
              <a:avLst/>
              <a:gdLst>
                <a:gd name="T0" fmla="*/ 23 w 87"/>
                <a:gd name="T1" fmla="*/ 0 h 95"/>
                <a:gd name="T2" fmla="*/ 13 w 87"/>
                <a:gd name="T3" fmla="*/ 25 h 95"/>
                <a:gd name="T4" fmla="*/ 2 w 87"/>
                <a:gd name="T5" fmla="*/ 38 h 95"/>
                <a:gd name="T6" fmla="*/ 0 w 87"/>
                <a:gd name="T7" fmla="*/ 59 h 95"/>
                <a:gd name="T8" fmla="*/ 12 w 87"/>
                <a:gd name="T9" fmla="*/ 74 h 95"/>
                <a:gd name="T10" fmla="*/ 41 w 87"/>
                <a:gd name="T11" fmla="*/ 76 h 95"/>
                <a:gd name="T12" fmla="*/ 61 w 87"/>
                <a:gd name="T13" fmla="*/ 94 h 95"/>
                <a:gd name="T14" fmla="*/ 87 w 87"/>
                <a:gd name="T15" fmla="*/ 95 h 95"/>
                <a:gd name="T16" fmla="*/ 82 w 87"/>
                <a:gd name="T17" fmla="*/ 82 h 95"/>
                <a:gd name="T18" fmla="*/ 64 w 87"/>
                <a:gd name="T19" fmla="*/ 71 h 95"/>
                <a:gd name="T20" fmla="*/ 62 w 87"/>
                <a:gd name="T21" fmla="*/ 56 h 95"/>
                <a:gd name="T22" fmla="*/ 43 w 87"/>
                <a:gd name="T23" fmla="*/ 44 h 95"/>
                <a:gd name="T24" fmla="*/ 44 w 87"/>
                <a:gd name="T25" fmla="*/ 7 h 95"/>
                <a:gd name="T26" fmla="*/ 23 w 87"/>
                <a:gd name="T27" fmla="*/ 0 h 95"/>
                <a:gd name="T28" fmla="*/ 23 w 87"/>
                <a:gd name="T29" fmla="*/ 0 h 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7"/>
                <a:gd name="T46" fmla="*/ 0 h 95"/>
                <a:gd name="T47" fmla="*/ 87 w 87"/>
                <a:gd name="T48" fmla="*/ 95 h 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7" h="95">
                  <a:moveTo>
                    <a:pt x="23" y="0"/>
                  </a:moveTo>
                  <a:lnTo>
                    <a:pt x="13" y="25"/>
                  </a:lnTo>
                  <a:lnTo>
                    <a:pt x="2" y="38"/>
                  </a:lnTo>
                  <a:lnTo>
                    <a:pt x="0" y="59"/>
                  </a:lnTo>
                  <a:lnTo>
                    <a:pt x="12" y="74"/>
                  </a:lnTo>
                  <a:lnTo>
                    <a:pt x="41" y="76"/>
                  </a:lnTo>
                  <a:lnTo>
                    <a:pt x="61" y="94"/>
                  </a:lnTo>
                  <a:lnTo>
                    <a:pt x="87" y="95"/>
                  </a:lnTo>
                  <a:lnTo>
                    <a:pt x="82" y="82"/>
                  </a:lnTo>
                  <a:lnTo>
                    <a:pt x="64" y="71"/>
                  </a:lnTo>
                  <a:lnTo>
                    <a:pt x="62" y="56"/>
                  </a:lnTo>
                  <a:lnTo>
                    <a:pt x="43" y="44"/>
                  </a:lnTo>
                  <a:lnTo>
                    <a:pt x="44" y="7"/>
                  </a:lnTo>
                  <a:lnTo>
                    <a:pt x="23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4" name="Freeform 100"/>
            <p:cNvSpPr>
              <a:spLocks/>
            </p:cNvSpPr>
            <p:nvPr/>
          </p:nvSpPr>
          <p:spPr bwMode="auto">
            <a:xfrm>
              <a:off x="3032" y="939"/>
              <a:ext cx="138" cy="157"/>
            </a:xfrm>
            <a:custGeom>
              <a:avLst/>
              <a:gdLst>
                <a:gd name="T0" fmla="*/ 39 w 138"/>
                <a:gd name="T1" fmla="*/ 157 h 157"/>
                <a:gd name="T2" fmla="*/ 89 w 138"/>
                <a:gd name="T3" fmla="*/ 59 h 157"/>
                <a:gd name="T4" fmla="*/ 108 w 138"/>
                <a:gd name="T5" fmla="*/ 59 h 157"/>
                <a:gd name="T6" fmla="*/ 138 w 138"/>
                <a:gd name="T7" fmla="*/ 39 h 157"/>
                <a:gd name="T8" fmla="*/ 108 w 138"/>
                <a:gd name="T9" fmla="*/ 0 h 157"/>
                <a:gd name="T10" fmla="*/ 98 w 138"/>
                <a:gd name="T11" fmla="*/ 10 h 157"/>
                <a:gd name="T12" fmla="*/ 79 w 138"/>
                <a:gd name="T13" fmla="*/ 0 h 157"/>
                <a:gd name="T14" fmla="*/ 59 w 138"/>
                <a:gd name="T15" fmla="*/ 39 h 157"/>
                <a:gd name="T16" fmla="*/ 39 w 138"/>
                <a:gd name="T17" fmla="*/ 39 h 157"/>
                <a:gd name="T18" fmla="*/ 30 w 138"/>
                <a:gd name="T19" fmla="*/ 88 h 157"/>
                <a:gd name="T20" fmla="*/ 5 w 138"/>
                <a:gd name="T21" fmla="*/ 97 h 157"/>
                <a:gd name="T22" fmla="*/ 0 w 138"/>
                <a:gd name="T23" fmla="*/ 118 h 157"/>
                <a:gd name="T24" fmla="*/ 18 w 138"/>
                <a:gd name="T25" fmla="*/ 137 h 157"/>
                <a:gd name="T26" fmla="*/ 10 w 138"/>
                <a:gd name="T27" fmla="*/ 157 h 157"/>
                <a:gd name="T28" fmla="*/ 39 w 138"/>
                <a:gd name="T29" fmla="*/ 157 h 157"/>
                <a:gd name="T30" fmla="*/ 39 w 138"/>
                <a:gd name="T31" fmla="*/ 157 h 15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8"/>
                <a:gd name="T49" fmla="*/ 0 h 157"/>
                <a:gd name="T50" fmla="*/ 138 w 138"/>
                <a:gd name="T51" fmla="*/ 157 h 15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8" h="157">
                  <a:moveTo>
                    <a:pt x="39" y="157"/>
                  </a:moveTo>
                  <a:lnTo>
                    <a:pt x="89" y="59"/>
                  </a:lnTo>
                  <a:lnTo>
                    <a:pt x="108" y="59"/>
                  </a:lnTo>
                  <a:lnTo>
                    <a:pt x="138" y="39"/>
                  </a:lnTo>
                  <a:lnTo>
                    <a:pt x="108" y="0"/>
                  </a:lnTo>
                  <a:lnTo>
                    <a:pt x="98" y="10"/>
                  </a:lnTo>
                  <a:lnTo>
                    <a:pt x="79" y="0"/>
                  </a:lnTo>
                  <a:lnTo>
                    <a:pt x="59" y="39"/>
                  </a:lnTo>
                  <a:lnTo>
                    <a:pt x="39" y="39"/>
                  </a:lnTo>
                  <a:lnTo>
                    <a:pt x="30" y="88"/>
                  </a:lnTo>
                  <a:lnTo>
                    <a:pt x="5" y="97"/>
                  </a:lnTo>
                  <a:lnTo>
                    <a:pt x="0" y="118"/>
                  </a:lnTo>
                  <a:lnTo>
                    <a:pt x="18" y="137"/>
                  </a:lnTo>
                  <a:lnTo>
                    <a:pt x="10" y="157"/>
                  </a:lnTo>
                  <a:lnTo>
                    <a:pt x="39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5" name="Freeform 101"/>
            <p:cNvSpPr>
              <a:spLocks/>
            </p:cNvSpPr>
            <p:nvPr/>
          </p:nvSpPr>
          <p:spPr bwMode="auto">
            <a:xfrm>
              <a:off x="3032" y="939"/>
              <a:ext cx="138" cy="157"/>
            </a:xfrm>
            <a:custGeom>
              <a:avLst/>
              <a:gdLst>
                <a:gd name="T0" fmla="*/ 39 w 138"/>
                <a:gd name="T1" fmla="*/ 157 h 157"/>
                <a:gd name="T2" fmla="*/ 89 w 138"/>
                <a:gd name="T3" fmla="*/ 59 h 157"/>
                <a:gd name="T4" fmla="*/ 108 w 138"/>
                <a:gd name="T5" fmla="*/ 59 h 157"/>
                <a:gd name="T6" fmla="*/ 138 w 138"/>
                <a:gd name="T7" fmla="*/ 39 h 157"/>
                <a:gd name="T8" fmla="*/ 108 w 138"/>
                <a:gd name="T9" fmla="*/ 0 h 157"/>
                <a:gd name="T10" fmla="*/ 98 w 138"/>
                <a:gd name="T11" fmla="*/ 10 h 157"/>
                <a:gd name="T12" fmla="*/ 79 w 138"/>
                <a:gd name="T13" fmla="*/ 0 h 157"/>
                <a:gd name="T14" fmla="*/ 59 w 138"/>
                <a:gd name="T15" fmla="*/ 39 h 157"/>
                <a:gd name="T16" fmla="*/ 39 w 138"/>
                <a:gd name="T17" fmla="*/ 39 h 157"/>
                <a:gd name="T18" fmla="*/ 30 w 138"/>
                <a:gd name="T19" fmla="*/ 88 h 157"/>
                <a:gd name="T20" fmla="*/ 5 w 138"/>
                <a:gd name="T21" fmla="*/ 97 h 157"/>
                <a:gd name="T22" fmla="*/ 0 w 138"/>
                <a:gd name="T23" fmla="*/ 118 h 157"/>
                <a:gd name="T24" fmla="*/ 18 w 138"/>
                <a:gd name="T25" fmla="*/ 137 h 157"/>
                <a:gd name="T26" fmla="*/ 10 w 138"/>
                <a:gd name="T27" fmla="*/ 157 h 157"/>
                <a:gd name="T28" fmla="*/ 39 w 138"/>
                <a:gd name="T29" fmla="*/ 157 h 157"/>
                <a:gd name="T30" fmla="*/ 39 w 138"/>
                <a:gd name="T31" fmla="*/ 157 h 15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8"/>
                <a:gd name="T49" fmla="*/ 0 h 157"/>
                <a:gd name="T50" fmla="*/ 138 w 138"/>
                <a:gd name="T51" fmla="*/ 157 h 15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8" h="157">
                  <a:moveTo>
                    <a:pt x="39" y="157"/>
                  </a:moveTo>
                  <a:lnTo>
                    <a:pt x="89" y="59"/>
                  </a:lnTo>
                  <a:lnTo>
                    <a:pt x="108" y="59"/>
                  </a:lnTo>
                  <a:lnTo>
                    <a:pt x="138" y="39"/>
                  </a:lnTo>
                  <a:lnTo>
                    <a:pt x="108" y="0"/>
                  </a:lnTo>
                  <a:lnTo>
                    <a:pt x="98" y="10"/>
                  </a:lnTo>
                  <a:lnTo>
                    <a:pt x="79" y="0"/>
                  </a:lnTo>
                  <a:lnTo>
                    <a:pt x="59" y="39"/>
                  </a:lnTo>
                  <a:lnTo>
                    <a:pt x="39" y="39"/>
                  </a:lnTo>
                  <a:lnTo>
                    <a:pt x="30" y="88"/>
                  </a:lnTo>
                  <a:lnTo>
                    <a:pt x="5" y="97"/>
                  </a:lnTo>
                  <a:lnTo>
                    <a:pt x="0" y="118"/>
                  </a:lnTo>
                  <a:lnTo>
                    <a:pt x="18" y="137"/>
                  </a:lnTo>
                  <a:lnTo>
                    <a:pt x="10" y="157"/>
                  </a:lnTo>
                  <a:lnTo>
                    <a:pt x="39" y="157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6" name="Freeform 102"/>
            <p:cNvSpPr>
              <a:spLocks/>
            </p:cNvSpPr>
            <p:nvPr/>
          </p:nvSpPr>
          <p:spPr bwMode="auto">
            <a:xfrm>
              <a:off x="3427" y="756"/>
              <a:ext cx="70" cy="74"/>
            </a:xfrm>
            <a:custGeom>
              <a:avLst/>
              <a:gdLst>
                <a:gd name="T0" fmla="*/ 0 w 70"/>
                <a:gd name="T1" fmla="*/ 5 h 74"/>
                <a:gd name="T2" fmla="*/ 11 w 70"/>
                <a:gd name="T3" fmla="*/ 31 h 74"/>
                <a:gd name="T4" fmla="*/ 9 w 70"/>
                <a:gd name="T5" fmla="*/ 46 h 74"/>
                <a:gd name="T6" fmla="*/ 27 w 70"/>
                <a:gd name="T7" fmla="*/ 74 h 74"/>
                <a:gd name="T8" fmla="*/ 47 w 70"/>
                <a:gd name="T9" fmla="*/ 54 h 74"/>
                <a:gd name="T10" fmla="*/ 70 w 70"/>
                <a:gd name="T11" fmla="*/ 52 h 74"/>
                <a:gd name="T12" fmla="*/ 67 w 70"/>
                <a:gd name="T13" fmla="*/ 33 h 74"/>
                <a:gd name="T14" fmla="*/ 36 w 70"/>
                <a:gd name="T15" fmla="*/ 21 h 74"/>
                <a:gd name="T16" fmla="*/ 13 w 70"/>
                <a:gd name="T17" fmla="*/ 0 h 74"/>
                <a:gd name="T18" fmla="*/ 0 w 70"/>
                <a:gd name="T19" fmla="*/ 5 h 74"/>
                <a:gd name="T20" fmla="*/ 0 w 70"/>
                <a:gd name="T21" fmla="*/ 5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0"/>
                <a:gd name="T34" fmla="*/ 0 h 74"/>
                <a:gd name="T35" fmla="*/ 70 w 70"/>
                <a:gd name="T36" fmla="*/ 74 h 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0" h="74">
                  <a:moveTo>
                    <a:pt x="0" y="5"/>
                  </a:moveTo>
                  <a:lnTo>
                    <a:pt x="11" y="31"/>
                  </a:lnTo>
                  <a:lnTo>
                    <a:pt x="9" y="46"/>
                  </a:lnTo>
                  <a:lnTo>
                    <a:pt x="27" y="74"/>
                  </a:lnTo>
                  <a:lnTo>
                    <a:pt x="47" y="54"/>
                  </a:lnTo>
                  <a:lnTo>
                    <a:pt x="70" y="52"/>
                  </a:lnTo>
                  <a:lnTo>
                    <a:pt x="67" y="33"/>
                  </a:lnTo>
                  <a:lnTo>
                    <a:pt x="36" y="21"/>
                  </a:lnTo>
                  <a:lnTo>
                    <a:pt x="13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7" name="Freeform 103"/>
            <p:cNvSpPr>
              <a:spLocks/>
            </p:cNvSpPr>
            <p:nvPr/>
          </p:nvSpPr>
          <p:spPr bwMode="auto">
            <a:xfrm>
              <a:off x="3427" y="756"/>
              <a:ext cx="70" cy="74"/>
            </a:xfrm>
            <a:custGeom>
              <a:avLst/>
              <a:gdLst>
                <a:gd name="T0" fmla="*/ 0 w 70"/>
                <a:gd name="T1" fmla="*/ 5 h 74"/>
                <a:gd name="T2" fmla="*/ 11 w 70"/>
                <a:gd name="T3" fmla="*/ 31 h 74"/>
                <a:gd name="T4" fmla="*/ 9 w 70"/>
                <a:gd name="T5" fmla="*/ 46 h 74"/>
                <a:gd name="T6" fmla="*/ 27 w 70"/>
                <a:gd name="T7" fmla="*/ 74 h 74"/>
                <a:gd name="T8" fmla="*/ 47 w 70"/>
                <a:gd name="T9" fmla="*/ 54 h 74"/>
                <a:gd name="T10" fmla="*/ 70 w 70"/>
                <a:gd name="T11" fmla="*/ 52 h 74"/>
                <a:gd name="T12" fmla="*/ 67 w 70"/>
                <a:gd name="T13" fmla="*/ 33 h 74"/>
                <a:gd name="T14" fmla="*/ 36 w 70"/>
                <a:gd name="T15" fmla="*/ 21 h 74"/>
                <a:gd name="T16" fmla="*/ 13 w 70"/>
                <a:gd name="T17" fmla="*/ 0 h 74"/>
                <a:gd name="T18" fmla="*/ 0 w 70"/>
                <a:gd name="T19" fmla="*/ 5 h 74"/>
                <a:gd name="T20" fmla="*/ 0 w 70"/>
                <a:gd name="T21" fmla="*/ 5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0"/>
                <a:gd name="T34" fmla="*/ 0 h 74"/>
                <a:gd name="T35" fmla="*/ 70 w 70"/>
                <a:gd name="T36" fmla="*/ 74 h 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0" h="74">
                  <a:moveTo>
                    <a:pt x="0" y="5"/>
                  </a:moveTo>
                  <a:lnTo>
                    <a:pt x="11" y="31"/>
                  </a:lnTo>
                  <a:lnTo>
                    <a:pt x="9" y="46"/>
                  </a:lnTo>
                  <a:lnTo>
                    <a:pt x="27" y="74"/>
                  </a:lnTo>
                  <a:lnTo>
                    <a:pt x="47" y="54"/>
                  </a:lnTo>
                  <a:lnTo>
                    <a:pt x="70" y="52"/>
                  </a:lnTo>
                  <a:lnTo>
                    <a:pt x="67" y="33"/>
                  </a:lnTo>
                  <a:lnTo>
                    <a:pt x="36" y="21"/>
                  </a:lnTo>
                  <a:lnTo>
                    <a:pt x="13" y="0"/>
                  </a:lnTo>
                  <a:lnTo>
                    <a:pt x="0" y="5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8" name="Freeform 104"/>
            <p:cNvSpPr>
              <a:spLocks/>
            </p:cNvSpPr>
            <p:nvPr/>
          </p:nvSpPr>
          <p:spPr bwMode="auto">
            <a:xfrm>
              <a:off x="3348" y="730"/>
              <a:ext cx="59" cy="60"/>
            </a:xfrm>
            <a:custGeom>
              <a:avLst/>
              <a:gdLst>
                <a:gd name="T0" fmla="*/ 28 w 59"/>
                <a:gd name="T1" fmla="*/ 0 h 60"/>
                <a:gd name="T2" fmla="*/ 0 w 59"/>
                <a:gd name="T3" fmla="*/ 11 h 60"/>
                <a:gd name="T4" fmla="*/ 18 w 59"/>
                <a:gd name="T5" fmla="*/ 51 h 60"/>
                <a:gd name="T6" fmla="*/ 59 w 59"/>
                <a:gd name="T7" fmla="*/ 60 h 60"/>
                <a:gd name="T8" fmla="*/ 59 w 59"/>
                <a:gd name="T9" fmla="*/ 51 h 60"/>
                <a:gd name="T10" fmla="*/ 49 w 59"/>
                <a:gd name="T11" fmla="*/ 41 h 60"/>
                <a:gd name="T12" fmla="*/ 28 w 59"/>
                <a:gd name="T13" fmla="*/ 0 h 60"/>
                <a:gd name="T14" fmla="*/ 28 w 59"/>
                <a:gd name="T15" fmla="*/ 0 h 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60"/>
                <a:gd name="T26" fmla="*/ 59 w 59"/>
                <a:gd name="T27" fmla="*/ 60 h 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60">
                  <a:moveTo>
                    <a:pt x="28" y="0"/>
                  </a:moveTo>
                  <a:lnTo>
                    <a:pt x="0" y="11"/>
                  </a:lnTo>
                  <a:lnTo>
                    <a:pt x="18" y="51"/>
                  </a:lnTo>
                  <a:lnTo>
                    <a:pt x="59" y="60"/>
                  </a:lnTo>
                  <a:lnTo>
                    <a:pt x="59" y="51"/>
                  </a:lnTo>
                  <a:lnTo>
                    <a:pt x="49" y="4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59" name="Freeform 105"/>
            <p:cNvSpPr>
              <a:spLocks/>
            </p:cNvSpPr>
            <p:nvPr/>
          </p:nvSpPr>
          <p:spPr bwMode="auto">
            <a:xfrm>
              <a:off x="3348" y="730"/>
              <a:ext cx="59" cy="60"/>
            </a:xfrm>
            <a:custGeom>
              <a:avLst/>
              <a:gdLst>
                <a:gd name="T0" fmla="*/ 28 w 59"/>
                <a:gd name="T1" fmla="*/ 0 h 60"/>
                <a:gd name="T2" fmla="*/ 0 w 59"/>
                <a:gd name="T3" fmla="*/ 11 h 60"/>
                <a:gd name="T4" fmla="*/ 18 w 59"/>
                <a:gd name="T5" fmla="*/ 51 h 60"/>
                <a:gd name="T6" fmla="*/ 59 w 59"/>
                <a:gd name="T7" fmla="*/ 60 h 60"/>
                <a:gd name="T8" fmla="*/ 59 w 59"/>
                <a:gd name="T9" fmla="*/ 51 h 60"/>
                <a:gd name="T10" fmla="*/ 49 w 59"/>
                <a:gd name="T11" fmla="*/ 41 h 60"/>
                <a:gd name="T12" fmla="*/ 28 w 59"/>
                <a:gd name="T13" fmla="*/ 0 h 60"/>
                <a:gd name="T14" fmla="*/ 28 w 59"/>
                <a:gd name="T15" fmla="*/ 0 h 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60"/>
                <a:gd name="T26" fmla="*/ 59 w 59"/>
                <a:gd name="T27" fmla="*/ 60 h 6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60">
                  <a:moveTo>
                    <a:pt x="28" y="0"/>
                  </a:moveTo>
                  <a:lnTo>
                    <a:pt x="0" y="11"/>
                  </a:lnTo>
                  <a:lnTo>
                    <a:pt x="18" y="51"/>
                  </a:lnTo>
                  <a:lnTo>
                    <a:pt x="59" y="60"/>
                  </a:lnTo>
                  <a:lnTo>
                    <a:pt x="59" y="51"/>
                  </a:lnTo>
                  <a:lnTo>
                    <a:pt x="49" y="41"/>
                  </a:lnTo>
                  <a:lnTo>
                    <a:pt x="28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0" name="Freeform 106"/>
            <p:cNvSpPr>
              <a:spLocks/>
            </p:cNvSpPr>
            <p:nvPr/>
          </p:nvSpPr>
          <p:spPr bwMode="auto">
            <a:xfrm>
              <a:off x="3289" y="671"/>
              <a:ext cx="49" cy="49"/>
            </a:xfrm>
            <a:custGeom>
              <a:avLst/>
              <a:gdLst>
                <a:gd name="T0" fmla="*/ 49 w 49"/>
                <a:gd name="T1" fmla="*/ 29 h 49"/>
                <a:gd name="T2" fmla="*/ 49 w 49"/>
                <a:gd name="T3" fmla="*/ 39 h 49"/>
                <a:gd name="T4" fmla="*/ 28 w 49"/>
                <a:gd name="T5" fmla="*/ 49 h 49"/>
                <a:gd name="T6" fmla="*/ 0 w 49"/>
                <a:gd name="T7" fmla="*/ 29 h 49"/>
                <a:gd name="T8" fmla="*/ 10 w 49"/>
                <a:gd name="T9" fmla="*/ 10 h 49"/>
                <a:gd name="T10" fmla="*/ 39 w 49"/>
                <a:gd name="T11" fmla="*/ 0 h 49"/>
                <a:gd name="T12" fmla="*/ 49 w 49"/>
                <a:gd name="T13" fmla="*/ 29 h 49"/>
                <a:gd name="T14" fmla="*/ 49 w 49"/>
                <a:gd name="T15" fmla="*/ 29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49"/>
                <a:gd name="T26" fmla="*/ 49 w 49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49">
                  <a:moveTo>
                    <a:pt x="49" y="29"/>
                  </a:moveTo>
                  <a:lnTo>
                    <a:pt x="49" y="39"/>
                  </a:lnTo>
                  <a:lnTo>
                    <a:pt x="28" y="49"/>
                  </a:lnTo>
                  <a:lnTo>
                    <a:pt x="0" y="29"/>
                  </a:lnTo>
                  <a:lnTo>
                    <a:pt x="10" y="10"/>
                  </a:lnTo>
                  <a:lnTo>
                    <a:pt x="39" y="0"/>
                  </a:lnTo>
                  <a:lnTo>
                    <a:pt x="49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1" name="Freeform 107"/>
            <p:cNvSpPr>
              <a:spLocks/>
            </p:cNvSpPr>
            <p:nvPr/>
          </p:nvSpPr>
          <p:spPr bwMode="auto">
            <a:xfrm>
              <a:off x="3289" y="671"/>
              <a:ext cx="49" cy="49"/>
            </a:xfrm>
            <a:custGeom>
              <a:avLst/>
              <a:gdLst>
                <a:gd name="T0" fmla="*/ 49 w 49"/>
                <a:gd name="T1" fmla="*/ 29 h 49"/>
                <a:gd name="T2" fmla="*/ 49 w 49"/>
                <a:gd name="T3" fmla="*/ 39 h 49"/>
                <a:gd name="T4" fmla="*/ 28 w 49"/>
                <a:gd name="T5" fmla="*/ 49 h 49"/>
                <a:gd name="T6" fmla="*/ 0 w 49"/>
                <a:gd name="T7" fmla="*/ 29 h 49"/>
                <a:gd name="T8" fmla="*/ 10 w 49"/>
                <a:gd name="T9" fmla="*/ 10 h 49"/>
                <a:gd name="T10" fmla="*/ 39 w 49"/>
                <a:gd name="T11" fmla="*/ 0 h 49"/>
                <a:gd name="T12" fmla="*/ 49 w 49"/>
                <a:gd name="T13" fmla="*/ 29 h 49"/>
                <a:gd name="T14" fmla="*/ 49 w 49"/>
                <a:gd name="T15" fmla="*/ 29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49"/>
                <a:gd name="T26" fmla="*/ 49 w 49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49">
                  <a:moveTo>
                    <a:pt x="49" y="29"/>
                  </a:moveTo>
                  <a:lnTo>
                    <a:pt x="49" y="39"/>
                  </a:lnTo>
                  <a:lnTo>
                    <a:pt x="28" y="49"/>
                  </a:lnTo>
                  <a:lnTo>
                    <a:pt x="0" y="29"/>
                  </a:lnTo>
                  <a:lnTo>
                    <a:pt x="10" y="10"/>
                  </a:lnTo>
                  <a:lnTo>
                    <a:pt x="39" y="0"/>
                  </a:lnTo>
                  <a:lnTo>
                    <a:pt x="49" y="29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2" name="Freeform 108"/>
            <p:cNvSpPr>
              <a:spLocks/>
            </p:cNvSpPr>
            <p:nvPr/>
          </p:nvSpPr>
          <p:spPr bwMode="auto">
            <a:xfrm>
              <a:off x="3892" y="771"/>
              <a:ext cx="88" cy="78"/>
            </a:xfrm>
            <a:custGeom>
              <a:avLst/>
              <a:gdLst>
                <a:gd name="T0" fmla="*/ 0 w 88"/>
                <a:gd name="T1" fmla="*/ 19 h 78"/>
                <a:gd name="T2" fmla="*/ 9 w 88"/>
                <a:gd name="T3" fmla="*/ 78 h 78"/>
                <a:gd name="T4" fmla="*/ 39 w 88"/>
                <a:gd name="T5" fmla="*/ 68 h 78"/>
                <a:gd name="T6" fmla="*/ 49 w 88"/>
                <a:gd name="T7" fmla="*/ 68 h 78"/>
                <a:gd name="T8" fmla="*/ 68 w 88"/>
                <a:gd name="T9" fmla="*/ 29 h 78"/>
                <a:gd name="T10" fmla="*/ 88 w 88"/>
                <a:gd name="T11" fmla="*/ 29 h 78"/>
                <a:gd name="T12" fmla="*/ 78 w 88"/>
                <a:gd name="T13" fmla="*/ 0 h 78"/>
                <a:gd name="T14" fmla="*/ 19 w 88"/>
                <a:gd name="T15" fmla="*/ 0 h 78"/>
                <a:gd name="T16" fmla="*/ 0 w 88"/>
                <a:gd name="T17" fmla="*/ 19 h 78"/>
                <a:gd name="T18" fmla="*/ 0 w 88"/>
                <a:gd name="T19" fmla="*/ 19 h 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78"/>
                <a:gd name="T32" fmla="*/ 88 w 88"/>
                <a:gd name="T33" fmla="*/ 78 h 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78">
                  <a:moveTo>
                    <a:pt x="0" y="19"/>
                  </a:moveTo>
                  <a:lnTo>
                    <a:pt x="9" y="78"/>
                  </a:lnTo>
                  <a:lnTo>
                    <a:pt x="39" y="68"/>
                  </a:lnTo>
                  <a:lnTo>
                    <a:pt x="49" y="68"/>
                  </a:lnTo>
                  <a:lnTo>
                    <a:pt x="68" y="29"/>
                  </a:lnTo>
                  <a:lnTo>
                    <a:pt x="88" y="29"/>
                  </a:lnTo>
                  <a:lnTo>
                    <a:pt x="78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3" name="Freeform 109"/>
            <p:cNvSpPr>
              <a:spLocks/>
            </p:cNvSpPr>
            <p:nvPr/>
          </p:nvSpPr>
          <p:spPr bwMode="auto">
            <a:xfrm>
              <a:off x="3892" y="771"/>
              <a:ext cx="88" cy="78"/>
            </a:xfrm>
            <a:custGeom>
              <a:avLst/>
              <a:gdLst>
                <a:gd name="T0" fmla="*/ 0 w 88"/>
                <a:gd name="T1" fmla="*/ 19 h 78"/>
                <a:gd name="T2" fmla="*/ 9 w 88"/>
                <a:gd name="T3" fmla="*/ 78 h 78"/>
                <a:gd name="T4" fmla="*/ 39 w 88"/>
                <a:gd name="T5" fmla="*/ 68 h 78"/>
                <a:gd name="T6" fmla="*/ 49 w 88"/>
                <a:gd name="T7" fmla="*/ 68 h 78"/>
                <a:gd name="T8" fmla="*/ 68 w 88"/>
                <a:gd name="T9" fmla="*/ 29 h 78"/>
                <a:gd name="T10" fmla="*/ 88 w 88"/>
                <a:gd name="T11" fmla="*/ 29 h 78"/>
                <a:gd name="T12" fmla="*/ 78 w 88"/>
                <a:gd name="T13" fmla="*/ 0 h 78"/>
                <a:gd name="T14" fmla="*/ 19 w 88"/>
                <a:gd name="T15" fmla="*/ 0 h 78"/>
                <a:gd name="T16" fmla="*/ 0 w 88"/>
                <a:gd name="T17" fmla="*/ 19 h 78"/>
                <a:gd name="T18" fmla="*/ 0 w 88"/>
                <a:gd name="T19" fmla="*/ 19 h 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78"/>
                <a:gd name="T32" fmla="*/ 88 w 88"/>
                <a:gd name="T33" fmla="*/ 78 h 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78">
                  <a:moveTo>
                    <a:pt x="0" y="19"/>
                  </a:moveTo>
                  <a:lnTo>
                    <a:pt x="9" y="78"/>
                  </a:lnTo>
                  <a:lnTo>
                    <a:pt x="39" y="68"/>
                  </a:lnTo>
                  <a:lnTo>
                    <a:pt x="49" y="68"/>
                  </a:lnTo>
                  <a:lnTo>
                    <a:pt x="68" y="29"/>
                  </a:lnTo>
                  <a:lnTo>
                    <a:pt x="88" y="29"/>
                  </a:lnTo>
                  <a:lnTo>
                    <a:pt x="78" y="0"/>
                  </a:lnTo>
                  <a:lnTo>
                    <a:pt x="19" y="0"/>
                  </a:lnTo>
                  <a:lnTo>
                    <a:pt x="0" y="19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4" name="Freeform 110"/>
            <p:cNvSpPr>
              <a:spLocks/>
            </p:cNvSpPr>
            <p:nvPr/>
          </p:nvSpPr>
          <p:spPr bwMode="auto">
            <a:xfrm>
              <a:off x="4342" y="1927"/>
              <a:ext cx="124" cy="166"/>
            </a:xfrm>
            <a:custGeom>
              <a:avLst/>
              <a:gdLst>
                <a:gd name="T0" fmla="*/ 0 w 124"/>
                <a:gd name="T1" fmla="*/ 137 h 166"/>
                <a:gd name="T2" fmla="*/ 3 w 124"/>
                <a:gd name="T3" fmla="*/ 117 h 166"/>
                <a:gd name="T4" fmla="*/ 41 w 124"/>
                <a:gd name="T5" fmla="*/ 90 h 166"/>
                <a:gd name="T6" fmla="*/ 42 w 124"/>
                <a:gd name="T7" fmla="*/ 76 h 166"/>
                <a:gd name="T8" fmla="*/ 93 w 124"/>
                <a:gd name="T9" fmla="*/ 62 h 166"/>
                <a:gd name="T10" fmla="*/ 93 w 124"/>
                <a:gd name="T11" fmla="*/ 0 h 166"/>
                <a:gd name="T12" fmla="*/ 118 w 124"/>
                <a:gd name="T13" fmla="*/ 5 h 166"/>
                <a:gd name="T14" fmla="*/ 124 w 124"/>
                <a:gd name="T15" fmla="*/ 37 h 166"/>
                <a:gd name="T16" fmla="*/ 113 w 124"/>
                <a:gd name="T17" fmla="*/ 78 h 166"/>
                <a:gd name="T18" fmla="*/ 113 w 124"/>
                <a:gd name="T19" fmla="*/ 119 h 166"/>
                <a:gd name="T20" fmla="*/ 98 w 124"/>
                <a:gd name="T21" fmla="*/ 119 h 166"/>
                <a:gd name="T22" fmla="*/ 85 w 124"/>
                <a:gd name="T23" fmla="*/ 135 h 166"/>
                <a:gd name="T24" fmla="*/ 64 w 124"/>
                <a:gd name="T25" fmla="*/ 127 h 166"/>
                <a:gd name="T26" fmla="*/ 52 w 124"/>
                <a:gd name="T27" fmla="*/ 160 h 166"/>
                <a:gd name="T28" fmla="*/ 26 w 124"/>
                <a:gd name="T29" fmla="*/ 166 h 166"/>
                <a:gd name="T30" fmla="*/ 23 w 124"/>
                <a:gd name="T31" fmla="*/ 135 h 166"/>
                <a:gd name="T32" fmla="*/ 0 w 124"/>
                <a:gd name="T33" fmla="*/ 137 h 166"/>
                <a:gd name="T34" fmla="*/ 0 w 124"/>
                <a:gd name="T35" fmla="*/ 137 h 1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4"/>
                <a:gd name="T55" fmla="*/ 0 h 166"/>
                <a:gd name="T56" fmla="*/ 124 w 124"/>
                <a:gd name="T57" fmla="*/ 166 h 1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4" h="166">
                  <a:moveTo>
                    <a:pt x="0" y="137"/>
                  </a:moveTo>
                  <a:lnTo>
                    <a:pt x="3" y="117"/>
                  </a:lnTo>
                  <a:lnTo>
                    <a:pt x="41" y="90"/>
                  </a:lnTo>
                  <a:lnTo>
                    <a:pt x="42" y="76"/>
                  </a:lnTo>
                  <a:lnTo>
                    <a:pt x="93" y="62"/>
                  </a:lnTo>
                  <a:lnTo>
                    <a:pt x="93" y="0"/>
                  </a:lnTo>
                  <a:lnTo>
                    <a:pt x="118" y="5"/>
                  </a:lnTo>
                  <a:lnTo>
                    <a:pt x="124" y="37"/>
                  </a:lnTo>
                  <a:lnTo>
                    <a:pt x="113" y="78"/>
                  </a:lnTo>
                  <a:lnTo>
                    <a:pt x="113" y="119"/>
                  </a:lnTo>
                  <a:lnTo>
                    <a:pt x="98" y="119"/>
                  </a:lnTo>
                  <a:lnTo>
                    <a:pt x="85" y="135"/>
                  </a:lnTo>
                  <a:lnTo>
                    <a:pt x="64" y="127"/>
                  </a:lnTo>
                  <a:lnTo>
                    <a:pt x="52" y="160"/>
                  </a:lnTo>
                  <a:lnTo>
                    <a:pt x="26" y="166"/>
                  </a:lnTo>
                  <a:lnTo>
                    <a:pt x="23" y="135"/>
                  </a:lnTo>
                  <a:lnTo>
                    <a:pt x="0" y="1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5" name="Freeform 111"/>
            <p:cNvSpPr>
              <a:spLocks/>
            </p:cNvSpPr>
            <p:nvPr/>
          </p:nvSpPr>
          <p:spPr bwMode="auto">
            <a:xfrm>
              <a:off x="4342" y="1927"/>
              <a:ext cx="124" cy="166"/>
            </a:xfrm>
            <a:custGeom>
              <a:avLst/>
              <a:gdLst>
                <a:gd name="T0" fmla="*/ 0 w 124"/>
                <a:gd name="T1" fmla="*/ 137 h 166"/>
                <a:gd name="T2" fmla="*/ 3 w 124"/>
                <a:gd name="T3" fmla="*/ 117 h 166"/>
                <a:gd name="T4" fmla="*/ 41 w 124"/>
                <a:gd name="T5" fmla="*/ 90 h 166"/>
                <a:gd name="T6" fmla="*/ 42 w 124"/>
                <a:gd name="T7" fmla="*/ 76 h 166"/>
                <a:gd name="T8" fmla="*/ 93 w 124"/>
                <a:gd name="T9" fmla="*/ 62 h 166"/>
                <a:gd name="T10" fmla="*/ 93 w 124"/>
                <a:gd name="T11" fmla="*/ 0 h 166"/>
                <a:gd name="T12" fmla="*/ 118 w 124"/>
                <a:gd name="T13" fmla="*/ 5 h 166"/>
                <a:gd name="T14" fmla="*/ 124 w 124"/>
                <a:gd name="T15" fmla="*/ 37 h 166"/>
                <a:gd name="T16" fmla="*/ 113 w 124"/>
                <a:gd name="T17" fmla="*/ 78 h 166"/>
                <a:gd name="T18" fmla="*/ 113 w 124"/>
                <a:gd name="T19" fmla="*/ 119 h 166"/>
                <a:gd name="T20" fmla="*/ 98 w 124"/>
                <a:gd name="T21" fmla="*/ 119 h 166"/>
                <a:gd name="T22" fmla="*/ 85 w 124"/>
                <a:gd name="T23" fmla="*/ 135 h 166"/>
                <a:gd name="T24" fmla="*/ 64 w 124"/>
                <a:gd name="T25" fmla="*/ 127 h 166"/>
                <a:gd name="T26" fmla="*/ 52 w 124"/>
                <a:gd name="T27" fmla="*/ 160 h 166"/>
                <a:gd name="T28" fmla="*/ 26 w 124"/>
                <a:gd name="T29" fmla="*/ 166 h 166"/>
                <a:gd name="T30" fmla="*/ 23 w 124"/>
                <a:gd name="T31" fmla="*/ 135 h 166"/>
                <a:gd name="T32" fmla="*/ 0 w 124"/>
                <a:gd name="T33" fmla="*/ 137 h 166"/>
                <a:gd name="T34" fmla="*/ 0 w 124"/>
                <a:gd name="T35" fmla="*/ 137 h 1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4"/>
                <a:gd name="T55" fmla="*/ 0 h 166"/>
                <a:gd name="T56" fmla="*/ 124 w 124"/>
                <a:gd name="T57" fmla="*/ 166 h 1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4" h="166">
                  <a:moveTo>
                    <a:pt x="0" y="137"/>
                  </a:moveTo>
                  <a:lnTo>
                    <a:pt x="3" y="117"/>
                  </a:lnTo>
                  <a:lnTo>
                    <a:pt x="41" y="90"/>
                  </a:lnTo>
                  <a:lnTo>
                    <a:pt x="42" y="76"/>
                  </a:lnTo>
                  <a:lnTo>
                    <a:pt x="93" y="62"/>
                  </a:lnTo>
                  <a:lnTo>
                    <a:pt x="93" y="0"/>
                  </a:lnTo>
                  <a:lnTo>
                    <a:pt x="118" y="5"/>
                  </a:lnTo>
                  <a:lnTo>
                    <a:pt x="124" y="37"/>
                  </a:lnTo>
                  <a:lnTo>
                    <a:pt x="113" y="78"/>
                  </a:lnTo>
                  <a:lnTo>
                    <a:pt x="113" y="119"/>
                  </a:lnTo>
                  <a:lnTo>
                    <a:pt x="98" y="119"/>
                  </a:lnTo>
                  <a:lnTo>
                    <a:pt x="85" y="135"/>
                  </a:lnTo>
                  <a:lnTo>
                    <a:pt x="64" y="127"/>
                  </a:lnTo>
                  <a:lnTo>
                    <a:pt x="52" y="160"/>
                  </a:lnTo>
                  <a:lnTo>
                    <a:pt x="26" y="166"/>
                  </a:lnTo>
                  <a:lnTo>
                    <a:pt x="23" y="135"/>
                  </a:lnTo>
                  <a:lnTo>
                    <a:pt x="0" y="137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6" name="Freeform 112"/>
            <p:cNvSpPr>
              <a:spLocks/>
            </p:cNvSpPr>
            <p:nvPr/>
          </p:nvSpPr>
          <p:spPr bwMode="auto">
            <a:xfrm>
              <a:off x="4317" y="2090"/>
              <a:ext cx="26" cy="26"/>
            </a:xfrm>
            <a:custGeom>
              <a:avLst/>
              <a:gdLst>
                <a:gd name="T0" fmla="*/ 18 w 26"/>
                <a:gd name="T1" fmla="*/ 0 h 26"/>
                <a:gd name="T2" fmla="*/ 5 w 26"/>
                <a:gd name="T3" fmla="*/ 8 h 26"/>
                <a:gd name="T4" fmla="*/ 0 w 26"/>
                <a:gd name="T5" fmla="*/ 26 h 26"/>
                <a:gd name="T6" fmla="*/ 7 w 26"/>
                <a:gd name="T7" fmla="*/ 26 h 26"/>
                <a:gd name="T8" fmla="*/ 10 w 26"/>
                <a:gd name="T9" fmla="*/ 23 h 26"/>
                <a:gd name="T10" fmla="*/ 21 w 26"/>
                <a:gd name="T11" fmla="*/ 25 h 26"/>
                <a:gd name="T12" fmla="*/ 26 w 26"/>
                <a:gd name="T13" fmla="*/ 13 h 26"/>
                <a:gd name="T14" fmla="*/ 18 w 26"/>
                <a:gd name="T15" fmla="*/ 0 h 26"/>
                <a:gd name="T16" fmla="*/ 18 w 26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6"/>
                <a:gd name="T29" fmla="*/ 26 w 26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6">
                  <a:moveTo>
                    <a:pt x="18" y="0"/>
                  </a:moveTo>
                  <a:lnTo>
                    <a:pt x="5" y="8"/>
                  </a:lnTo>
                  <a:lnTo>
                    <a:pt x="0" y="26"/>
                  </a:lnTo>
                  <a:lnTo>
                    <a:pt x="7" y="26"/>
                  </a:lnTo>
                  <a:lnTo>
                    <a:pt x="10" y="23"/>
                  </a:lnTo>
                  <a:lnTo>
                    <a:pt x="21" y="25"/>
                  </a:lnTo>
                  <a:lnTo>
                    <a:pt x="26" y="13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7" name="Freeform 113"/>
            <p:cNvSpPr>
              <a:spLocks/>
            </p:cNvSpPr>
            <p:nvPr/>
          </p:nvSpPr>
          <p:spPr bwMode="auto">
            <a:xfrm>
              <a:off x="4317" y="2090"/>
              <a:ext cx="26" cy="26"/>
            </a:xfrm>
            <a:custGeom>
              <a:avLst/>
              <a:gdLst>
                <a:gd name="T0" fmla="*/ 18 w 26"/>
                <a:gd name="T1" fmla="*/ 0 h 26"/>
                <a:gd name="T2" fmla="*/ 5 w 26"/>
                <a:gd name="T3" fmla="*/ 8 h 26"/>
                <a:gd name="T4" fmla="*/ 0 w 26"/>
                <a:gd name="T5" fmla="*/ 26 h 26"/>
                <a:gd name="T6" fmla="*/ 7 w 26"/>
                <a:gd name="T7" fmla="*/ 26 h 26"/>
                <a:gd name="T8" fmla="*/ 10 w 26"/>
                <a:gd name="T9" fmla="*/ 23 h 26"/>
                <a:gd name="T10" fmla="*/ 21 w 26"/>
                <a:gd name="T11" fmla="*/ 25 h 26"/>
                <a:gd name="T12" fmla="*/ 26 w 26"/>
                <a:gd name="T13" fmla="*/ 13 h 26"/>
                <a:gd name="T14" fmla="*/ 18 w 26"/>
                <a:gd name="T15" fmla="*/ 0 h 26"/>
                <a:gd name="T16" fmla="*/ 18 w 26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6"/>
                <a:gd name="T29" fmla="*/ 26 w 26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6">
                  <a:moveTo>
                    <a:pt x="18" y="0"/>
                  </a:moveTo>
                  <a:lnTo>
                    <a:pt x="5" y="8"/>
                  </a:lnTo>
                  <a:lnTo>
                    <a:pt x="0" y="26"/>
                  </a:lnTo>
                  <a:lnTo>
                    <a:pt x="7" y="26"/>
                  </a:lnTo>
                  <a:lnTo>
                    <a:pt x="10" y="23"/>
                  </a:lnTo>
                  <a:lnTo>
                    <a:pt x="21" y="25"/>
                  </a:lnTo>
                  <a:lnTo>
                    <a:pt x="26" y="13"/>
                  </a:lnTo>
                  <a:lnTo>
                    <a:pt x="18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8" name="Freeform 114"/>
            <p:cNvSpPr>
              <a:spLocks/>
            </p:cNvSpPr>
            <p:nvPr/>
          </p:nvSpPr>
          <p:spPr bwMode="auto">
            <a:xfrm>
              <a:off x="4425" y="1797"/>
              <a:ext cx="79" cy="90"/>
            </a:xfrm>
            <a:custGeom>
              <a:avLst/>
              <a:gdLst>
                <a:gd name="T0" fmla="*/ 10 w 79"/>
                <a:gd name="T1" fmla="*/ 0 h 90"/>
                <a:gd name="T2" fmla="*/ 20 w 79"/>
                <a:gd name="T3" fmla="*/ 41 h 90"/>
                <a:gd name="T4" fmla="*/ 0 w 79"/>
                <a:gd name="T5" fmla="*/ 90 h 90"/>
                <a:gd name="T6" fmla="*/ 20 w 79"/>
                <a:gd name="T7" fmla="*/ 90 h 90"/>
                <a:gd name="T8" fmla="*/ 30 w 79"/>
                <a:gd name="T9" fmla="*/ 79 h 90"/>
                <a:gd name="T10" fmla="*/ 49 w 79"/>
                <a:gd name="T11" fmla="*/ 90 h 90"/>
                <a:gd name="T12" fmla="*/ 61 w 79"/>
                <a:gd name="T13" fmla="*/ 59 h 90"/>
                <a:gd name="T14" fmla="*/ 79 w 79"/>
                <a:gd name="T15" fmla="*/ 59 h 90"/>
                <a:gd name="T16" fmla="*/ 79 w 79"/>
                <a:gd name="T17" fmla="*/ 41 h 90"/>
                <a:gd name="T18" fmla="*/ 40 w 79"/>
                <a:gd name="T19" fmla="*/ 30 h 90"/>
                <a:gd name="T20" fmla="*/ 40 w 79"/>
                <a:gd name="T21" fmla="*/ 10 h 90"/>
                <a:gd name="T22" fmla="*/ 10 w 79"/>
                <a:gd name="T23" fmla="*/ 0 h 90"/>
                <a:gd name="T24" fmla="*/ 10 w 79"/>
                <a:gd name="T25" fmla="*/ 0 h 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"/>
                <a:gd name="T40" fmla="*/ 0 h 90"/>
                <a:gd name="T41" fmla="*/ 79 w 79"/>
                <a:gd name="T42" fmla="*/ 90 h 9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" h="90">
                  <a:moveTo>
                    <a:pt x="10" y="0"/>
                  </a:moveTo>
                  <a:lnTo>
                    <a:pt x="20" y="41"/>
                  </a:lnTo>
                  <a:lnTo>
                    <a:pt x="0" y="90"/>
                  </a:lnTo>
                  <a:lnTo>
                    <a:pt x="20" y="90"/>
                  </a:lnTo>
                  <a:lnTo>
                    <a:pt x="30" y="79"/>
                  </a:lnTo>
                  <a:lnTo>
                    <a:pt x="49" y="90"/>
                  </a:lnTo>
                  <a:lnTo>
                    <a:pt x="61" y="59"/>
                  </a:lnTo>
                  <a:lnTo>
                    <a:pt x="79" y="59"/>
                  </a:lnTo>
                  <a:lnTo>
                    <a:pt x="79" y="41"/>
                  </a:lnTo>
                  <a:lnTo>
                    <a:pt x="40" y="30"/>
                  </a:lnTo>
                  <a:lnTo>
                    <a:pt x="40" y="1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69" name="Freeform 115"/>
            <p:cNvSpPr>
              <a:spLocks/>
            </p:cNvSpPr>
            <p:nvPr/>
          </p:nvSpPr>
          <p:spPr bwMode="auto">
            <a:xfrm>
              <a:off x="4425" y="1797"/>
              <a:ext cx="79" cy="90"/>
            </a:xfrm>
            <a:custGeom>
              <a:avLst/>
              <a:gdLst>
                <a:gd name="T0" fmla="*/ 10 w 79"/>
                <a:gd name="T1" fmla="*/ 0 h 90"/>
                <a:gd name="T2" fmla="*/ 20 w 79"/>
                <a:gd name="T3" fmla="*/ 41 h 90"/>
                <a:gd name="T4" fmla="*/ 0 w 79"/>
                <a:gd name="T5" fmla="*/ 90 h 90"/>
                <a:gd name="T6" fmla="*/ 20 w 79"/>
                <a:gd name="T7" fmla="*/ 90 h 90"/>
                <a:gd name="T8" fmla="*/ 30 w 79"/>
                <a:gd name="T9" fmla="*/ 79 h 90"/>
                <a:gd name="T10" fmla="*/ 49 w 79"/>
                <a:gd name="T11" fmla="*/ 90 h 90"/>
                <a:gd name="T12" fmla="*/ 61 w 79"/>
                <a:gd name="T13" fmla="*/ 59 h 90"/>
                <a:gd name="T14" fmla="*/ 79 w 79"/>
                <a:gd name="T15" fmla="*/ 59 h 90"/>
                <a:gd name="T16" fmla="*/ 79 w 79"/>
                <a:gd name="T17" fmla="*/ 41 h 90"/>
                <a:gd name="T18" fmla="*/ 40 w 79"/>
                <a:gd name="T19" fmla="*/ 30 h 90"/>
                <a:gd name="T20" fmla="*/ 40 w 79"/>
                <a:gd name="T21" fmla="*/ 10 h 90"/>
                <a:gd name="T22" fmla="*/ 10 w 79"/>
                <a:gd name="T23" fmla="*/ 0 h 90"/>
                <a:gd name="T24" fmla="*/ 10 w 79"/>
                <a:gd name="T25" fmla="*/ 0 h 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"/>
                <a:gd name="T40" fmla="*/ 0 h 90"/>
                <a:gd name="T41" fmla="*/ 79 w 79"/>
                <a:gd name="T42" fmla="*/ 90 h 9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" h="90">
                  <a:moveTo>
                    <a:pt x="10" y="0"/>
                  </a:moveTo>
                  <a:lnTo>
                    <a:pt x="20" y="41"/>
                  </a:lnTo>
                  <a:lnTo>
                    <a:pt x="0" y="90"/>
                  </a:lnTo>
                  <a:lnTo>
                    <a:pt x="20" y="90"/>
                  </a:lnTo>
                  <a:lnTo>
                    <a:pt x="30" y="79"/>
                  </a:lnTo>
                  <a:lnTo>
                    <a:pt x="49" y="90"/>
                  </a:lnTo>
                  <a:lnTo>
                    <a:pt x="61" y="59"/>
                  </a:lnTo>
                  <a:lnTo>
                    <a:pt x="79" y="59"/>
                  </a:lnTo>
                  <a:lnTo>
                    <a:pt x="79" y="41"/>
                  </a:lnTo>
                  <a:lnTo>
                    <a:pt x="40" y="30"/>
                  </a:lnTo>
                  <a:lnTo>
                    <a:pt x="40" y="10"/>
                  </a:lnTo>
                  <a:lnTo>
                    <a:pt x="1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0" name="Freeform 116"/>
            <p:cNvSpPr>
              <a:spLocks/>
            </p:cNvSpPr>
            <p:nvPr/>
          </p:nvSpPr>
          <p:spPr bwMode="auto">
            <a:xfrm>
              <a:off x="4374" y="1564"/>
              <a:ext cx="92" cy="217"/>
            </a:xfrm>
            <a:custGeom>
              <a:avLst/>
              <a:gdLst>
                <a:gd name="T0" fmla="*/ 0 w 92"/>
                <a:gd name="T1" fmla="*/ 3 h 217"/>
                <a:gd name="T2" fmla="*/ 35 w 92"/>
                <a:gd name="T3" fmla="*/ 80 h 217"/>
                <a:gd name="T4" fmla="*/ 45 w 92"/>
                <a:gd name="T5" fmla="*/ 137 h 217"/>
                <a:gd name="T6" fmla="*/ 33 w 92"/>
                <a:gd name="T7" fmla="*/ 175 h 217"/>
                <a:gd name="T8" fmla="*/ 48 w 92"/>
                <a:gd name="T9" fmla="*/ 215 h 217"/>
                <a:gd name="T10" fmla="*/ 66 w 92"/>
                <a:gd name="T11" fmla="*/ 209 h 217"/>
                <a:gd name="T12" fmla="*/ 92 w 92"/>
                <a:gd name="T13" fmla="*/ 217 h 217"/>
                <a:gd name="T14" fmla="*/ 64 w 92"/>
                <a:gd name="T15" fmla="*/ 158 h 217"/>
                <a:gd name="T16" fmla="*/ 68 w 92"/>
                <a:gd name="T17" fmla="*/ 147 h 217"/>
                <a:gd name="T18" fmla="*/ 86 w 92"/>
                <a:gd name="T19" fmla="*/ 139 h 217"/>
                <a:gd name="T20" fmla="*/ 82 w 92"/>
                <a:gd name="T21" fmla="*/ 111 h 217"/>
                <a:gd name="T22" fmla="*/ 66 w 92"/>
                <a:gd name="T23" fmla="*/ 101 h 217"/>
                <a:gd name="T24" fmla="*/ 41 w 92"/>
                <a:gd name="T25" fmla="*/ 42 h 217"/>
                <a:gd name="T26" fmla="*/ 17 w 92"/>
                <a:gd name="T27" fmla="*/ 0 h 217"/>
                <a:gd name="T28" fmla="*/ 0 w 92"/>
                <a:gd name="T29" fmla="*/ 3 h 217"/>
                <a:gd name="T30" fmla="*/ 0 w 92"/>
                <a:gd name="T31" fmla="*/ 3 h 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"/>
                <a:gd name="T49" fmla="*/ 0 h 217"/>
                <a:gd name="T50" fmla="*/ 92 w 92"/>
                <a:gd name="T51" fmla="*/ 217 h 2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" h="217">
                  <a:moveTo>
                    <a:pt x="0" y="3"/>
                  </a:moveTo>
                  <a:lnTo>
                    <a:pt x="35" y="80"/>
                  </a:lnTo>
                  <a:lnTo>
                    <a:pt x="45" y="137"/>
                  </a:lnTo>
                  <a:lnTo>
                    <a:pt x="33" y="175"/>
                  </a:lnTo>
                  <a:lnTo>
                    <a:pt x="48" y="215"/>
                  </a:lnTo>
                  <a:lnTo>
                    <a:pt x="66" y="209"/>
                  </a:lnTo>
                  <a:lnTo>
                    <a:pt x="92" y="217"/>
                  </a:lnTo>
                  <a:lnTo>
                    <a:pt x="64" y="158"/>
                  </a:lnTo>
                  <a:lnTo>
                    <a:pt x="68" y="147"/>
                  </a:lnTo>
                  <a:lnTo>
                    <a:pt x="86" y="139"/>
                  </a:lnTo>
                  <a:lnTo>
                    <a:pt x="82" y="111"/>
                  </a:lnTo>
                  <a:lnTo>
                    <a:pt x="66" y="101"/>
                  </a:lnTo>
                  <a:lnTo>
                    <a:pt x="41" y="42"/>
                  </a:lnTo>
                  <a:lnTo>
                    <a:pt x="17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1" name="Freeform 117"/>
            <p:cNvSpPr>
              <a:spLocks/>
            </p:cNvSpPr>
            <p:nvPr/>
          </p:nvSpPr>
          <p:spPr bwMode="auto">
            <a:xfrm>
              <a:off x="4374" y="1564"/>
              <a:ext cx="92" cy="217"/>
            </a:xfrm>
            <a:custGeom>
              <a:avLst/>
              <a:gdLst>
                <a:gd name="T0" fmla="*/ 0 w 92"/>
                <a:gd name="T1" fmla="*/ 3 h 217"/>
                <a:gd name="T2" fmla="*/ 35 w 92"/>
                <a:gd name="T3" fmla="*/ 80 h 217"/>
                <a:gd name="T4" fmla="*/ 45 w 92"/>
                <a:gd name="T5" fmla="*/ 137 h 217"/>
                <a:gd name="T6" fmla="*/ 33 w 92"/>
                <a:gd name="T7" fmla="*/ 175 h 217"/>
                <a:gd name="T8" fmla="*/ 48 w 92"/>
                <a:gd name="T9" fmla="*/ 215 h 217"/>
                <a:gd name="T10" fmla="*/ 66 w 92"/>
                <a:gd name="T11" fmla="*/ 209 h 217"/>
                <a:gd name="T12" fmla="*/ 92 w 92"/>
                <a:gd name="T13" fmla="*/ 217 h 217"/>
                <a:gd name="T14" fmla="*/ 64 w 92"/>
                <a:gd name="T15" fmla="*/ 158 h 217"/>
                <a:gd name="T16" fmla="*/ 68 w 92"/>
                <a:gd name="T17" fmla="*/ 147 h 217"/>
                <a:gd name="T18" fmla="*/ 86 w 92"/>
                <a:gd name="T19" fmla="*/ 139 h 217"/>
                <a:gd name="T20" fmla="*/ 82 w 92"/>
                <a:gd name="T21" fmla="*/ 111 h 217"/>
                <a:gd name="T22" fmla="*/ 66 w 92"/>
                <a:gd name="T23" fmla="*/ 101 h 217"/>
                <a:gd name="T24" fmla="*/ 41 w 92"/>
                <a:gd name="T25" fmla="*/ 42 h 217"/>
                <a:gd name="T26" fmla="*/ 17 w 92"/>
                <a:gd name="T27" fmla="*/ 0 h 217"/>
                <a:gd name="T28" fmla="*/ 0 w 92"/>
                <a:gd name="T29" fmla="*/ 3 h 217"/>
                <a:gd name="T30" fmla="*/ 0 w 92"/>
                <a:gd name="T31" fmla="*/ 3 h 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"/>
                <a:gd name="T49" fmla="*/ 0 h 217"/>
                <a:gd name="T50" fmla="*/ 92 w 92"/>
                <a:gd name="T51" fmla="*/ 217 h 2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" h="217">
                  <a:moveTo>
                    <a:pt x="0" y="3"/>
                  </a:moveTo>
                  <a:lnTo>
                    <a:pt x="35" y="80"/>
                  </a:lnTo>
                  <a:lnTo>
                    <a:pt x="45" y="137"/>
                  </a:lnTo>
                  <a:lnTo>
                    <a:pt x="33" y="175"/>
                  </a:lnTo>
                  <a:lnTo>
                    <a:pt x="48" y="215"/>
                  </a:lnTo>
                  <a:lnTo>
                    <a:pt x="66" y="209"/>
                  </a:lnTo>
                  <a:lnTo>
                    <a:pt x="92" y="217"/>
                  </a:lnTo>
                  <a:lnTo>
                    <a:pt x="64" y="158"/>
                  </a:lnTo>
                  <a:lnTo>
                    <a:pt x="68" y="147"/>
                  </a:lnTo>
                  <a:lnTo>
                    <a:pt x="86" y="139"/>
                  </a:lnTo>
                  <a:lnTo>
                    <a:pt x="82" y="111"/>
                  </a:lnTo>
                  <a:lnTo>
                    <a:pt x="66" y="101"/>
                  </a:lnTo>
                  <a:lnTo>
                    <a:pt x="41" y="42"/>
                  </a:lnTo>
                  <a:lnTo>
                    <a:pt x="17" y="0"/>
                  </a:lnTo>
                  <a:lnTo>
                    <a:pt x="0" y="3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2" name="Freeform 118"/>
            <p:cNvSpPr>
              <a:spLocks/>
            </p:cNvSpPr>
            <p:nvPr/>
          </p:nvSpPr>
          <p:spPr bwMode="auto">
            <a:xfrm>
              <a:off x="2227" y="841"/>
              <a:ext cx="2570" cy="1812"/>
            </a:xfrm>
            <a:custGeom>
              <a:avLst/>
              <a:gdLst>
                <a:gd name="T0" fmla="*/ 820 w 2570"/>
                <a:gd name="T1" fmla="*/ 1555 h 1812"/>
                <a:gd name="T2" fmla="*/ 1049 w 2570"/>
                <a:gd name="T3" fmla="*/ 1445 h 1812"/>
                <a:gd name="T4" fmla="*/ 879 w 2570"/>
                <a:gd name="T5" fmla="*/ 1297 h 1812"/>
                <a:gd name="T6" fmla="*/ 1216 w 2570"/>
                <a:gd name="T7" fmla="*/ 1467 h 1812"/>
                <a:gd name="T8" fmla="*/ 1265 w 2570"/>
                <a:gd name="T9" fmla="*/ 1584 h 1812"/>
                <a:gd name="T10" fmla="*/ 1473 w 2570"/>
                <a:gd name="T11" fmla="*/ 1506 h 1812"/>
                <a:gd name="T12" fmla="*/ 1571 w 2570"/>
                <a:gd name="T13" fmla="*/ 1555 h 1812"/>
                <a:gd name="T14" fmla="*/ 1651 w 2570"/>
                <a:gd name="T15" fmla="*/ 1702 h 1812"/>
                <a:gd name="T16" fmla="*/ 1671 w 2570"/>
                <a:gd name="T17" fmla="*/ 1694 h 1812"/>
                <a:gd name="T18" fmla="*/ 1750 w 2570"/>
                <a:gd name="T19" fmla="*/ 1702 h 1812"/>
                <a:gd name="T20" fmla="*/ 1750 w 2570"/>
                <a:gd name="T21" fmla="*/ 1516 h 1812"/>
                <a:gd name="T22" fmla="*/ 1967 w 2570"/>
                <a:gd name="T23" fmla="*/ 1377 h 1812"/>
                <a:gd name="T24" fmla="*/ 1948 w 2570"/>
                <a:gd name="T25" fmla="*/ 1159 h 1812"/>
                <a:gd name="T26" fmla="*/ 1938 w 2570"/>
                <a:gd name="T27" fmla="*/ 1091 h 1812"/>
                <a:gd name="T28" fmla="*/ 2026 w 2570"/>
                <a:gd name="T29" fmla="*/ 1179 h 1812"/>
                <a:gd name="T30" fmla="*/ 2026 w 2570"/>
                <a:gd name="T31" fmla="*/ 1110 h 1812"/>
                <a:gd name="T32" fmla="*/ 2134 w 2570"/>
                <a:gd name="T33" fmla="*/ 773 h 1812"/>
                <a:gd name="T34" fmla="*/ 2175 w 2570"/>
                <a:gd name="T35" fmla="*/ 526 h 1812"/>
                <a:gd name="T36" fmla="*/ 2283 w 2570"/>
                <a:gd name="T37" fmla="*/ 567 h 1812"/>
                <a:gd name="T38" fmla="*/ 2372 w 2570"/>
                <a:gd name="T39" fmla="*/ 813 h 1812"/>
                <a:gd name="T40" fmla="*/ 2357 w 2570"/>
                <a:gd name="T41" fmla="*/ 508 h 1812"/>
                <a:gd name="T42" fmla="*/ 2431 w 2570"/>
                <a:gd name="T43" fmla="*/ 265 h 1812"/>
                <a:gd name="T44" fmla="*/ 2560 w 2570"/>
                <a:gd name="T45" fmla="*/ 167 h 1812"/>
                <a:gd name="T46" fmla="*/ 2323 w 2570"/>
                <a:gd name="T47" fmla="*/ 74 h 1812"/>
                <a:gd name="T48" fmla="*/ 2156 w 2570"/>
                <a:gd name="T49" fmla="*/ 121 h 1812"/>
                <a:gd name="T50" fmla="*/ 1800 w 2570"/>
                <a:gd name="T51" fmla="*/ 121 h 1812"/>
                <a:gd name="T52" fmla="*/ 1571 w 2570"/>
                <a:gd name="T53" fmla="*/ 142 h 1812"/>
                <a:gd name="T54" fmla="*/ 1434 w 2570"/>
                <a:gd name="T55" fmla="*/ 92 h 1812"/>
                <a:gd name="T56" fmla="*/ 1286 w 2570"/>
                <a:gd name="T57" fmla="*/ 0 h 1812"/>
                <a:gd name="T58" fmla="*/ 1180 w 2570"/>
                <a:gd name="T59" fmla="*/ 203 h 1812"/>
                <a:gd name="T60" fmla="*/ 1069 w 2570"/>
                <a:gd name="T61" fmla="*/ 291 h 1812"/>
                <a:gd name="T62" fmla="*/ 1043 w 2570"/>
                <a:gd name="T63" fmla="*/ 487 h 1812"/>
                <a:gd name="T64" fmla="*/ 1005 w 2570"/>
                <a:gd name="T65" fmla="*/ 352 h 1812"/>
                <a:gd name="T66" fmla="*/ 939 w 2570"/>
                <a:gd name="T67" fmla="*/ 419 h 1812"/>
                <a:gd name="T68" fmla="*/ 614 w 2570"/>
                <a:gd name="T69" fmla="*/ 491 h 1812"/>
                <a:gd name="T70" fmla="*/ 540 w 2570"/>
                <a:gd name="T71" fmla="*/ 384 h 1812"/>
                <a:gd name="T72" fmla="*/ 242 w 2570"/>
                <a:gd name="T73" fmla="*/ 647 h 1812"/>
                <a:gd name="T74" fmla="*/ 286 w 2570"/>
                <a:gd name="T75" fmla="*/ 705 h 1812"/>
                <a:gd name="T76" fmla="*/ 406 w 2570"/>
                <a:gd name="T77" fmla="*/ 714 h 1812"/>
                <a:gd name="T78" fmla="*/ 435 w 2570"/>
                <a:gd name="T79" fmla="*/ 546 h 1812"/>
                <a:gd name="T80" fmla="*/ 452 w 2570"/>
                <a:gd name="T81" fmla="*/ 683 h 1812"/>
                <a:gd name="T82" fmla="*/ 435 w 2570"/>
                <a:gd name="T83" fmla="*/ 800 h 1812"/>
                <a:gd name="T84" fmla="*/ 257 w 2570"/>
                <a:gd name="T85" fmla="*/ 795 h 1812"/>
                <a:gd name="T86" fmla="*/ 88 w 2570"/>
                <a:gd name="T87" fmla="*/ 932 h 1812"/>
                <a:gd name="T88" fmla="*/ 70 w 2570"/>
                <a:gd name="T89" fmla="*/ 1041 h 1812"/>
                <a:gd name="T90" fmla="*/ 109 w 2570"/>
                <a:gd name="T91" fmla="*/ 1159 h 1812"/>
                <a:gd name="T92" fmla="*/ 358 w 2570"/>
                <a:gd name="T93" fmla="*/ 1164 h 1812"/>
                <a:gd name="T94" fmla="*/ 307 w 2570"/>
                <a:gd name="T95" fmla="*/ 1041 h 1812"/>
                <a:gd name="T96" fmla="*/ 425 w 2570"/>
                <a:gd name="T97" fmla="*/ 1091 h 1812"/>
                <a:gd name="T98" fmla="*/ 474 w 2570"/>
                <a:gd name="T99" fmla="*/ 1169 h 1812"/>
                <a:gd name="T100" fmla="*/ 545 w 2570"/>
                <a:gd name="T101" fmla="*/ 1169 h 1812"/>
                <a:gd name="T102" fmla="*/ 643 w 2570"/>
                <a:gd name="T103" fmla="*/ 1267 h 181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70"/>
                <a:gd name="T157" fmla="*/ 0 h 1812"/>
                <a:gd name="T158" fmla="*/ 2570 w 2570"/>
                <a:gd name="T159" fmla="*/ 1812 h 181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70" h="1812">
                  <a:moveTo>
                    <a:pt x="653" y="1324"/>
                  </a:moveTo>
                  <a:lnTo>
                    <a:pt x="722" y="1406"/>
                  </a:lnTo>
                  <a:lnTo>
                    <a:pt x="731" y="1437"/>
                  </a:lnTo>
                  <a:lnTo>
                    <a:pt x="820" y="1555"/>
                  </a:lnTo>
                  <a:lnTo>
                    <a:pt x="910" y="1555"/>
                  </a:lnTo>
                  <a:lnTo>
                    <a:pt x="1028" y="1496"/>
                  </a:lnTo>
                  <a:lnTo>
                    <a:pt x="1028" y="1476"/>
                  </a:lnTo>
                  <a:lnTo>
                    <a:pt x="1049" y="1445"/>
                  </a:lnTo>
                  <a:lnTo>
                    <a:pt x="979" y="1396"/>
                  </a:lnTo>
                  <a:lnTo>
                    <a:pt x="949" y="1406"/>
                  </a:lnTo>
                  <a:lnTo>
                    <a:pt x="890" y="1347"/>
                  </a:lnTo>
                  <a:lnTo>
                    <a:pt x="879" y="1297"/>
                  </a:lnTo>
                  <a:lnTo>
                    <a:pt x="998" y="1386"/>
                  </a:lnTo>
                  <a:lnTo>
                    <a:pt x="1196" y="1418"/>
                  </a:lnTo>
                  <a:lnTo>
                    <a:pt x="1187" y="1455"/>
                  </a:lnTo>
                  <a:lnTo>
                    <a:pt x="1216" y="1467"/>
                  </a:lnTo>
                  <a:lnTo>
                    <a:pt x="1245" y="1455"/>
                  </a:lnTo>
                  <a:lnTo>
                    <a:pt x="1236" y="1496"/>
                  </a:lnTo>
                  <a:lnTo>
                    <a:pt x="1265" y="1565"/>
                  </a:lnTo>
                  <a:lnTo>
                    <a:pt x="1265" y="1584"/>
                  </a:lnTo>
                  <a:lnTo>
                    <a:pt x="1314" y="1673"/>
                  </a:lnTo>
                  <a:lnTo>
                    <a:pt x="1355" y="1643"/>
                  </a:lnTo>
                  <a:lnTo>
                    <a:pt x="1404" y="1535"/>
                  </a:lnTo>
                  <a:lnTo>
                    <a:pt x="1473" y="1506"/>
                  </a:lnTo>
                  <a:lnTo>
                    <a:pt x="1524" y="1437"/>
                  </a:lnTo>
                  <a:lnTo>
                    <a:pt x="1542" y="1496"/>
                  </a:lnTo>
                  <a:lnTo>
                    <a:pt x="1561" y="1516"/>
                  </a:lnTo>
                  <a:lnTo>
                    <a:pt x="1571" y="1555"/>
                  </a:lnTo>
                  <a:lnTo>
                    <a:pt x="1591" y="1565"/>
                  </a:lnTo>
                  <a:lnTo>
                    <a:pt x="1612" y="1535"/>
                  </a:lnTo>
                  <a:lnTo>
                    <a:pt x="1651" y="1633"/>
                  </a:lnTo>
                  <a:lnTo>
                    <a:pt x="1651" y="1702"/>
                  </a:lnTo>
                  <a:lnTo>
                    <a:pt x="1691" y="1782"/>
                  </a:lnTo>
                  <a:lnTo>
                    <a:pt x="1730" y="1812"/>
                  </a:lnTo>
                  <a:lnTo>
                    <a:pt x="1710" y="1743"/>
                  </a:lnTo>
                  <a:lnTo>
                    <a:pt x="1671" y="1694"/>
                  </a:lnTo>
                  <a:lnTo>
                    <a:pt x="1671" y="1614"/>
                  </a:lnTo>
                  <a:lnTo>
                    <a:pt x="1701" y="1624"/>
                  </a:lnTo>
                  <a:lnTo>
                    <a:pt x="1714" y="1666"/>
                  </a:lnTo>
                  <a:lnTo>
                    <a:pt x="1750" y="1702"/>
                  </a:lnTo>
                  <a:lnTo>
                    <a:pt x="1820" y="1624"/>
                  </a:lnTo>
                  <a:lnTo>
                    <a:pt x="1820" y="1574"/>
                  </a:lnTo>
                  <a:lnTo>
                    <a:pt x="1789" y="1525"/>
                  </a:lnTo>
                  <a:lnTo>
                    <a:pt x="1750" y="1516"/>
                  </a:lnTo>
                  <a:lnTo>
                    <a:pt x="1789" y="1467"/>
                  </a:lnTo>
                  <a:lnTo>
                    <a:pt x="1800" y="1476"/>
                  </a:lnTo>
                  <a:lnTo>
                    <a:pt x="1897" y="1445"/>
                  </a:lnTo>
                  <a:lnTo>
                    <a:pt x="1967" y="1377"/>
                  </a:lnTo>
                  <a:lnTo>
                    <a:pt x="1987" y="1316"/>
                  </a:lnTo>
                  <a:lnTo>
                    <a:pt x="1967" y="1306"/>
                  </a:lnTo>
                  <a:lnTo>
                    <a:pt x="1938" y="1238"/>
                  </a:lnTo>
                  <a:lnTo>
                    <a:pt x="1948" y="1159"/>
                  </a:lnTo>
                  <a:lnTo>
                    <a:pt x="1918" y="1189"/>
                  </a:lnTo>
                  <a:lnTo>
                    <a:pt x="1897" y="1169"/>
                  </a:lnTo>
                  <a:lnTo>
                    <a:pt x="1897" y="1130"/>
                  </a:lnTo>
                  <a:lnTo>
                    <a:pt x="1938" y="1091"/>
                  </a:lnTo>
                  <a:lnTo>
                    <a:pt x="1958" y="1107"/>
                  </a:lnTo>
                  <a:lnTo>
                    <a:pt x="1987" y="1091"/>
                  </a:lnTo>
                  <a:lnTo>
                    <a:pt x="1987" y="1159"/>
                  </a:lnTo>
                  <a:lnTo>
                    <a:pt x="2026" y="1179"/>
                  </a:lnTo>
                  <a:lnTo>
                    <a:pt x="2026" y="1208"/>
                  </a:lnTo>
                  <a:lnTo>
                    <a:pt x="2046" y="1247"/>
                  </a:lnTo>
                  <a:lnTo>
                    <a:pt x="2075" y="1198"/>
                  </a:lnTo>
                  <a:lnTo>
                    <a:pt x="2026" y="1110"/>
                  </a:lnTo>
                  <a:lnTo>
                    <a:pt x="2066" y="1020"/>
                  </a:lnTo>
                  <a:lnTo>
                    <a:pt x="2087" y="1051"/>
                  </a:lnTo>
                  <a:lnTo>
                    <a:pt x="2146" y="932"/>
                  </a:lnTo>
                  <a:lnTo>
                    <a:pt x="2134" y="773"/>
                  </a:lnTo>
                  <a:lnTo>
                    <a:pt x="2105" y="714"/>
                  </a:lnTo>
                  <a:lnTo>
                    <a:pt x="2066" y="697"/>
                  </a:lnTo>
                  <a:lnTo>
                    <a:pt x="2079" y="571"/>
                  </a:lnTo>
                  <a:lnTo>
                    <a:pt x="2175" y="526"/>
                  </a:lnTo>
                  <a:lnTo>
                    <a:pt x="2205" y="556"/>
                  </a:lnTo>
                  <a:lnTo>
                    <a:pt x="2332" y="399"/>
                  </a:lnTo>
                  <a:lnTo>
                    <a:pt x="2332" y="458"/>
                  </a:lnTo>
                  <a:lnTo>
                    <a:pt x="2283" y="567"/>
                  </a:lnTo>
                  <a:lnTo>
                    <a:pt x="2283" y="626"/>
                  </a:lnTo>
                  <a:lnTo>
                    <a:pt x="2323" y="734"/>
                  </a:lnTo>
                  <a:lnTo>
                    <a:pt x="2352" y="744"/>
                  </a:lnTo>
                  <a:lnTo>
                    <a:pt x="2372" y="813"/>
                  </a:lnTo>
                  <a:lnTo>
                    <a:pt x="2391" y="685"/>
                  </a:lnTo>
                  <a:lnTo>
                    <a:pt x="2411" y="675"/>
                  </a:lnTo>
                  <a:lnTo>
                    <a:pt x="2372" y="616"/>
                  </a:lnTo>
                  <a:lnTo>
                    <a:pt x="2357" y="508"/>
                  </a:lnTo>
                  <a:lnTo>
                    <a:pt x="2426" y="459"/>
                  </a:lnTo>
                  <a:lnTo>
                    <a:pt x="2460" y="360"/>
                  </a:lnTo>
                  <a:lnTo>
                    <a:pt x="2491" y="350"/>
                  </a:lnTo>
                  <a:lnTo>
                    <a:pt x="2431" y="265"/>
                  </a:lnTo>
                  <a:lnTo>
                    <a:pt x="2540" y="240"/>
                  </a:lnTo>
                  <a:lnTo>
                    <a:pt x="2570" y="201"/>
                  </a:lnTo>
                  <a:lnTo>
                    <a:pt x="2527" y="180"/>
                  </a:lnTo>
                  <a:lnTo>
                    <a:pt x="2560" y="167"/>
                  </a:lnTo>
                  <a:lnTo>
                    <a:pt x="2524" y="132"/>
                  </a:lnTo>
                  <a:lnTo>
                    <a:pt x="2491" y="152"/>
                  </a:lnTo>
                  <a:lnTo>
                    <a:pt x="2362" y="62"/>
                  </a:lnTo>
                  <a:lnTo>
                    <a:pt x="2323" y="74"/>
                  </a:lnTo>
                  <a:lnTo>
                    <a:pt x="2244" y="52"/>
                  </a:lnTo>
                  <a:lnTo>
                    <a:pt x="2205" y="83"/>
                  </a:lnTo>
                  <a:lnTo>
                    <a:pt x="2264" y="132"/>
                  </a:lnTo>
                  <a:lnTo>
                    <a:pt x="2156" y="121"/>
                  </a:lnTo>
                  <a:lnTo>
                    <a:pt x="2066" y="149"/>
                  </a:lnTo>
                  <a:lnTo>
                    <a:pt x="1869" y="113"/>
                  </a:lnTo>
                  <a:lnTo>
                    <a:pt x="1840" y="83"/>
                  </a:lnTo>
                  <a:lnTo>
                    <a:pt x="1800" y="121"/>
                  </a:lnTo>
                  <a:lnTo>
                    <a:pt x="1820" y="162"/>
                  </a:lnTo>
                  <a:lnTo>
                    <a:pt x="1742" y="201"/>
                  </a:lnTo>
                  <a:lnTo>
                    <a:pt x="1620" y="123"/>
                  </a:lnTo>
                  <a:lnTo>
                    <a:pt x="1571" y="142"/>
                  </a:lnTo>
                  <a:lnTo>
                    <a:pt x="1503" y="132"/>
                  </a:lnTo>
                  <a:lnTo>
                    <a:pt x="1404" y="191"/>
                  </a:lnTo>
                  <a:lnTo>
                    <a:pt x="1394" y="132"/>
                  </a:lnTo>
                  <a:lnTo>
                    <a:pt x="1434" y="92"/>
                  </a:lnTo>
                  <a:lnTo>
                    <a:pt x="1424" y="25"/>
                  </a:lnTo>
                  <a:lnTo>
                    <a:pt x="1345" y="25"/>
                  </a:lnTo>
                  <a:lnTo>
                    <a:pt x="1314" y="52"/>
                  </a:lnTo>
                  <a:lnTo>
                    <a:pt x="1286" y="0"/>
                  </a:lnTo>
                  <a:lnTo>
                    <a:pt x="1245" y="13"/>
                  </a:lnTo>
                  <a:lnTo>
                    <a:pt x="1226" y="95"/>
                  </a:lnTo>
                  <a:lnTo>
                    <a:pt x="1147" y="182"/>
                  </a:lnTo>
                  <a:lnTo>
                    <a:pt x="1180" y="203"/>
                  </a:lnTo>
                  <a:lnTo>
                    <a:pt x="1108" y="231"/>
                  </a:lnTo>
                  <a:lnTo>
                    <a:pt x="1187" y="299"/>
                  </a:lnTo>
                  <a:lnTo>
                    <a:pt x="1157" y="337"/>
                  </a:lnTo>
                  <a:lnTo>
                    <a:pt x="1069" y="291"/>
                  </a:lnTo>
                  <a:lnTo>
                    <a:pt x="1079" y="350"/>
                  </a:lnTo>
                  <a:lnTo>
                    <a:pt x="1157" y="419"/>
                  </a:lnTo>
                  <a:lnTo>
                    <a:pt x="1106" y="414"/>
                  </a:lnTo>
                  <a:lnTo>
                    <a:pt x="1043" y="487"/>
                  </a:lnTo>
                  <a:lnTo>
                    <a:pt x="1069" y="409"/>
                  </a:lnTo>
                  <a:lnTo>
                    <a:pt x="1028" y="260"/>
                  </a:lnTo>
                  <a:lnTo>
                    <a:pt x="1008" y="271"/>
                  </a:lnTo>
                  <a:lnTo>
                    <a:pt x="1005" y="352"/>
                  </a:lnTo>
                  <a:lnTo>
                    <a:pt x="1028" y="419"/>
                  </a:lnTo>
                  <a:lnTo>
                    <a:pt x="959" y="379"/>
                  </a:lnTo>
                  <a:lnTo>
                    <a:pt x="930" y="379"/>
                  </a:lnTo>
                  <a:lnTo>
                    <a:pt x="939" y="419"/>
                  </a:lnTo>
                  <a:lnTo>
                    <a:pt x="751" y="453"/>
                  </a:lnTo>
                  <a:lnTo>
                    <a:pt x="722" y="507"/>
                  </a:lnTo>
                  <a:lnTo>
                    <a:pt x="643" y="567"/>
                  </a:lnTo>
                  <a:lnTo>
                    <a:pt x="614" y="491"/>
                  </a:lnTo>
                  <a:lnTo>
                    <a:pt x="668" y="489"/>
                  </a:lnTo>
                  <a:lnTo>
                    <a:pt x="673" y="441"/>
                  </a:lnTo>
                  <a:lnTo>
                    <a:pt x="568" y="415"/>
                  </a:lnTo>
                  <a:lnTo>
                    <a:pt x="540" y="384"/>
                  </a:lnTo>
                  <a:lnTo>
                    <a:pt x="386" y="435"/>
                  </a:lnTo>
                  <a:lnTo>
                    <a:pt x="371" y="474"/>
                  </a:lnTo>
                  <a:lnTo>
                    <a:pt x="239" y="626"/>
                  </a:lnTo>
                  <a:lnTo>
                    <a:pt x="242" y="647"/>
                  </a:lnTo>
                  <a:lnTo>
                    <a:pt x="227" y="675"/>
                  </a:lnTo>
                  <a:lnTo>
                    <a:pt x="237" y="744"/>
                  </a:lnTo>
                  <a:lnTo>
                    <a:pt x="267" y="734"/>
                  </a:lnTo>
                  <a:lnTo>
                    <a:pt x="286" y="705"/>
                  </a:lnTo>
                  <a:lnTo>
                    <a:pt x="347" y="795"/>
                  </a:lnTo>
                  <a:lnTo>
                    <a:pt x="366" y="783"/>
                  </a:lnTo>
                  <a:lnTo>
                    <a:pt x="366" y="744"/>
                  </a:lnTo>
                  <a:lnTo>
                    <a:pt x="406" y="714"/>
                  </a:lnTo>
                  <a:lnTo>
                    <a:pt x="376" y="656"/>
                  </a:lnTo>
                  <a:lnTo>
                    <a:pt x="386" y="626"/>
                  </a:lnTo>
                  <a:lnTo>
                    <a:pt x="416" y="626"/>
                  </a:lnTo>
                  <a:lnTo>
                    <a:pt x="435" y="546"/>
                  </a:lnTo>
                  <a:lnTo>
                    <a:pt x="465" y="536"/>
                  </a:lnTo>
                  <a:lnTo>
                    <a:pt x="494" y="577"/>
                  </a:lnTo>
                  <a:lnTo>
                    <a:pt x="445" y="634"/>
                  </a:lnTo>
                  <a:lnTo>
                    <a:pt x="452" y="683"/>
                  </a:lnTo>
                  <a:lnTo>
                    <a:pt x="540" y="657"/>
                  </a:lnTo>
                  <a:lnTo>
                    <a:pt x="563" y="693"/>
                  </a:lnTo>
                  <a:lnTo>
                    <a:pt x="442" y="768"/>
                  </a:lnTo>
                  <a:lnTo>
                    <a:pt x="435" y="800"/>
                  </a:lnTo>
                  <a:lnTo>
                    <a:pt x="347" y="832"/>
                  </a:lnTo>
                  <a:lnTo>
                    <a:pt x="286" y="832"/>
                  </a:lnTo>
                  <a:lnTo>
                    <a:pt x="298" y="764"/>
                  </a:lnTo>
                  <a:lnTo>
                    <a:pt x="257" y="795"/>
                  </a:lnTo>
                  <a:lnTo>
                    <a:pt x="257" y="824"/>
                  </a:lnTo>
                  <a:lnTo>
                    <a:pt x="219" y="832"/>
                  </a:lnTo>
                  <a:lnTo>
                    <a:pt x="178" y="912"/>
                  </a:lnTo>
                  <a:lnTo>
                    <a:pt x="88" y="932"/>
                  </a:lnTo>
                  <a:lnTo>
                    <a:pt x="90" y="950"/>
                  </a:lnTo>
                  <a:lnTo>
                    <a:pt x="119" y="952"/>
                  </a:lnTo>
                  <a:lnTo>
                    <a:pt x="109" y="1030"/>
                  </a:lnTo>
                  <a:lnTo>
                    <a:pt x="70" y="1041"/>
                  </a:lnTo>
                  <a:lnTo>
                    <a:pt x="10" y="1030"/>
                  </a:lnTo>
                  <a:lnTo>
                    <a:pt x="0" y="1120"/>
                  </a:lnTo>
                  <a:lnTo>
                    <a:pt x="29" y="1159"/>
                  </a:lnTo>
                  <a:lnTo>
                    <a:pt x="109" y="1159"/>
                  </a:lnTo>
                  <a:lnTo>
                    <a:pt x="149" y="1079"/>
                  </a:lnTo>
                  <a:lnTo>
                    <a:pt x="247" y="1030"/>
                  </a:lnTo>
                  <a:lnTo>
                    <a:pt x="357" y="1109"/>
                  </a:lnTo>
                  <a:lnTo>
                    <a:pt x="358" y="1164"/>
                  </a:lnTo>
                  <a:lnTo>
                    <a:pt x="376" y="1123"/>
                  </a:lnTo>
                  <a:lnTo>
                    <a:pt x="398" y="1120"/>
                  </a:lnTo>
                  <a:lnTo>
                    <a:pt x="399" y="1102"/>
                  </a:lnTo>
                  <a:lnTo>
                    <a:pt x="307" y="1041"/>
                  </a:lnTo>
                  <a:lnTo>
                    <a:pt x="327" y="1020"/>
                  </a:lnTo>
                  <a:lnTo>
                    <a:pt x="376" y="1030"/>
                  </a:lnTo>
                  <a:lnTo>
                    <a:pt x="376" y="1051"/>
                  </a:lnTo>
                  <a:lnTo>
                    <a:pt x="425" y="1091"/>
                  </a:lnTo>
                  <a:lnTo>
                    <a:pt x="427" y="1125"/>
                  </a:lnTo>
                  <a:lnTo>
                    <a:pt x="455" y="1130"/>
                  </a:lnTo>
                  <a:lnTo>
                    <a:pt x="445" y="1159"/>
                  </a:lnTo>
                  <a:lnTo>
                    <a:pt x="474" y="1169"/>
                  </a:lnTo>
                  <a:lnTo>
                    <a:pt x="484" y="1149"/>
                  </a:lnTo>
                  <a:lnTo>
                    <a:pt x="474" y="1110"/>
                  </a:lnTo>
                  <a:lnTo>
                    <a:pt x="535" y="1120"/>
                  </a:lnTo>
                  <a:lnTo>
                    <a:pt x="545" y="1169"/>
                  </a:lnTo>
                  <a:lnTo>
                    <a:pt x="623" y="1208"/>
                  </a:lnTo>
                  <a:lnTo>
                    <a:pt x="663" y="1184"/>
                  </a:lnTo>
                  <a:lnTo>
                    <a:pt x="682" y="1189"/>
                  </a:lnTo>
                  <a:lnTo>
                    <a:pt x="643" y="1267"/>
                  </a:lnTo>
                  <a:lnTo>
                    <a:pt x="653" y="13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3" name="Freeform 119"/>
            <p:cNvSpPr>
              <a:spLocks/>
            </p:cNvSpPr>
            <p:nvPr/>
          </p:nvSpPr>
          <p:spPr bwMode="auto">
            <a:xfrm>
              <a:off x="2227" y="841"/>
              <a:ext cx="2570" cy="1812"/>
            </a:xfrm>
            <a:custGeom>
              <a:avLst/>
              <a:gdLst>
                <a:gd name="T0" fmla="*/ 820 w 2570"/>
                <a:gd name="T1" fmla="*/ 1555 h 1812"/>
                <a:gd name="T2" fmla="*/ 1049 w 2570"/>
                <a:gd name="T3" fmla="*/ 1445 h 1812"/>
                <a:gd name="T4" fmla="*/ 879 w 2570"/>
                <a:gd name="T5" fmla="*/ 1297 h 1812"/>
                <a:gd name="T6" fmla="*/ 1216 w 2570"/>
                <a:gd name="T7" fmla="*/ 1467 h 1812"/>
                <a:gd name="T8" fmla="*/ 1265 w 2570"/>
                <a:gd name="T9" fmla="*/ 1584 h 1812"/>
                <a:gd name="T10" fmla="*/ 1473 w 2570"/>
                <a:gd name="T11" fmla="*/ 1506 h 1812"/>
                <a:gd name="T12" fmla="*/ 1571 w 2570"/>
                <a:gd name="T13" fmla="*/ 1555 h 1812"/>
                <a:gd name="T14" fmla="*/ 1651 w 2570"/>
                <a:gd name="T15" fmla="*/ 1702 h 1812"/>
                <a:gd name="T16" fmla="*/ 1671 w 2570"/>
                <a:gd name="T17" fmla="*/ 1694 h 1812"/>
                <a:gd name="T18" fmla="*/ 1750 w 2570"/>
                <a:gd name="T19" fmla="*/ 1702 h 1812"/>
                <a:gd name="T20" fmla="*/ 1750 w 2570"/>
                <a:gd name="T21" fmla="*/ 1516 h 1812"/>
                <a:gd name="T22" fmla="*/ 1967 w 2570"/>
                <a:gd name="T23" fmla="*/ 1377 h 1812"/>
                <a:gd name="T24" fmla="*/ 1948 w 2570"/>
                <a:gd name="T25" fmla="*/ 1159 h 1812"/>
                <a:gd name="T26" fmla="*/ 1938 w 2570"/>
                <a:gd name="T27" fmla="*/ 1091 h 1812"/>
                <a:gd name="T28" fmla="*/ 2026 w 2570"/>
                <a:gd name="T29" fmla="*/ 1179 h 1812"/>
                <a:gd name="T30" fmla="*/ 2026 w 2570"/>
                <a:gd name="T31" fmla="*/ 1110 h 1812"/>
                <a:gd name="T32" fmla="*/ 2134 w 2570"/>
                <a:gd name="T33" fmla="*/ 773 h 1812"/>
                <a:gd name="T34" fmla="*/ 2175 w 2570"/>
                <a:gd name="T35" fmla="*/ 526 h 1812"/>
                <a:gd name="T36" fmla="*/ 2283 w 2570"/>
                <a:gd name="T37" fmla="*/ 567 h 1812"/>
                <a:gd name="T38" fmla="*/ 2372 w 2570"/>
                <a:gd name="T39" fmla="*/ 813 h 1812"/>
                <a:gd name="T40" fmla="*/ 2357 w 2570"/>
                <a:gd name="T41" fmla="*/ 508 h 1812"/>
                <a:gd name="T42" fmla="*/ 2431 w 2570"/>
                <a:gd name="T43" fmla="*/ 265 h 1812"/>
                <a:gd name="T44" fmla="*/ 2560 w 2570"/>
                <a:gd name="T45" fmla="*/ 167 h 1812"/>
                <a:gd name="T46" fmla="*/ 2323 w 2570"/>
                <a:gd name="T47" fmla="*/ 74 h 1812"/>
                <a:gd name="T48" fmla="*/ 2156 w 2570"/>
                <a:gd name="T49" fmla="*/ 121 h 1812"/>
                <a:gd name="T50" fmla="*/ 1800 w 2570"/>
                <a:gd name="T51" fmla="*/ 121 h 1812"/>
                <a:gd name="T52" fmla="*/ 1571 w 2570"/>
                <a:gd name="T53" fmla="*/ 142 h 1812"/>
                <a:gd name="T54" fmla="*/ 1434 w 2570"/>
                <a:gd name="T55" fmla="*/ 92 h 1812"/>
                <a:gd name="T56" fmla="*/ 1286 w 2570"/>
                <a:gd name="T57" fmla="*/ 0 h 1812"/>
                <a:gd name="T58" fmla="*/ 1180 w 2570"/>
                <a:gd name="T59" fmla="*/ 203 h 1812"/>
                <a:gd name="T60" fmla="*/ 1069 w 2570"/>
                <a:gd name="T61" fmla="*/ 291 h 1812"/>
                <a:gd name="T62" fmla="*/ 1043 w 2570"/>
                <a:gd name="T63" fmla="*/ 487 h 1812"/>
                <a:gd name="T64" fmla="*/ 1005 w 2570"/>
                <a:gd name="T65" fmla="*/ 352 h 1812"/>
                <a:gd name="T66" fmla="*/ 939 w 2570"/>
                <a:gd name="T67" fmla="*/ 419 h 1812"/>
                <a:gd name="T68" fmla="*/ 614 w 2570"/>
                <a:gd name="T69" fmla="*/ 491 h 1812"/>
                <a:gd name="T70" fmla="*/ 540 w 2570"/>
                <a:gd name="T71" fmla="*/ 384 h 1812"/>
                <a:gd name="T72" fmla="*/ 242 w 2570"/>
                <a:gd name="T73" fmla="*/ 647 h 1812"/>
                <a:gd name="T74" fmla="*/ 286 w 2570"/>
                <a:gd name="T75" fmla="*/ 705 h 1812"/>
                <a:gd name="T76" fmla="*/ 406 w 2570"/>
                <a:gd name="T77" fmla="*/ 714 h 1812"/>
                <a:gd name="T78" fmla="*/ 435 w 2570"/>
                <a:gd name="T79" fmla="*/ 546 h 1812"/>
                <a:gd name="T80" fmla="*/ 452 w 2570"/>
                <a:gd name="T81" fmla="*/ 683 h 1812"/>
                <a:gd name="T82" fmla="*/ 435 w 2570"/>
                <a:gd name="T83" fmla="*/ 800 h 1812"/>
                <a:gd name="T84" fmla="*/ 257 w 2570"/>
                <a:gd name="T85" fmla="*/ 795 h 1812"/>
                <a:gd name="T86" fmla="*/ 88 w 2570"/>
                <a:gd name="T87" fmla="*/ 932 h 1812"/>
                <a:gd name="T88" fmla="*/ 70 w 2570"/>
                <a:gd name="T89" fmla="*/ 1041 h 1812"/>
                <a:gd name="T90" fmla="*/ 109 w 2570"/>
                <a:gd name="T91" fmla="*/ 1159 h 1812"/>
                <a:gd name="T92" fmla="*/ 358 w 2570"/>
                <a:gd name="T93" fmla="*/ 1164 h 1812"/>
                <a:gd name="T94" fmla="*/ 307 w 2570"/>
                <a:gd name="T95" fmla="*/ 1041 h 1812"/>
                <a:gd name="T96" fmla="*/ 425 w 2570"/>
                <a:gd name="T97" fmla="*/ 1091 h 1812"/>
                <a:gd name="T98" fmla="*/ 474 w 2570"/>
                <a:gd name="T99" fmla="*/ 1169 h 1812"/>
                <a:gd name="T100" fmla="*/ 545 w 2570"/>
                <a:gd name="T101" fmla="*/ 1169 h 1812"/>
                <a:gd name="T102" fmla="*/ 643 w 2570"/>
                <a:gd name="T103" fmla="*/ 1267 h 181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70"/>
                <a:gd name="T157" fmla="*/ 0 h 1812"/>
                <a:gd name="T158" fmla="*/ 2570 w 2570"/>
                <a:gd name="T159" fmla="*/ 1812 h 181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70" h="1812">
                  <a:moveTo>
                    <a:pt x="653" y="1324"/>
                  </a:moveTo>
                  <a:lnTo>
                    <a:pt x="722" y="1406"/>
                  </a:lnTo>
                  <a:lnTo>
                    <a:pt x="731" y="1437"/>
                  </a:lnTo>
                  <a:lnTo>
                    <a:pt x="820" y="1555"/>
                  </a:lnTo>
                  <a:lnTo>
                    <a:pt x="910" y="1555"/>
                  </a:lnTo>
                  <a:lnTo>
                    <a:pt x="1028" y="1496"/>
                  </a:lnTo>
                  <a:lnTo>
                    <a:pt x="1028" y="1476"/>
                  </a:lnTo>
                  <a:lnTo>
                    <a:pt x="1049" y="1445"/>
                  </a:lnTo>
                  <a:lnTo>
                    <a:pt x="979" y="1396"/>
                  </a:lnTo>
                  <a:lnTo>
                    <a:pt x="949" y="1406"/>
                  </a:lnTo>
                  <a:lnTo>
                    <a:pt x="890" y="1347"/>
                  </a:lnTo>
                  <a:lnTo>
                    <a:pt x="879" y="1297"/>
                  </a:lnTo>
                  <a:lnTo>
                    <a:pt x="998" y="1386"/>
                  </a:lnTo>
                  <a:lnTo>
                    <a:pt x="1196" y="1418"/>
                  </a:lnTo>
                  <a:lnTo>
                    <a:pt x="1187" y="1455"/>
                  </a:lnTo>
                  <a:lnTo>
                    <a:pt x="1216" y="1467"/>
                  </a:lnTo>
                  <a:lnTo>
                    <a:pt x="1245" y="1455"/>
                  </a:lnTo>
                  <a:lnTo>
                    <a:pt x="1236" y="1496"/>
                  </a:lnTo>
                  <a:lnTo>
                    <a:pt x="1265" y="1565"/>
                  </a:lnTo>
                  <a:lnTo>
                    <a:pt x="1265" y="1584"/>
                  </a:lnTo>
                  <a:lnTo>
                    <a:pt x="1314" y="1673"/>
                  </a:lnTo>
                  <a:lnTo>
                    <a:pt x="1355" y="1643"/>
                  </a:lnTo>
                  <a:lnTo>
                    <a:pt x="1404" y="1535"/>
                  </a:lnTo>
                  <a:lnTo>
                    <a:pt x="1473" y="1506"/>
                  </a:lnTo>
                  <a:lnTo>
                    <a:pt x="1524" y="1437"/>
                  </a:lnTo>
                  <a:lnTo>
                    <a:pt x="1542" y="1496"/>
                  </a:lnTo>
                  <a:lnTo>
                    <a:pt x="1561" y="1516"/>
                  </a:lnTo>
                  <a:lnTo>
                    <a:pt x="1571" y="1555"/>
                  </a:lnTo>
                  <a:lnTo>
                    <a:pt x="1591" y="1565"/>
                  </a:lnTo>
                  <a:lnTo>
                    <a:pt x="1612" y="1535"/>
                  </a:lnTo>
                  <a:lnTo>
                    <a:pt x="1651" y="1633"/>
                  </a:lnTo>
                  <a:lnTo>
                    <a:pt x="1651" y="1702"/>
                  </a:lnTo>
                  <a:lnTo>
                    <a:pt x="1691" y="1782"/>
                  </a:lnTo>
                  <a:lnTo>
                    <a:pt x="1730" y="1812"/>
                  </a:lnTo>
                  <a:lnTo>
                    <a:pt x="1710" y="1743"/>
                  </a:lnTo>
                  <a:lnTo>
                    <a:pt x="1671" y="1694"/>
                  </a:lnTo>
                  <a:lnTo>
                    <a:pt x="1671" y="1614"/>
                  </a:lnTo>
                  <a:lnTo>
                    <a:pt x="1701" y="1624"/>
                  </a:lnTo>
                  <a:lnTo>
                    <a:pt x="1714" y="1666"/>
                  </a:lnTo>
                  <a:lnTo>
                    <a:pt x="1750" y="1702"/>
                  </a:lnTo>
                  <a:lnTo>
                    <a:pt x="1820" y="1624"/>
                  </a:lnTo>
                  <a:lnTo>
                    <a:pt x="1820" y="1574"/>
                  </a:lnTo>
                  <a:lnTo>
                    <a:pt x="1789" y="1525"/>
                  </a:lnTo>
                  <a:lnTo>
                    <a:pt x="1750" y="1516"/>
                  </a:lnTo>
                  <a:lnTo>
                    <a:pt x="1789" y="1467"/>
                  </a:lnTo>
                  <a:lnTo>
                    <a:pt x="1800" y="1476"/>
                  </a:lnTo>
                  <a:lnTo>
                    <a:pt x="1897" y="1445"/>
                  </a:lnTo>
                  <a:lnTo>
                    <a:pt x="1967" y="1377"/>
                  </a:lnTo>
                  <a:lnTo>
                    <a:pt x="1987" y="1316"/>
                  </a:lnTo>
                  <a:lnTo>
                    <a:pt x="1967" y="1306"/>
                  </a:lnTo>
                  <a:lnTo>
                    <a:pt x="1938" y="1238"/>
                  </a:lnTo>
                  <a:lnTo>
                    <a:pt x="1948" y="1159"/>
                  </a:lnTo>
                  <a:lnTo>
                    <a:pt x="1918" y="1189"/>
                  </a:lnTo>
                  <a:lnTo>
                    <a:pt x="1897" y="1169"/>
                  </a:lnTo>
                  <a:lnTo>
                    <a:pt x="1897" y="1130"/>
                  </a:lnTo>
                  <a:lnTo>
                    <a:pt x="1938" y="1091"/>
                  </a:lnTo>
                  <a:lnTo>
                    <a:pt x="1958" y="1107"/>
                  </a:lnTo>
                  <a:lnTo>
                    <a:pt x="1987" y="1091"/>
                  </a:lnTo>
                  <a:lnTo>
                    <a:pt x="1987" y="1159"/>
                  </a:lnTo>
                  <a:lnTo>
                    <a:pt x="2026" y="1179"/>
                  </a:lnTo>
                  <a:lnTo>
                    <a:pt x="2026" y="1208"/>
                  </a:lnTo>
                  <a:lnTo>
                    <a:pt x="2046" y="1247"/>
                  </a:lnTo>
                  <a:lnTo>
                    <a:pt x="2075" y="1198"/>
                  </a:lnTo>
                  <a:lnTo>
                    <a:pt x="2026" y="1110"/>
                  </a:lnTo>
                  <a:lnTo>
                    <a:pt x="2066" y="1020"/>
                  </a:lnTo>
                  <a:lnTo>
                    <a:pt x="2087" y="1051"/>
                  </a:lnTo>
                  <a:lnTo>
                    <a:pt x="2146" y="932"/>
                  </a:lnTo>
                  <a:lnTo>
                    <a:pt x="2134" y="773"/>
                  </a:lnTo>
                  <a:lnTo>
                    <a:pt x="2105" y="714"/>
                  </a:lnTo>
                  <a:lnTo>
                    <a:pt x="2066" y="697"/>
                  </a:lnTo>
                  <a:lnTo>
                    <a:pt x="2079" y="571"/>
                  </a:lnTo>
                  <a:lnTo>
                    <a:pt x="2175" y="526"/>
                  </a:lnTo>
                  <a:lnTo>
                    <a:pt x="2205" y="556"/>
                  </a:lnTo>
                  <a:lnTo>
                    <a:pt x="2332" y="399"/>
                  </a:lnTo>
                  <a:lnTo>
                    <a:pt x="2332" y="458"/>
                  </a:lnTo>
                  <a:lnTo>
                    <a:pt x="2283" y="567"/>
                  </a:lnTo>
                  <a:lnTo>
                    <a:pt x="2283" y="626"/>
                  </a:lnTo>
                  <a:lnTo>
                    <a:pt x="2323" y="734"/>
                  </a:lnTo>
                  <a:lnTo>
                    <a:pt x="2352" y="744"/>
                  </a:lnTo>
                  <a:lnTo>
                    <a:pt x="2372" y="813"/>
                  </a:lnTo>
                  <a:lnTo>
                    <a:pt x="2391" y="685"/>
                  </a:lnTo>
                  <a:lnTo>
                    <a:pt x="2411" y="675"/>
                  </a:lnTo>
                  <a:lnTo>
                    <a:pt x="2372" y="616"/>
                  </a:lnTo>
                  <a:lnTo>
                    <a:pt x="2357" y="508"/>
                  </a:lnTo>
                  <a:lnTo>
                    <a:pt x="2426" y="459"/>
                  </a:lnTo>
                  <a:lnTo>
                    <a:pt x="2460" y="360"/>
                  </a:lnTo>
                  <a:lnTo>
                    <a:pt x="2491" y="350"/>
                  </a:lnTo>
                  <a:lnTo>
                    <a:pt x="2431" y="265"/>
                  </a:lnTo>
                  <a:lnTo>
                    <a:pt x="2540" y="240"/>
                  </a:lnTo>
                  <a:lnTo>
                    <a:pt x="2570" y="201"/>
                  </a:lnTo>
                  <a:lnTo>
                    <a:pt x="2527" y="180"/>
                  </a:lnTo>
                  <a:lnTo>
                    <a:pt x="2560" y="167"/>
                  </a:lnTo>
                  <a:lnTo>
                    <a:pt x="2524" y="132"/>
                  </a:lnTo>
                  <a:lnTo>
                    <a:pt x="2491" y="152"/>
                  </a:lnTo>
                  <a:lnTo>
                    <a:pt x="2362" y="62"/>
                  </a:lnTo>
                  <a:lnTo>
                    <a:pt x="2323" y="74"/>
                  </a:lnTo>
                  <a:lnTo>
                    <a:pt x="2244" y="52"/>
                  </a:lnTo>
                  <a:lnTo>
                    <a:pt x="2205" y="83"/>
                  </a:lnTo>
                  <a:lnTo>
                    <a:pt x="2264" y="132"/>
                  </a:lnTo>
                  <a:lnTo>
                    <a:pt x="2156" y="121"/>
                  </a:lnTo>
                  <a:lnTo>
                    <a:pt x="2066" y="149"/>
                  </a:lnTo>
                  <a:lnTo>
                    <a:pt x="1869" y="113"/>
                  </a:lnTo>
                  <a:lnTo>
                    <a:pt x="1840" y="83"/>
                  </a:lnTo>
                  <a:lnTo>
                    <a:pt x="1800" y="121"/>
                  </a:lnTo>
                  <a:lnTo>
                    <a:pt x="1820" y="162"/>
                  </a:lnTo>
                  <a:lnTo>
                    <a:pt x="1742" y="201"/>
                  </a:lnTo>
                  <a:lnTo>
                    <a:pt x="1620" y="123"/>
                  </a:lnTo>
                  <a:lnTo>
                    <a:pt x="1571" y="142"/>
                  </a:lnTo>
                  <a:lnTo>
                    <a:pt x="1503" y="132"/>
                  </a:lnTo>
                  <a:lnTo>
                    <a:pt x="1404" y="191"/>
                  </a:lnTo>
                  <a:lnTo>
                    <a:pt x="1394" y="132"/>
                  </a:lnTo>
                  <a:lnTo>
                    <a:pt x="1434" y="92"/>
                  </a:lnTo>
                  <a:lnTo>
                    <a:pt x="1424" y="25"/>
                  </a:lnTo>
                  <a:lnTo>
                    <a:pt x="1345" y="25"/>
                  </a:lnTo>
                  <a:lnTo>
                    <a:pt x="1314" y="52"/>
                  </a:lnTo>
                  <a:lnTo>
                    <a:pt x="1286" y="0"/>
                  </a:lnTo>
                  <a:lnTo>
                    <a:pt x="1245" y="13"/>
                  </a:lnTo>
                  <a:lnTo>
                    <a:pt x="1226" y="95"/>
                  </a:lnTo>
                  <a:lnTo>
                    <a:pt x="1147" y="182"/>
                  </a:lnTo>
                  <a:lnTo>
                    <a:pt x="1180" y="203"/>
                  </a:lnTo>
                  <a:lnTo>
                    <a:pt x="1108" y="231"/>
                  </a:lnTo>
                  <a:lnTo>
                    <a:pt x="1187" y="299"/>
                  </a:lnTo>
                  <a:lnTo>
                    <a:pt x="1157" y="337"/>
                  </a:lnTo>
                  <a:lnTo>
                    <a:pt x="1069" y="291"/>
                  </a:lnTo>
                  <a:lnTo>
                    <a:pt x="1079" y="350"/>
                  </a:lnTo>
                  <a:lnTo>
                    <a:pt x="1157" y="419"/>
                  </a:lnTo>
                  <a:lnTo>
                    <a:pt x="1106" y="414"/>
                  </a:lnTo>
                  <a:lnTo>
                    <a:pt x="1043" y="487"/>
                  </a:lnTo>
                  <a:lnTo>
                    <a:pt x="1069" y="409"/>
                  </a:lnTo>
                  <a:lnTo>
                    <a:pt x="1028" y="260"/>
                  </a:lnTo>
                  <a:lnTo>
                    <a:pt x="1008" y="271"/>
                  </a:lnTo>
                  <a:lnTo>
                    <a:pt x="1005" y="352"/>
                  </a:lnTo>
                  <a:lnTo>
                    <a:pt x="1028" y="419"/>
                  </a:lnTo>
                  <a:lnTo>
                    <a:pt x="959" y="379"/>
                  </a:lnTo>
                  <a:lnTo>
                    <a:pt x="930" y="379"/>
                  </a:lnTo>
                  <a:lnTo>
                    <a:pt x="939" y="419"/>
                  </a:lnTo>
                  <a:lnTo>
                    <a:pt x="751" y="453"/>
                  </a:lnTo>
                  <a:lnTo>
                    <a:pt x="722" y="507"/>
                  </a:lnTo>
                  <a:lnTo>
                    <a:pt x="643" y="567"/>
                  </a:lnTo>
                  <a:lnTo>
                    <a:pt x="614" y="491"/>
                  </a:lnTo>
                  <a:lnTo>
                    <a:pt x="668" y="489"/>
                  </a:lnTo>
                  <a:lnTo>
                    <a:pt x="673" y="441"/>
                  </a:lnTo>
                  <a:lnTo>
                    <a:pt x="568" y="415"/>
                  </a:lnTo>
                  <a:lnTo>
                    <a:pt x="540" y="384"/>
                  </a:lnTo>
                  <a:lnTo>
                    <a:pt x="386" y="435"/>
                  </a:lnTo>
                  <a:lnTo>
                    <a:pt x="371" y="474"/>
                  </a:lnTo>
                  <a:lnTo>
                    <a:pt x="239" y="626"/>
                  </a:lnTo>
                  <a:lnTo>
                    <a:pt x="242" y="647"/>
                  </a:lnTo>
                  <a:lnTo>
                    <a:pt x="227" y="675"/>
                  </a:lnTo>
                  <a:lnTo>
                    <a:pt x="237" y="744"/>
                  </a:lnTo>
                  <a:lnTo>
                    <a:pt x="267" y="734"/>
                  </a:lnTo>
                  <a:lnTo>
                    <a:pt x="286" y="705"/>
                  </a:lnTo>
                  <a:lnTo>
                    <a:pt x="347" y="795"/>
                  </a:lnTo>
                  <a:lnTo>
                    <a:pt x="366" y="783"/>
                  </a:lnTo>
                  <a:lnTo>
                    <a:pt x="366" y="744"/>
                  </a:lnTo>
                  <a:lnTo>
                    <a:pt x="406" y="714"/>
                  </a:lnTo>
                  <a:lnTo>
                    <a:pt x="376" y="656"/>
                  </a:lnTo>
                  <a:lnTo>
                    <a:pt x="386" y="626"/>
                  </a:lnTo>
                  <a:lnTo>
                    <a:pt x="416" y="626"/>
                  </a:lnTo>
                  <a:lnTo>
                    <a:pt x="435" y="546"/>
                  </a:lnTo>
                  <a:lnTo>
                    <a:pt x="465" y="536"/>
                  </a:lnTo>
                  <a:lnTo>
                    <a:pt x="494" y="577"/>
                  </a:lnTo>
                  <a:lnTo>
                    <a:pt x="445" y="634"/>
                  </a:lnTo>
                  <a:lnTo>
                    <a:pt x="452" y="683"/>
                  </a:lnTo>
                  <a:lnTo>
                    <a:pt x="540" y="657"/>
                  </a:lnTo>
                  <a:lnTo>
                    <a:pt x="563" y="693"/>
                  </a:lnTo>
                  <a:lnTo>
                    <a:pt x="442" y="768"/>
                  </a:lnTo>
                  <a:lnTo>
                    <a:pt x="435" y="800"/>
                  </a:lnTo>
                  <a:lnTo>
                    <a:pt x="347" y="832"/>
                  </a:lnTo>
                  <a:lnTo>
                    <a:pt x="286" y="832"/>
                  </a:lnTo>
                  <a:lnTo>
                    <a:pt x="298" y="764"/>
                  </a:lnTo>
                  <a:lnTo>
                    <a:pt x="257" y="795"/>
                  </a:lnTo>
                  <a:lnTo>
                    <a:pt x="257" y="824"/>
                  </a:lnTo>
                  <a:lnTo>
                    <a:pt x="219" y="832"/>
                  </a:lnTo>
                  <a:lnTo>
                    <a:pt x="178" y="912"/>
                  </a:lnTo>
                  <a:lnTo>
                    <a:pt x="88" y="932"/>
                  </a:lnTo>
                  <a:lnTo>
                    <a:pt x="90" y="950"/>
                  </a:lnTo>
                  <a:lnTo>
                    <a:pt x="119" y="952"/>
                  </a:lnTo>
                  <a:lnTo>
                    <a:pt x="109" y="1030"/>
                  </a:lnTo>
                  <a:lnTo>
                    <a:pt x="70" y="1041"/>
                  </a:lnTo>
                  <a:lnTo>
                    <a:pt x="10" y="1030"/>
                  </a:lnTo>
                  <a:lnTo>
                    <a:pt x="0" y="1120"/>
                  </a:lnTo>
                  <a:lnTo>
                    <a:pt x="29" y="1159"/>
                  </a:lnTo>
                  <a:lnTo>
                    <a:pt x="109" y="1159"/>
                  </a:lnTo>
                  <a:lnTo>
                    <a:pt x="149" y="1079"/>
                  </a:lnTo>
                  <a:lnTo>
                    <a:pt x="247" y="1030"/>
                  </a:lnTo>
                  <a:lnTo>
                    <a:pt x="357" y="1109"/>
                  </a:lnTo>
                  <a:lnTo>
                    <a:pt x="358" y="1164"/>
                  </a:lnTo>
                  <a:lnTo>
                    <a:pt x="376" y="1123"/>
                  </a:lnTo>
                  <a:lnTo>
                    <a:pt x="398" y="1120"/>
                  </a:lnTo>
                  <a:lnTo>
                    <a:pt x="399" y="1102"/>
                  </a:lnTo>
                  <a:lnTo>
                    <a:pt x="307" y="1041"/>
                  </a:lnTo>
                  <a:lnTo>
                    <a:pt x="327" y="1020"/>
                  </a:lnTo>
                  <a:lnTo>
                    <a:pt x="376" y="1030"/>
                  </a:lnTo>
                  <a:lnTo>
                    <a:pt x="376" y="1051"/>
                  </a:lnTo>
                  <a:lnTo>
                    <a:pt x="425" y="1091"/>
                  </a:lnTo>
                  <a:lnTo>
                    <a:pt x="427" y="1125"/>
                  </a:lnTo>
                  <a:lnTo>
                    <a:pt x="455" y="1130"/>
                  </a:lnTo>
                  <a:lnTo>
                    <a:pt x="445" y="1159"/>
                  </a:lnTo>
                  <a:lnTo>
                    <a:pt x="474" y="1169"/>
                  </a:lnTo>
                  <a:lnTo>
                    <a:pt x="484" y="1149"/>
                  </a:lnTo>
                  <a:lnTo>
                    <a:pt x="474" y="1110"/>
                  </a:lnTo>
                  <a:lnTo>
                    <a:pt x="535" y="1120"/>
                  </a:lnTo>
                  <a:lnTo>
                    <a:pt x="545" y="1169"/>
                  </a:lnTo>
                  <a:lnTo>
                    <a:pt x="623" y="1208"/>
                  </a:lnTo>
                  <a:lnTo>
                    <a:pt x="663" y="1184"/>
                  </a:lnTo>
                  <a:lnTo>
                    <a:pt x="682" y="1189"/>
                  </a:lnTo>
                  <a:lnTo>
                    <a:pt x="643" y="1267"/>
                  </a:lnTo>
                  <a:lnTo>
                    <a:pt x="653" y="1324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4" name="Freeform 120"/>
            <p:cNvSpPr>
              <a:spLocks/>
            </p:cNvSpPr>
            <p:nvPr/>
          </p:nvSpPr>
          <p:spPr bwMode="auto">
            <a:xfrm>
              <a:off x="372" y="767"/>
              <a:ext cx="1560" cy="2994"/>
            </a:xfrm>
            <a:custGeom>
              <a:avLst/>
              <a:gdLst>
                <a:gd name="T0" fmla="*/ 228 w 1560"/>
                <a:gd name="T1" fmla="*/ 249 h 2994"/>
                <a:gd name="T2" fmla="*/ 237 w 1560"/>
                <a:gd name="T3" fmla="*/ 426 h 2994"/>
                <a:gd name="T4" fmla="*/ 228 w 1560"/>
                <a:gd name="T5" fmla="*/ 574 h 2994"/>
                <a:gd name="T6" fmla="*/ 139 w 1560"/>
                <a:gd name="T7" fmla="*/ 820 h 2994"/>
                <a:gd name="T8" fmla="*/ 139 w 1560"/>
                <a:gd name="T9" fmla="*/ 1048 h 2994"/>
                <a:gd name="T10" fmla="*/ 208 w 1560"/>
                <a:gd name="T11" fmla="*/ 1286 h 2994"/>
                <a:gd name="T12" fmla="*/ 178 w 1560"/>
                <a:gd name="T13" fmla="*/ 1107 h 2994"/>
                <a:gd name="T14" fmla="*/ 277 w 1560"/>
                <a:gd name="T15" fmla="*/ 1354 h 2994"/>
                <a:gd name="T16" fmla="*/ 445 w 1560"/>
                <a:gd name="T17" fmla="*/ 1552 h 2994"/>
                <a:gd name="T18" fmla="*/ 634 w 1560"/>
                <a:gd name="T19" fmla="*/ 1650 h 2994"/>
                <a:gd name="T20" fmla="*/ 683 w 1560"/>
                <a:gd name="T21" fmla="*/ 1769 h 2994"/>
                <a:gd name="T22" fmla="*/ 810 w 1560"/>
                <a:gd name="T23" fmla="*/ 1809 h 2994"/>
                <a:gd name="T24" fmla="*/ 771 w 1560"/>
                <a:gd name="T25" fmla="*/ 1997 h 2994"/>
                <a:gd name="T26" fmla="*/ 742 w 1560"/>
                <a:gd name="T27" fmla="*/ 2134 h 2994"/>
                <a:gd name="T28" fmla="*/ 900 w 1560"/>
                <a:gd name="T29" fmla="*/ 2510 h 2994"/>
                <a:gd name="T30" fmla="*/ 850 w 1560"/>
                <a:gd name="T31" fmla="*/ 2826 h 2994"/>
                <a:gd name="T32" fmla="*/ 918 w 1560"/>
                <a:gd name="T33" fmla="*/ 2935 h 2994"/>
                <a:gd name="T34" fmla="*/ 969 w 1560"/>
                <a:gd name="T35" fmla="*/ 2826 h 2994"/>
                <a:gd name="T36" fmla="*/ 1077 w 1560"/>
                <a:gd name="T37" fmla="*/ 2678 h 2994"/>
                <a:gd name="T38" fmla="*/ 1334 w 1560"/>
                <a:gd name="T39" fmla="*/ 2500 h 2994"/>
                <a:gd name="T40" fmla="*/ 1462 w 1560"/>
                <a:gd name="T41" fmla="*/ 2361 h 2994"/>
                <a:gd name="T42" fmla="*/ 1442 w 1560"/>
                <a:gd name="T43" fmla="*/ 2154 h 2994"/>
                <a:gd name="T44" fmla="*/ 1305 w 1560"/>
                <a:gd name="T45" fmla="*/ 2085 h 2994"/>
                <a:gd name="T46" fmla="*/ 1324 w 1560"/>
                <a:gd name="T47" fmla="*/ 2016 h 2994"/>
                <a:gd name="T48" fmla="*/ 1126 w 1560"/>
                <a:gd name="T49" fmla="*/ 1818 h 2994"/>
                <a:gd name="T50" fmla="*/ 969 w 1560"/>
                <a:gd name="T51" fmla="*/ 1833 h 2994"/>
                <a:gd name="T52" fmla="*/ 869 w 1560"/>
                <a:gd name="T53" fmla="*/ 1838 h 2994"/>
                <a:gd name="T54" fmla="*/ 701 w 1560"/>
                <a:gd name="T55" fmla="*/ 1740 h 2994"/>
                <a:gd name="T56" fmla="*/ 612 w 1560"/>
                <a:gd name="T57" fmla="*/ 1611 h 2994"/>
                <a:gd name="T58" fmla="*/ 593 w 1560"/>
                <a:gd name="T59" fmla="*/ 1493 h 2994"/>
                <a:gd name="T60" fmla="*/ 435 w 1560"/>
                <a:gd name="T61" fmla="*/ 1452 h 2994"/>
                <a:gd name="T62" fmla="*/ 602 w 1560"/>
                <a:gd name="T63" fmla="*/ 1286 h 2994"/>
                <a:gd name="T64" fmla="*/ 742 w 1560"/>
                <a:gd name="T65" fmla="*/ 1295 h 2994"/>
                <a:gd name="T66" fmla="*/ 830 w 1560"/>
                <a:gd name="T67" fmla="*/ 1393 h 2994"/>
                <a:gd name="T68" fmla="*/ 910 w 1560"/>
                <a:gd name="T69" fmla="*/ 1186 h 2994"/>
                <a:gd name="T70" fmla="*/ 974 w 1560"/>
                <a:gd name="T71" fmla="*/ 1047 h 2994"/>
                <a:gd name="T72" fmla="*/ 1087 w 1560"/>
                <a:gd name="T73" fmla="*/ 900 h 2994"/>
                <a:gd name="T74" fmla="*/ 1177 w 1560"/>
                <a:gd name="T75" fmla="*/ 761 h 2994"/>
                <a:gd name="T76" fmla="*/ 1087 w 1560"/>
                <a:gd name="T77" fmla="*/ 682 h 2994"/>
                <a:gd name="T78" fmla="*/ 979 w 1560"/>
                <a:gd name="T79" fmla="*/ 574 h 2994"/>
                <a:gd name="T80" fmla="*/ 869 w 1560"/>
                <a:gd name="T81" fmla="*/ 702 h 2994"/>
                <a:gd name="T82" fmla="*/ 742 w 1560"/>
                <a:gd name="T83" fmla="*/ 653 h 2994"/>
                <a:gd name="T84" fmla="*/ 742 w 1560"/>
                <a:gd name="T85" fmla="*/ 525 h 2994"/>
                <a:gd name="T86" fmla="*/ 841 w 1560"/>
                <a:gd name="T87" fmla="*/ 426 h 2994"/>
                <a:gd name="T88" fmla="*/ 742 w 1560"/>
                <a:gd name="T89" fmla="*/ 406 h 2994"/>
                <a:gd name="T90" fmla="*/ 624 w 1560"/>
                <a:gd name="T91" fmla="*/ 406 h 2994"/>
                <a:gd name="T92" fmla="*/ 435 w 1560"/>
                <a:gd name="T93" fmla="*/ 228 h 2994"/>
                <a:gd name="T94" fmla="*/ 336 w 1560"/>
                <a:gd name="T95" fmla="*/ 10 h 2994"/>
                <a:gd name="T96" fmla="*/ 257 w 1560"/>
                <a:gd name="T97" fmla="*/ 32 h 2994"/>
                <a:gd name="T98" fmla="*/ 208 w 1560"/>
                <a:gd name="T99" fmla="*/ 110 h 2994"/>
                <a:gd name="T100" fmla="*/ 100 w 1560"/>
                <a:gd name="T101" fmla="*/ 149 h 2994"/>
                <a:gd name="T102" fmla="*/ 0 w 1560"/>
                <a:gd name="T103" fmla="*/ 198 h 29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60"/>
                <a:gd name="T157" fmla="*/ 0 h 2994"/>
                <a:gd name="T158" fmla="*/ 1560 w 1560"/>
                <a:gd name="T159" fmla="*/ 2994 h 29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60" h="2994">
                  <a:moveTo>
                    <a:pt x="0" y="198"/>
                  </a:moveTo>
                  <a:lnTo>
                    <a:pt x="100" y="249"/>
                  </a:lnTo>
                  <a:lnTo>
                    <a:pt x="169" y="228"/>
                  </a:lnTo>
                  <a:lnTo>
                    <a:pt x="228" y="249"/>
                  </a:lnTo>
                  <a:lnTo>
                    <a:pt x="159" y="259"/>
                  </a:lnTo>
                  <a:lnTo>
                    <a:pt x="218" y="278"/>
                  </a:lnTo>
                  <a:lnTo>
                    <a:pt x="237" y="347"/>
                  </a:lnTo>
                  <a:lnTo>
                    <a:pt x="237" y="426"/>
                  </a:lnTo>
                  <a:lnTo>
                    <a:pt x="277" y="396"/>
                  </a:lnTo>
                  <a:lnTo>
                    <a:pt x="277" y="455"/>
                  </a:lnTo>
                  <a:lnTo>
                    <a:pt x="247" y="484"/>
                  </a:lnTo>
                  <a:lnTo>
                    <a:pt x="228" y="574"/>
                  </a:lnTo>
                  <a:lnTo>
                    <a:pt x="257" y="672"/>
                  </a:lnTo>
                  <a:lnTo>
                    <a:pt x="237" y="721"/>
                  </a:lnTo>
                  <a:lnTo>
                    <a:pt x="228" y="692"/>
                  </a:lnTo>
                  <a:lnTo>
                    <a:pt x="139" y="820"/>
                  </a:lnTo>
                  <a:lnTo>
                    <a:pt x="129" y="960"/>
                  </a:lnTo>
                  <a:lnTo>
                    <a:pt x="108" y="990"/>
                  </a:lnTo>
                  <a:lnTo>
                    <a:pt x="120" y="1048"/>
                  </a:lnTo>
                  <a:lnTo>
                    <a:pt x="139" y="1048"/>
                  </a:lnTo>
                  <a:lnTo>
                    <a:pt x="149" y="1147"/>
                  </a:lnTo>
                  <a:lnTo>
                    <a:pt x="139" y="1176"/>
                  </a:lnTo>
                  <a:lnTo>
                    <a:pt x="198" y="1323"/>
                  </a:lnTo>
                  <a:lnTo>
                    <a:pt x="208" y="1286"/>
                  </a:lnTo>
                  <a:lnTo>
                    <a:pt x="188" y="1254"/>
                  </a:lnTo>
                  <a:lnTo>
                    <a:pt x="188" y="1166"/>
                  </a:lnTo>
                  <a:lnTo>
                    <a:pt x="169" y="1137"/>
                  </a:lnTo>
                  <a:lnTo>
                    <a:pt x="178" y="1107"/>
                  </a:lnTo>
                  <a:lnTo>
                    <a:pt x="198" y="1137"/>
                  </a:lnTo>
                  <a:lnTo>
                    <a:pt x="198" y="1176"/>
                  </a:lnTo>
                  <a:lnTo>
                    <a:pt x="237" y="1315"/>
                  </a:lnTo>
                  <a:lnTo>
                    <a:pt x="277" y="1354"/>
                  </a:lnTo>
                  <a:lnTo>
                    <a:pt x="277" y="1433"/>
                  </a:lnTo>
                  <a:lnTo>
                    <a:pt x="336" y="1503"/>
                  </a:lnTo>
                  <a:lnTo>
                    <a:pt x="357" y="1503"/>
                  </a:lnTo>
                  <a:lnTo>
                    <a:pt x="445" y="1552"/>
                  </a:lnTo>
                  <a:lnTo>
                    <a:pt x="494" y="1552"/>
                  </a:lnTo>
                  <a:lnTo>
                    <a:pt x="524" y="1611"/>
                  </a:lnTo>
                  <a:lnTo>
                    <a:pt x="593" y="1650"/>
                  </a:lnTo>
                  <a:lnTo>
                    <a:pt x="634" y="1650"/>
                  </a:lnTo>
                  <a:lnTo>
                    <a:pt x="634" y="1711"/>
                  </a:lnTo>
                  <a:lnTo>
                    <a:pt x="652" y="1711"/>
                  </a:lnTo>
                  <a:lnTo>
                    <a:pt x="661" y="1769"/>
                  </a:lnTo>
                  <a:lnTo>
                    <a:pt x="683" y="1769"/>
                  </a:lnTo>
                  <a:lnTo>
                    <a:pt x="751" y="1828"/>
                  </a:lnTo>
                  <a:lnTo>
                    <a:pt x="771" y="1828"/>
                  </a:lnTo>
                  <a:lnTo>
                    <a:pt x="791" y="1809"/>
                  </a:lnTo>
                  <a:lnTo>
                    <a:pt x="810" y="1809"/>
                  </a:lnTo>
                  <a:lnTo>
                    <a:pt x="810" y="1850"/>
                  </a:lnTo>
                  <a:lnTo>
                    <a:pt x="830" y="1850"/>
                  </a:lnTo>
                  <a:lnTo>
                    <a:pt x="841" y="1917"/>
                  </a:lnTo>
                  <a:lnTo>
                    <a:pt x="771" y="1997"/>
                  </a:lnTo>
                  <a:lnTo>
                    <a:pt x="751" y="2036"/>
                  </a:lnTo>
                  <a:lnTo>
                    <a:pt x="781" y="2046"/>
                  </a:lnTo>
                  <a:lnTo>
                    <a:pt x="742" y="2105"/>
                  </a:lnTo>
                  <a:lnTo>
                    <a:pt x="742" y="2134"/>
                  </a:lnTo>
                  <a:lnTo>
                    <a:pt x="830" y="2283"/>
                  </a:lnTo>
                  <a:lnTo>
                    <a:pt x="861" y="2293"/>
                  </a:lnTo>
                  <a:lnTo>
                    <a:pt x="918" y="2391"/>
                  </a:lnTo>
                  <a:lnTo>
                    <a:pt x="900" y="2510"/>
                  </a:lnTo>
                  <a:lnTo>
                    <a:pt x="869" y="2530"/>
                  </a:lnTo>
                  <a:lnTo>
                    <a:pt x="830" y="2786"/>
                  </a:lnTo>
                  <a:lnTo>
                    <a:pt x="861" y="2747"/>
                  </a:lnTo>
                  <a:lnTo>
                    <a:pt x="850" y="2826"/>
                  </a:lnTo>
                  <a:lnTo>
                    <a:pt x="830" y="2845"/>
                  </a:lnTo>
                  <a:lnTo>
                    <a:pt x="869" y="2994"/>
                  </a:lnTo>
                  <a:lnTo>
                    <a:pt x="891" y="2994"/>
                  </a:lnTo>
                  <a:lnTo>
                    <a:pt x="918" y="2935"/>
                  </a:lnTo>
                  <a:lnTo>
                    <a:pt x="949" y="2916"/>
                  </a:lnTo>
                  <a:lnTo>
                    <a:pt x="949" y="2884"/>
                  </a:lnTo>
                  <a:lnTo>
                    <a:pt x="928" y="2865"/>
                  </a:lnTo>
                  <a:lnTo>
                    <a:pt x="969" y="2826"/>
                  </a:lnTo>
                  <a:lnTo>
                    <a:pt x="979" y="2757"/>
                  </a:lnTo>
                  <a:lnTo>
                    <a:pt x="1058" y="2757"/>
                  </a:lnTo>
                  <a:lnTo>
                    <a:pt x="1087" y="2737"/>
                  </a:lnTo>
                  <a:lnTo>
                    <a:pt x="1077" y="2678"/>
                  </a:lnTo>
                  <a:lnTo>
                    <a:pt x="1126" y="2688"/>
                  </a:lnTo>
                  <a:lnTo>
                    <a:pt x="1256" y="2598"/>
                  </a:lnTo>
                  <a:lnTo>
                    <a:pt x="1256" y="2559"/>
                  </a:lnTo>
                  <a:lnTo>
                    <a:pt x="1334" y="2500"/>
                  </a:lnTo>
                  <a:lnTo>
                    <a:pt x="1334" y="2530"/>
                  </a:lnTo>
                  <a:lnTo>
                    <a:pt x="1393" y="2500"/>
                  </a:lnTo>
                  <a:lnTo>
                    <a:pt x="1462" y="2401"/>
                  </a:lnTo>
                  <a:lnTo>
                    <a:pt x="1462" y="2361"/>
                  </a:lnTo>
                  <a:lnTo>
                    <a:pt x="1532" y="2332"/>
                  </a:lnTo>
                  <a:lnTo>
                    <a:pt x="1560" y="2248"/>
                  </a:lnTo>
                  <a:lnTo>
                    <a:pt x="1493" y="2165"/>
                  </a:lnTo>
                  <a:lnTo>
                    <a:pt x="1442" y="2154"/>
                  </a:lnTo>
                  <a:lnTo>
                    <a:pt x="1393" y="2095"/>
                  </a:lnTo>
                  <a:lnTo>
                    <a:pt x="1344" y="2095"/>
                  </a:lnTo>
                  <a:lnTo>
                    <a:pt x="1344" y="2124"/>
                  </a:lnTo>
                  <a:lnTo>
                    <a:pt x="1305" y="2085"/>
                  </a:lnTo>
                  <a:lnTo>
                    <a:pt x="1275" y="2105"/>
                  </a:lnTo>
                  <a:lnTo>
                    <a:pt x="1275" y="2065"/>
                  </a:lnTo>
                  <a:lnTo>
                    <a:pt x="1315" y="2046"/>
                  </a:lnTo>
                  <a:lnTo>
                    <a:pt x="1324" y="2016"/>
                  </a:lnTo>
                  <a:lnTo>
                    <a:pt x="1285" y="1928"/>
                  </a:lnTo>
                  <a:lnTo>
                    <a:pt x="1205" y="1917"/>
                  </a:lnTo>
                  <a:lnTo>
                    <a:pt x="1187" y="1868"/>
                  </a:lnTo>
                  <a:lnTo>
                    <a:pt x="1126" y="1818"/>
                  </a:lnTo>
                  <a:lnTo>
                    <a:pt x="1077" y="1828"/>
                  </a:lnTo>
                  <a:lnTo>
                    <a:pt x="1048" y="1799"/>
                  </a:lnTo>
                  <a:lnTo>
                    <a:pt x="979" y="1799"/>
                  </a:lnTo>
                  <a:lnTo>
                    <a:pt x="969" y="1833"/>
                  </a:lnTo>
                  <a:lnTo>
                    <a:pt x="938" y="1818"/>
                  </a:lnTo>
                  <a:lnTo>
                    <a:pt x="969" y="1779"/>
                  </a:lnTo>
                  <a:lnTo>
                    <a:pt x="879" y="1818"/>
                  </a:lnTo>
                  <a:lnTo>
                    <a:pt x="869" y="1838"/>
                  </a:lnTo>
                  <a:lnTo>
                    <a:pt x="850" y="1838"/>
                  </a:lnTo>
                  <a:lnTo>
                    <a:pt x="820" y="1779"/>
                  </a:lnTo>
                  <a:lnTo>
                    <a:pt x="751" y="1779"/>
                  </a:lnTo>
                  <a:lnTo>
                    <a:pt x="701" y="1740"/>
                  </a:lnTo>
                  <a:lnTo>
                    <a:pt x="720" y="1671"/>
                  </a:lnTo>
                  <a:lnTo>
                    <a:pt x="710" y="1611"/>
                  </a:lnTo>
                  <a:lnTo>
                    <a:pt x="652" y="1621"/>
                  </a:lnTo>
                  <a:lnTo>
                    <a:pt x="612" y="1611"/>
                  </a:lnTo>
                  <a:lnTo>
                    <a:pt x="634" y="1552"/>
                  </a:lnTo>
                  <a:lnTo>
                    <a:pt x="671" y="1493"/>
                  </a:lnTo>
                  <a:lnTo>
                    <a:pt x="652" y="1483"/>
                  </a:lnTo>
                  <a:lnTo>
                    <a:pt x="593" y="1493"/>
                  </a:lnTo>
                  <a:lnTo>
                    <a:pt x="573" y="1552"/>
                  </a:lnTo>
                  <a:lnTo>
                    <a:pt x="534" y="1552"/>
                  </a:lnTo>
                  <a:lnTo>
                    <a:pt x="435" y="1493"/>
                  </a:lnTo>
                  <a:lnTo>
                    <a:pt x="435" y="1452"/>
                  </a:lnTo>
                  <a:lnTo>
                    <a:pt x="426" y="1413"/>
                  </a:lnTo>
                  <a:lnTo>
                    <a:pt x="465" y="1323"/>
                  </a:lnTo>
                  <a:lnTo>
                    <a:pt x="543" y="1286"/>
                  </a:lnTo>
                  <a:lnTo>
                    <a:pt x="602" y="1286"/>
                  </a:lnTo>
                  <a:lnTo>
                    <a:pt x="642" y="1315"/>
                  </a:lnTo>
                  <a:lnTo>
                    <a:pt x="661" y="1315"/>
                  </a:lnTo>
                  <a:lnTo>
                    <a:pt x="652" y="1286"/>
                  </a:lnTo>
                  <a:lnTo>
                    <a:pt x="742" y="1295"/>
                  </a:lnTo>
                  <a:lnTo>
                    <a:pt x="771" y="1323"/>
                  </a:lnTo>
                  <a:lnTo>
                    <a:pt x="781" y="1364"/>
                  </a:lnTo>
                  <a:lnTo>
                    <a:pt x="810" y="1423"/>
                  </a:lnTo>
                  <a:lnTo>
                    <a:pt x="830" y="1393"/>
                  </a:lnTo>
                  <a:lnTo>
                    <a:pt x="830" y="1344"/>
                  </a:lnTo>
                  <a:lnTo>
                    <a:pt x="810" y="1286"/>
                  </a:lnTo>
                  <a:lnTo>
                    <a:pt x="841" y="1215"/>
                  </a:lnTo>
                  <a:lnTo>
                    <a:pt x="910" y="1186"/>
                  </a:lnTo>
                  <a:lnTo>
                    <a:pt x="900" y="1097"/>
                  </a:lnTo>
                  <a:lnTo>
                    <a:pt x="928" y="1127"/>
                  </a:lnTo>
                  <a:lnTo>
                    <a:pt x="938" y="1088"/>
                  </a:lnTo>
                  <a:lnTo>
                    <a:pt x="974" y="1047"/>
                  </a:lnTo>
                  <a:lnTo>
                    <a:pt x="1008" y="1027"/>
                  </a:lnTo>
                  <a:lnTo>
                    <a:pt x="999" y="998"/>
                  </a:lnTo>
                  <a:lnTo>
                    <a:pt x="1107" y="900"/>
                  </a:lnTo>
                  <a:lnTo>
                    <a:pt x="1087" y="900"/>
                  </a:lnTo>
                  <a:lnTo>
                    <a:pt x="1087" y="851"/>
                  </a:lnTo>
                  <a:lnTo>
                    <a:pt x="1018" y="860"/>
                  </a:lnTo>
                  <a:lnTo>
                    <a:pt x="1048" y="802"/>
                  </a:lnTo>
                  <a:lnTo>
                    <a:pt x="1177" y="761"/>
                  </a:lnTo>
                  <a:lnTo>
                    <a:pt x="1177" y="721"/>
                  </a:lnTo>
                  <a:lnTo>
                    <a:pt x="1107" y="721"/>
                  </a:lnTo>
                  <a:lnTo>
                    <a:pt x="1126" y="682"/>
                  </a:lnTo>
                  <a:lnTo>
                    <a:pt x="1087" y="682"/>
                  </a:lnTo>
                  <a:lnTo>
                    <a:pt x="1038" y="574"/>
                  </a:lnTo>
                  <a:lnTo>
                    <a:pt x="1018" y="614"/>
                  </a:lnTo>
                  <a:lnTo>
                    <a:pt x="999" y="614"/>
                  </a:lnTo>
                  <a:lnTo>
                    <a:pt x="979" y="574"/>
                  </a:lnTo>
                  <a:lnTo>
                    <a:pt x="861" y="535"/>
                  </a:lnTo>
                  <a:lnTo>
                    <a:pt x="861" y="623"/>
                  </a:lnTo>
                  <a:lnTo>
                    <a:pt x="891" y="663"/>
                  </a:lnTo>
                  <a:lnTo>
                    <a:pt x="869" y="702"/>
                  </a:lnTo>
                  <a:lnTo>
                    <a:pt x="891" y="811"/>
                  </a:lnTo>
                  <a:lnTo>
                    <a:pt x="841" y="811"/>
                  </a:lnTo>
                  <a:lnTo>
                    <a:pt x="800" y="712"/>
                  </a:lnTo>
                  <a:lnTo>
                    <a:pt x="742" y="653"/>
                  </a:lnTo>
                  <a:lnTo>
                    <a:pt x="710" y="663"/>
                  </a:lnTo>
                  <a:lnTo>
                    <a:pt x="701" y="545"/>
                  </a:lnTo>
                  <a:lnTo>
                    <a:pt x="710" y="494"/>
                  </a:lnTo>
                  <a:lnTo>
                    <a:pt x="742" y="525"/>
                  </a:lnTo>
                  <a:lnTo>
                    <a:pt x="761" y="504"/>
                  </a:lnTo>
                  <a:lnTo>
                    <a:pt x="742" y="465"/>
                  </a:lnTo>
                  <a:lnTo>
                    <a:pt x="781" y="475"/>
                  </a:lnTo>
                  <a:lnTo>
                    <a:pt x="841" y="426"/>
                  </a:lnTo>
                  <a:lnTo>
                    <a:pt x="841" y="386"/>
                  </a:lnTo>
                  <a:lnTo>
                    <a:pt x="791" y="416"/>
                  </a:lnTo>
                  <a:lnTo>
                    <a:pt x="742" y="327"/>
                  </a:lnTo>
                  <a:lnTo>
                    <a:pt x="742" y="406"/>
                  </a:lnTo>
                  <a:lnTo>
                    <a:pt x="710" y="416"/>
                  </a:lnTo>
                  <a:lnTo>
                    <a:pt x="710" y="396"/>
                  </a:lnTo>
                  <a:lnTo>
                    <a:pt x="634" y="376"/>
                  </a:lnTo>
                  <a:lnTo>
                    <a:pt x="624" y="406"/>
                  </a:lnTo>
                  <a:lnTo>
                    <a:pt x="563" y="347"/>
                  </a:lnTo>
                  <a:lnTo>
                    <a:pt x="583" y="318"/>
                  </a:lnTo>
                  <a:lnTo>
                    <a:pt x="465" y="228"/>
                  </a:lnTo>
                  <a:lnTo>
                    <a:pt x="435" y="228"/>
                  </a:lnTo>
                  <a:lnTo>
                    <a:pt x="426" y="130"/>
                  </a:lnTo>
                  <a:lnTo>
                    <a:pt x="406" y="100"/>
                  </a:lnTo>
                  <a:lnTo>
                    <a:pt x="416" y="69"/>
                  </a:lnTo>
                  <a:lnTo>
                    <a:pt x="336" y="10"/>
                  </a:lnTo>
                  <a:lnTo>
                    <a:pt x="296" y="0"/>
                  </a:lnTo>
                  <a:lnTo>
                    <a:pt x="286" y="50"/>
                  </a:lnTo>
                  <a:lnTo>
                    <a:pt x="267" y="59"/>
                  </a:lnTo>
                  <a:lnTo>
                    <a:pt x="257" y="32"/>
                  </a:lnTo>
                  <a:lnTo>
                    <a:pt x="218" y="32"/>
                  </a:lnTo>
                  <a:lnTo>
                    <a:pt x="218" y="69"/>
                  </a:lnTo>
                  <a:lnTo>
                    <a:pt x="228" y="100"/>
                  </a:lnTo>
                  <a:lnTo>
                    <a:pt x="208" y="110"/>
                  </a:lnTo>
                  <a:lnTo>
                    <a:pt x="139" y="81"/>
                  </a:lnTo>
                  <a:lnTo>
                    <a:pt x="90" y="110"/>
                  </a:lnTo>
                  <a:lnTo>
                    <a:pt x="108" y="139"/>
                  </a:lnTo>
                  <a:lnTo>
                    <a:pt x="100" y="149"/>
                  </a:lnTo>
                  <a:lnTo>
                    <a:pt x="108" y="198"/>
                  </a:lnTo>
                  <a:lnTo>
                    <a:pt x="100" y="210"/>
                  </a:lnTo>
                  <a:lnTo>
                    <a:pt x="0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5" name="Freeform 121"/>
            <p:cNvSpPr>
              <a:spLocks/>
            </p:cNvSpPr>
            <p:nvPr/>
          </p:nvSpPr>
          <p:spPr bwMode="auto">
            <a:xfrm>
              <a:off x="372" y="767"/>
              <a:ext cx="1560" cy="2994"/>
            </a:xfrm>
            <a:custGeom>
              <a:avLst/>
              <a:gdLst>
                <a:gd name="T0" fmla="*/ 228 w 1560"/>
                <a:gd name="T1" fmla="*/ 249 h 2994"/>
                <a:gd name="T2" fmla="*/ 237 w 1560"/>
                <a:gd name="T3" fmla="*/ 426 h 2994"/>
                <a:gd name="T4" fmla="*/ 228 w 1560"/>
                <a:gd name="T5" fmla="*/ 574 h 2994"/>
                <a:gd name="T6" fmla="*/ 139 w 1560"/>
                <a:gd name="T7" fmla="*/ 820 h 2994"/>
                <a:gd name="T8" fmla="*/ 139 w 1560"/>
                <a:gd name="T9" fmla="*/ 1048 h 2994"/>
                <a:gd name="T10" fmla="*/ 208 w 1560"/>
                <a:gd name="T11" fmla="*/ 1286 h 2994"/>
                <a:gd name="T12" fmla="*/ 178 w 1560"/>
                <a:gd name="T13" fmla="*/ 1107 h 2994"/>
                <a:gd name="T14" fmla="*/ 277 w 1560"/>
                <a:gd name="T15" fmla="*/ 1354 h 2994"/>
                <a:gd name="T16" fmla="*/ 445 w 1560"/>
                <a:gd name="T17" fmla="*/ 1552 h 2994"/>
                <a:gd name="T18" fmla="*/ 634 w 1560"/>
                <a:gd name="T19" fmla="*/ 1650 h 2994"/>
                <a:gd name="T20" fmla="*/ 683 w 1560"/>
                <a:gd name="T21" fmla="*/ 1769 h 2994"/>
                <a:gd name="T22" fmla="*/ 810 w 1560"/>
                <a:gd name="T23" fmla="*/ 1809 h 2994"/>
                <a:gd name="T24" fmla="*/ 771 w 1560"/>
                <a:gd name="T25" fmla="*/ 1997 h 2994"/>
                <a:gd name="T26" fmla="*/ 742 w 1560"/>
                <a:gd name="T27" fmla="*/ 2134 h 2994"/>
                <a:gd name="T28" fmla="*/ 900 w 1560"/>
                <a:gd name="T29" fmla="*/ 2510 h 2994"/>
                <a:gd name="T30" fmla="*/ 850 w 1560"/>
                <a:gd name="T31" fmla="*/ 2826 h 2994"/>
                <a:gd name="T32" fmla="*/ 918 w 1560"/>
                <a:gd name="T33" fmla="*/ 2935 h 2994"/>
                <a:gd name="T34" fmla="*/ 969 w 1560"/>
                <a:gd name="T35" fmla="*/ 2826 h 2994"/>
                <a:gd name="T36" fmla="*/ 1077 w 1560"/>
                <a:gd name="T37" fmla="*/ 2678 h 2994"/>
                <a:gd name="T38" fmla="*/ 1334 w 1560"/>
                <a:gd name="T39" fmla="*/ 2500 h 2994"/>
                <a:gd name="T40" fmla="*/ 1462 w 1560"/>
                <a:gd name="T41" fmla="*/ 2361 h 2994"/>
                <a:gd name="T42" fmla="*/ 1442 w 1560"/>
                <a:gd name="T43" fmla="*/ 2154 h 2994"/>
                <a:gd name="T44" fmla="*/ 1305 w 1560"/>
                <a:gd name="T45" fmla="*/ 2085 h 2994"/>
                <a:gd name="T46" fmla="*/ 1324 w 1560"/>
                <a:gd name="T47" fmla="*/ 2016 h 2994"/>
                <a:gd name="T48" fmla="*/ 1126 w 1560"/>
                <a:gd name="T49" fmla="*/ 1818 h 2994"/>
                <a:gd name="T50" fmla="*/ 969 w 1560"/>
                <a:gd name="T51" fmla="*/ 1833 h 2994"/>
                <a:gd name="T52" fmla="*/ 869 w 1560"/>
                <a:gd name="T53" fmla="*/ 1838 h 2994"/>
                <a:gd name="T54" fmla="*/ 701 w 1560"/>
                <a:gd name="T55" fmla="*/ 1740 h 2994"/>
                <a:gd name="T56" fmla="*/ 612 w 1560"/>
                <a:gd name="T57" fmla="*/ 1611 h 2994"/>
                <a:gd name="T58" fmla="*/ 593 w 1560"/>
                <a:gd name="T59" fmla="*/ 1493 h 2994"/>
                <a:gd name="T60" fmla="*/ 435 w 1560"/>
                <a:gd name="T61" fmla="*/ 1452 h 2994"/>
                <a:gd name="T62" fmla="*/ 602 w 1560"/>
                <a:gd name="T63" fmla="*/ 1286 h 2994"/>
                <a:gd name="T64" fmla="*/ 742 w 1560"/>
                <a:gd name="T65" fmla="*/ 1295 h 2994"/>
                <a:gd name="T66" fmla="*/ 830 w 1560"/>
                <a:gd name="T67" fmla="*/ 1393 h 2994"/>
                <a:gd name="T68" fmla="*/ 910 w 1560"/>
                <a:gd name="T69" fmla="*/ 1186 h 2994"/>
                <a:gd name="T70" fmla="*/ 974 w 1560"/>
                <a:gd name="T71" fmla="*/ 1047 h 2994"/>
                <a:gd name="T72" fmla="*/ 1087 w 1560"/>
                <a:gd name="T73" fmla="*/ 900 h 2994"/>
                <a:gd name="T74" fmla="*/ 1177 w 1560"/>
                <a:gd name="T75" fmla="*/ 761 h 2994"/>
                <a:gd name="T76" fmla="*/ 1087 w 1560"/>
                <a:gd name="T77" fmla="*/ 682 h 2994"/>
                <a:gd name="T78" fmla="*/ 979 w 1560"/>
                <a:gd name="T79" fmla="*/ 574 h 2994"/>
                <a:gd name="T80" fmla="*/ 869 w 1560"/>
                <a:gd name="T81" fmla="*/ 702 h 2994"/>
                <a:gd name="T82" fmla="*/ 742 w 1560"/>
                <a:gd name="T83" fmla="*/ 653 h 2994"/>
                <a:gd name="T84" fmla="*/ 742 w 1560"/>
                <a:gd name="T85" fmla="*/ 525 h 2994"/>
                <a:gd name="T86" fmla="*/ 841 w 1560"/>
                <a:gd name="T87" fmla="*/ 426 h 2994"/>
                <a:gd name="T88" fmla="*/ 742 w 1560"/>
                <a:gd name="T89" fmla="*/ 406 h 2994"/>
                <a:gd name="T90" fmla="*/ 624 w 1560"/>
                <a:gd name="T91" fmla="*/ 406 h 2994"/>
                <a:gd name="T92" fmla="*/ 435 w 1560"/>
                <a:gd name="T93" fmla="*/ 228 h 2994"/>
                <a:gd name="T94" fmla="*/ 336 w 1560"/>
                <a:gd name="T95" fmla="*/ 10 h 2994"/>
                <a:gd name="T96" fmla="*/ 257 w 1560"/>
                <a:gd name="T97" fmla="*/ 32 h 2994"/>
                <a:gd name="T98" fmla="*/ 208 w 1560"/>
                <a:gd name="T99" fmla="*/ 110 h 2994"/>
                <a:gd name="T100" fmla="*/ 100 w 1560"/>
                <a:gd name="T101" fmla="*/ 149 h 2994"/>
                <a:gd name="T102" fmla="*/ 0 w 1560"/>
                <a:gd name="T103" fmla="*/ 198 h 29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60"/>
                <a:gd name="T157" fmla="*/ 0 h 2994"/>
                <a:gd name="T158" fmla="*/ 1560 w 1560"/>
                <a:gd name="T159" fmla="*/ 2994 h 29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60" h="2994">
                  <a:moveTo>
                    <a:pt x="0" y="198"/>
                  </a:moveTo>
                  <a:lnTo>
                    <a:pt x="100" y="249"/>
                  </a:lnTo>
                  <a:lnTo>
                    <a:pt x="169" y="228"/>
                  </a:lnTo>
                  <a:lnTo>
                    <a:pt x="228" y="249"/>
                  </a:lnTo>
                  <a:lnTo>
                    <a:pt x="159" y="259"/>
                  </a:lnTo>
                  <a:lnTo>
                    <a:pt x="218" y="278"/>
                  </a:lnTo>
                  <a:lnTo>
                    <a:pt x="237" y="347"/>
                  </a:lnTo>
                  <a:lnTo>
                    <a:pt x="237" y="426"/>
                  </a:lnTo>
                  <a:lnTo>
                    <a:pt x="277" y="396"/>
                  </a:lnTo>
                  <a:lnTo>
                    <a:pt x="277" y="455"/>
                  </a:lnTo>
                  <a:lnTo>
                    <a:pt x="247" y="484"/>
                  </a:lnTo>
                  <a:lnTo>
                    <a:pt x="228" y="574"/>
                  </a:lnTo>
                  <a:lnTo>
                    <a:pt x="257" y="672"/>
                  </a:lnTo>
                  <a:lnTo>
                    <a:pt x="237" y="721"/>
                  </a:lnTo>
                  <a:lnTo>
                    <a:pt x="228" y="692"/>
                  </a:lnTo>
                  <a:lnTo>
                    <a:pt x="139" y="820"/>
                  </a:lnTo>
                  <a:lnTo>
                    <a:pt x="129" y="960"/>
                  </a:lnTo>
                  <a:lnTo>
                    <a:pt x="108" y="990"/>
                  </a:lnTo>
                  <a:lnTo>
                    <a:pt x="120" y="1048"/>
                  </a:lnTo>
                  <a:lnTo>
                    <a:pt x="139" y="1048"/>
                  </a:lnTo>
                  <a:lnTo>
                    <a:pt x="149" y="1147"/>
                  </a:lnTo>
                  <a:lnTo>
                    <a:pt x="139" y="1176"/>
                  </a:lnTo>
                  <a:lnTo>
                    <a:pt x="198" y="1323"/>
                  </a:lnTo>
                  <a:lnTo>
                    <a:pt x="208" y="1286"/>
                  </a:lnTo>
                  <a:lnTo>
                    <a:pt x="188" y="1254"/>
                  </a:lnTo>
                  <a:lnTo>
                    <a:pt x="188" y="1166"/>
                  </a:lnTo>
                  <a:lnTo>
                    <a:pt x="169" y="1137"/>
                  </a:lnTo>
                  <a:lnTo>
                    <a:pt x="178" y="1107"/>
                  </a:lnTo>
                  <a:lnTo>
                    <a:pt x="198" y="1137"/>
                  </a:lnTo>
                  <a:lnTo>
                    <a:pt x="198" y="1176"/>
                  </a:lnTo>
                  <a:lnTo>
                    <a:pt x="237" y="1315"/>
                  </a:lnTo>
                  <a:lnTo>
                    <a:pt x="277" y="1354"/>
                  </a:lnTo>
                  <a:lnTo>
                    <a:pt x="277" y="1433"/>
                  </a:lnTo>
                  <a:lnTo>
                    <a:pt x="336" y="1503"/>
                  </a:lnTo>
                  <a:lnTo>
                    <a:pt x="357" y="1503"/>
                  </a:lnTo>
                  <a:lnTo>
                    <a:pt x="445" y="1552"/>
                  </a:lnTo>
                  <a:lnTo>
                    <a:pt x="494" y="1552"/>
                  </a:lnTo>
                  <a:lnTo>
                    <a:pt x="524" y="1611"/>
                  </a:lnTo>
                  <a:lnTo>
                    <a:pt x="593" y="1650"/>
                  </a:lnTo>
                  <a:lnTo>
                    <a:pt x="634" y="1650"/>
                  </a:lnTo>
                  <a:lnTo>
                    <a:pt x="634" y="1711"/>
                  </a:lnTo>
                  <a:lnTo>
                    <a:pt x="652" y="1711"/>
                  </a:lnTo>
                  <a:lnTo>
                    <a:pt x="661" y="1769"/>
                  </a:lnTo>
                  <a:lnTo>
                    <a:pt x="683" y="1769"/>
                  </a:lnTo>
                  <a:lnTo>
                    <a:pt x="751" y="1828"/>
                  </a:lnTo>
                  <a:lnTo>
                    <a:pt x="771" y="1828"/>
                  </a:lnTo>
                  <a:lnTo>
                    <a:pt x="791" y="1809"/>
                  </a:lnTo>
                  <a:lnTo>
                    <a:pt x="810" y="1809"/>
                  </a:lnTo>
                  <a:lnTo>
                    <a:pt x="810" y="1850"/>
                  </a:lnTo>
                  <a:lnTo>
                    <a:pt x="830" y="1850"/>
                  </a:lnTo>
                  <a:lnTo>
                    <a:pt x="841" y="1917"/>
                  </a:lnTo>
                  <a:lnTo>
                    <a:pt x="771" y="1997"/>
                  </a:lnTo>
                  <a:lnTo>
                    <a:pt x="751" y="2036"/>
                  </a:lnTo>
                  <a:lnTo>
                    <a:pt x="781" y="2046"/>
                  </a:lnTo>
                  <a:lnTo>
                    <a:pt x="742" y="2105"/>
                  </a:lnTo>
                  <a:lnTo>
                    <a:pt x="742" y="2134"/>
                  </a:lnTo>
                  <a:lnTo>
                    <a:pt x="830" y="2283"/>
                  </a:lnTo>
                  <a:lnTo>
                    <a:pt x="861" y="2293"/>
                  </a:lnTo>
                  <a:lnTo>
                    <a:pt x="918" y="2391"/>
                  </a:lnTo>
                  <a:lnTo>
                    <a:pt x="900" y="2510"/>
                  </a:lnTo>
                  <a:lnTo>
                    <a:pt x="869" y="2530"/>
                  </a:lnTo>
                  <a:lnTo>
                    <a:pt x="830" y="2786"/>
                  </a:lnTo>
                  <a:lnTo>
                    <a:pt x="861" y="2747"/>
                  </a:lnTo>
                  <a:lnTo>
                    <a:pt x="850" y="2826"/>
                  </a:lnTo>
                  <a:lnTo>
                    <a:pt x="830" y="2845"/>
                  </a:lnTo>
                  <a:lnTo>
                    <a:pt x="869" y="2994"/>
                  </a:lnTo>
                  <a:lnTo>
                    <a:pt x="891" y="2994"/>
                  </a:lnTo>
                  <a:lnTo>
                    <a:pt x="918" y="2935"/>
                  </a:lnTo>
                  <a:lnTo>
                    <a:pt x="949" y="2916"/>
                  </a:lnTo>
                  <a:lnTo>
                    <a:pt x="949" y="2884"/>
                  </a:lnTo>
                  <a:lnTo>
                    <a:pt x="928" y="2865"/>
                  </a:lnTo>
                  <a:lnTo>
                    <a:pt x="969" y="2826"/>
                  </a:lnTo>
                  <a:lnTo>
                    <a:pt x="979" y="2757"/>
                  </a:lnTo>
                  <a:lnTo>
                    <a:pt x="1058" y="2757"/>
                  </a:lnTo>
                  <a:lnTo>
                    <a:pt x="1087" y="2737"/>
                  </a:lnTo>
                  <a:lnTo>
                    <a:pt x="1077" y="2678"/>
                  </a:lnTo>
                  <a:lnTo>
                    <a:pt x="1126" y="2688"/>
                  </a:lnTo>
                  <a:lnTo>
                    <a:pt x="1256" y="2598"/>
                  </a:lnTo>
                  <a:lnTo>
                    <a:pt x="1256" y="2559"/>
                  </a:lnTo>
                  <a:lnTo>
                    <a:pt x="1334" y="2500"/>
                  </a:lnTo>
                  <a:lnTo>
                    <a:pt x="1334" y="2530"/>
                  </a:lnTo>
                  <a:lnTo>
                    <a:pt x="1393" y="2500"/>
                  </a:lnTo>
                  <a:lnTo>
                    <a:pt x="1462" y="2401"/>
                  </a:lnTo>
                  <a:lnTo>
                    <a:pt x="1462" y="2361"/>
                  </a:lnTo>
                  <a:lnTo>
                    <a:pt x="1532" y="2332"/>
                  </a:lnTo>
                  <a:lnTo>
                    <a:pt x="1560" y="2248"/>
                  </a:lnTo>
                  <a:lnTo>
                    <a:pt x="1493" y="2165"/>
                  </a:lnTo>
                  <a:lnTo>
                    <a:pt x="1442" y="2154"/>
                  </a:lnTo>
                  <a:lnTo>
                    <a:pt x="1393" y="2095"/>
                  </a:lnTo>
                  <a:lnTo>
                    <a:pt x="1344" y="2095"/>
                  </a:lnTo>
                  <a:lnTo>
                    <a:pt x="1344" y="2124"/>
                  </a:lnTo>
                  <a:lnTo>
                    <a:pt x="1305" y="2085"/>
                  </a:lnTo>
                  <a:lnTo>
                    <a:pt x="1275" y="2105"/>
                  </a:lnTo>
                  <a:lnTo>
                    <a:pt x="1275" y="2065"/>
                  </a:lnTo>
                  <a:lnTo>
                    <a:pt x="1315" y="2046"/>
                  </a:lnTo>
                  <a:lnTo>
                    <a:pt x="1324" y="2016"/>
                  </a:lnTo>
                  <a:lnTo>
                    <a:pt x="1285" y="1928"/>
                  </a:lnTo>
                  <a:lnTo>
                    <a:pt x="1205" y="1917"/>
                  </a:lnTo>
                  <a:lnTo>
                    <a:pt x="1187" y="1868"/>
                  </a:lnTo>
                  <a:lnTo>
                    <a:pt x="1126" y="1818"/>
                  </a:lnTo>
                  <a:lnTo>
                    <a:pt x="1077" y="1828"/>
                  </a:lnTo>
                  <a:lnTo>
                    <a:pt x="1048" y="1799"/>
                  </a:lnTo>
                  <a:lnTo>
                    <a:pt x="979" y="1799"/>
                  </a:lnTo>
                  <a:lnTo>
                    <a:pt x="969" y="1833"/>
                  </a:lnTo>
                  <a:lnTo>
                    <a:pt x="938" y="1818"/>
                  </a:lnTo>
                  <a:lnTo>
                    <a:pt x="969" y="1779"/>
                  </a:lnTo>
                  <a:lnTo>
                    <a:pt x="879" y="1818"/>
                  </a:lnTo>
                  <a:lnTo>
                    <a:pt x="869" y="1838"/>
                  </a:lnTo>
                  <a:lnTo>
                    <a:pt x="850" y="1838"/>
                  </a:lnTo>
                  <a:lnTo>
                    <a:pt x="820" y="1779"/>
                  </a:lnTo>
                  <a:lnTo>
                    <a:pt x="751" y="1779"/>
                  </a:lnTo>
                  <a:lnTo>
                    <a:pt x="701" y="1740"/>
                  </a:lnTo>
                  <a:lnTo>
                    <a:pt x="720" y="1671"/>
                  </a:lnTo>
                  <a:lnTo>
                    <a:pt x="710" y="1611"/>
                  </a:lnTo>
                  <a:lnTo>
                    <a:pt x="652" y="1621"/>
                  </a:lnTo>
                  <a:lnTo>
                    <a:pt x="612" y="1611"/>
                  </a:lnTo>
                  <a:lnTo>
                    <a:pt x="634" y="1552"/>
                  </a:lnTo>
                  <a:lnTo>
                    <a:pt x="671" y="1493"/>
                  </a:lnTo>
                  <a:lnTo>
                    <a:pt x="652" y="1483"/>
                  </a:lnTo>
                  <a:lnTo>
                    <a:pt x="593" y="1493"/>
                  </a:lnTo>
                  <a:lnTo>
                    <a:pt x="573" y="1552"/>
                  </a:lnTo>
                  <a:lnTo>
                    <a:pt x="534" y="1552"/>
                  </a:lnTo>
                  <a:lnTo>
                    <a:pt x="435" y="1493"/>
                  </a:lnTo>
                  <a:lnTo>
                    <a:pt x="435" y="1452"/>
                  </a:lnTo>
                  <a:lnTo>
                    <a:pt x="426" y="1413"/>
                  </a:lnTo>
                  <a:lnTo>
                    <a:pt x="465" y="1323"/>
                  </a:lnTo>
                  <a:lnTo>
                    <a:pt x="543" y="1286"/>
                  </a:lnTo>
                  <a:lnTo>
                    <a:pt x="602" y="1286"/>
                  </a:lnTo>
                  <a:lnTo>
                    <a:pt x="642" y="1315"/>
                  </a:lnTo>
                  <a:lnTo>
                    <a:pt x="661" y="1315"/>
                  </a:lnTo>
                  <a:lnTo>
                    <a:pt x="652" y="1286"/>
                  </a:lnTo>
                  <a:lnTo>
                    <a:pt x="742" y="1295"/>
                  </a:lnTo>
                  <a:lnTo>
                    <a:pt x="771" y="1323"/>
                  </a:lnTo>
                  <a:lnTo>
                    <a:pt x="781" y="1364"/>
                  </a:lnTo>
                  <a:lnTo>
                    <a:pt x="810" y="1423"/>
                  </a:lnTo>
                  <a:lnTo>
                    <a:pt x="830" y="1393"/>
                  </a:lnTo>
                  <a:lnTo>
                    <a:pt x="830" y="1344"/>
                  </a:lnTo>
                  <a:lnTo>
                    <a:pt x="810" y="1286"/>
                  </a:lnTo>
                  <a:lnTo>
                    <a:pt x="841" y="1215"/>
                  </a:lnTo>
                  <a:lnTo>
                    <a:pt x="910" y="1186"/>
                  </a:lnTo>
                  <a:lnTo>
                    <a:pt x="900" y="1097"/>
                  </a:lnTo>
                  <a:lnTo>
                    <a:pt x="928" y="1127"/>
                  </a:lnTo>
                  <a:lnTo>
                    <a:pt x="938" y="1088"/>
                  </a:lnTo>
                  <a:lnTo>
                    <a:pt x="974" y="1047"/>
                  </a:lnTo>
                  <a:lnTo>
                    <a:pt x="1008" y="1027"/>
                  </a:lnTo>
                  <a:lnTo>
                    <a:pt x="999" y="998"/>
                  </a:lnTo>
                  <a:lnTo>
                    <a:pt x="1107" y="900"/>
                  </a:lnTo>
                  <a:lnTo>
                    <a:pt x="1087" y="900"/>
                  </a:lnTo>
                  <a:lnTo>
                    <a:pt x="1087" y="851"/>
                  </a:lnTo>
                  <a:lnTo>
                    <a:pt x="1018" y="860"/>
                  </a:lnTo>
                  <a:lnTo>
                    <a:pt x="1048" y="802"/>
                  </a:lnTo>
                  <a:lnTo>
                    <a:pt x="1177" y="761"/>
                  </a:lnTo>
                  <a:lnTo>
                    <a:pt x="1177" y="721"/>
                  </a:lnTo>
                  <a:lnTo>
                    <a:pt x="1107" y="721"/>
                  </a:lnTo>
                  <a:lnTo>
                    <a:pt x="1126" y="682"/>
                  </a:lnTo>
                  <a:lnTo>
                    <a:pt x="1087" y="682"/>
                  </a:lnTo>
                  <a:lnTo>
                    <a:pt x="1038" y="574"/>
                  </a:lnTo>
                  <a:lnTo>
                    <a:pt x="1018" y="614"/>
                  </a:lnTo>
                  <a:lnTo>
                    <a:pt x="999" y="614"/>
                  </a:lnTo>
                  <a:lnTo>
                    <a:pt x="979" y="574"/>
                  </a:lnTo>
                  <a:lnTo>
                    <a:pt x="861" y="535"/>
                  </a:lnTo>
                  <a:lnTo>
                    <a:pt x="861" y="623"/>
                  </a:lnTo>
                  <a:lnTo>
                    <a:pt x="891" y="663"/>
                  </a:lnTo>
                  <a:lnTo>
                    <a:pt x="869" y="702"/>
                  </a:lnTo>
                  <a:lnTo>
                    <a:pt x="891" y="811"/>
                  </a:lnTo>
                  <a:lnTo>
                    <a:pt x="841" y="811"/>
                  </a:lnTo>
                  <a:lnTo>
                    <a:pt x="800" y="712"/>
                  </a:lnTo>
                  <a:lnTo>
                    <a:pt x="742" y="653"/>
                  </a:lnTo>
                  <a:lnTo>
                    <a:pt x="710" y="663"/>
                  </a:lnTo>
                  <a:lnTo>
                    <a:pt x="701" y="545"/>
                  </a:lnTo>
                  <a:lnTo>
                    <a:pt x="710" y="494"/>
                  </a:lnTo>
                  <a:lnTo>
                    <a:pt x="742" y="525"/>
                  </a:lnTo>
                  <a:lnTo>
                    <a:pt x="761" y="504"/>
                  </a:lnTo>
                  <a:lnTo>
                    <a:pt x="742" y="465"/>
                  </a:lnTo>
                  <a:lnTo>
                    <a:pt x="781" y="475"/>
                  </a:lnTo>
                  <a:lnTo>
                    <a:pt x="841" y="426"/>
                  </a:lnTo>
                  <a:lnTo>
                    <a:pt x="841" y="386"/>
                  </a:lnTo>
                  <a:lnTo>
                    <a:pt x="791" y="416"/>
                  </a:lnTo>
                  <a:lnTo>
                    <a:pt x="742" y="327"/>
                  </a:lnTo>
                  <a:lnTo>
                    <a:pt x="742" y="406"/>
                  </a:lnTo>
                  <a:lnTo>
                    <a:pt x="710" y="416"/>
                  </a:lnTo>
                  <a:lnTo>
                    <a:pt x="710" y="396"/>
                  </a:lnTo>
                  <a:lnTo>
                    <a:pt x="634" y="376"/>
                  </a:lnTo>
                  <a:lnTo>
                    <a:pt x="624" y="406"/>
                  </a:lnTo>
                  <a:lnTo>
                    <a:pt x="563" y="347"/>
                  </a:lnTo>
                  <a:lnTo>
                    <a:pt x="583" y="318"/>
                  </a:lnTo>
                  <a:lnTo>
                    <a:pt x="465" y="228"/>
                  </a:lnTo>
                  <a:lnTo>
                    <a:pt x="435" y="228"/>
                  </a:lnTo>
                  <a:lnTo>
                    <a:pt x="426" y="130"/>
                  </a:lnTo>
                  <a:lnTo>
                    <a:pt x="406" y="100"/>
                  </a:lnTo>
                  <a:lnTo>
                    <a:pt x="416" y="69"/>
                  </a:lnTo>
                  <a:lnTo>
                    <a:pt x="336" y="10"/>
                  </a:lnTo>
                  <a:lnTo>
                    <a:pt x="296" y="0"/>
                  </a:lnTo>
                  <a:lnTo>
                    <a:pt x="286" y="50"/>
                  </a:lnTo>
                  <a:lnTo>
                    <a:pt x="267" y="59"/>
                  </a:lnTo>
                  <a:lnTo>
                    <a:pt x="257" y="32"/>
                  </a:lnTo>
                  <a:lnTo>
                    <a:pt x="218" y="32"/>
                  </a:lnTo>
                  <a:lnTo>
                    <a:pt x="218" y="69"/>
                  </a:lnTo>
                  <a:lnTo>
                    <a:pt x="228" y="100"/>
                  </a:lnTo>
                  <a:lnTo>
                    <a:pt x="208" y="110"/>
                  </a:lnTo>
                  <a:lnTo>
                    <a:pt x="139" y="81"/>
                  </a:lnTo>
                  <a:lnTo>
                    <a:pt x="90" y="110"/>
                  </a:lnTo>
                  <a:lnTo>
                    <a:pt x="108" y="139"/>
                  </a:lnTo>
                  <a:lnTo>
                    <a:pt x="100" y="149"/>
                  </a:lnTo>
                  <a:lnTo>
                    <a:pt x="108" y="198"/>
                  </a:lnTo>
                  <a:lnTo>
                    <a:pt x="100" y="210"/>
                  </a:lnTo>
                  <a:lnTo>
                    <a:pt x="0" y="198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6" name="Freeform 122"/>
            <p:cNvSpPr>
              <a:spLocks/>
            </p:cNvSpPr>
            <p:nvPr/>
          </p:nvSpPr>
          <p:spPr bwMode="auto">
            <a:xfrm>
              <a:off x="1045" y="1619"/>
              <a:ext cx="198" cy="178"/>
            </a:xfrm>
            <a:custGeom>
              <a:avLst/>
              <a:gdLst>
                <a:gd name="T0" fmla="*/ 119 w 198"/>
                <a:gd name="T1" fmla="*/ 59 h 178"/>
                <a:gd name="T2" fmla="*/ 119 w 198"/>
                <a:gd name="T3" fmla="*/ 39 h 178"/>
                <a:gd name="T4" fmla="*/ 69 w 198"/>
                <a:gd name="T5" fmla="*/ 0 h 178"/>
                <a:gd name="T6" fmla="*/ 49 w 198"/>
                <a:gd name="T7" fmla="*/ 0 h 178"/>
                <a:gd name="T8" fmla="*/ 0 w 198"/>
                <a:gd name="T9" fmla="*/ 39 h 178"/>
                <a:gd name="T10" fmla="*/ 88 w 198"/>
                <a:gd name="T11" fmla="*/ 49 h 178"/>
                <a:gd name="T12" fmla="*/ 98 w 198"/>
                <a:gd name="T13" fmla="*/ 59 h 178"/>
                <a:gd name="T14" fmla="*/ 49 w 198"/>
                <a:gd name="T15" fmla="*/ 100 h 178"/>
                <a:gd name="T16" fmla="*/ 49 w 198"/>
                <a:gd name="T17" fmla="*/ 120 h 178"/>
                <a:gd name="T18" fmla="*/ 60 w 198"/>
                <a:gd name="T19" fmla="*/ 120 h 178"/>
                <a:gd name="T20" fmla="*/ 60 w 198"/>
                <a:gd name="T21" fmla="*/ 159 h 178"/>
                <a:gd name="T22" fmla="*/ 69 w 198"/>
                <a:gd name="T23" fmla="*/ 178 h 178"/>
                <a:gd name="T24" fmla="*/ 88 w 198"/>
                <a:gd name="T25" fmla="*/ 169 h 178"/>
                <a:gd name="T26" fmla="*/ 98 w 198"/>
                <a:gd name="T27" fmla="*/ 120 h 178"/>
                <a:gd name="T28" fmla="*/ 129 w 198"/>
                <a:gd name="T29" fmla="*/ 100 h 178"/>
                <a:gd name="T30" fmla="*/ 129 w 198"/>
                <a:gd name="T31" fmla="*/ 120 h 178"/>
                <a:gd name="T32" fmla="*/ 147 w 198"/>
                <a:gd name="T33" fmla="*/ 120 h 178"/>
                <a:gd name="T34" fmla="*/ 147 w 198"/>
                <a:gd name="T35" fmla="*/ 149 h 178"/>
                <a:gd name="T36" fmla="*/ 147 w 198"/>
                <a:gd name="T37" fmla="*/ 159 h 178"/>
                <a:gd name="T38" fmla="*/ 178 w 198"/>
                <a:gd name="T39" fmla="*/ 149 h 178"/>
                <a:gd name="T40" fmla="*/ 188 w 198"/>
                <a:gd name="T41" fmla="*/ 120 h 178"/>
                <a:gd name="T42" fmla="*/ 198 w 198"/>
                <a:gd name="T43" fmla="*/ 120 h 178"/>
                <a:gd name="T44" fmla="*/ 198 w 198"/>
                <a:gd name="T45" fmla="*/ 100 h 178"/>
                <a:gd name="T46" fmla="*/ 178 w 198"/>
                <a:gd name="T47" fmla="*/ 100 h 178"/>
                <a:gd name="T48" fmla="*/ 168 w 198"/>
                <a:gd name="T49" fmla="*/ 79 h 178"/>
                <a:gd name="T50" fmla="*/ 129 w 198"/>
                <a:gd name="T51" fmla="*/ 71 h 178"/>
                <a:gd name="T52" fmla="*/ 119 w 198"/>
                <a:gd name="T53" fmla="*/ 59 h 178"/>
                <a:gd name="T54" fmla="*/ 119 w 198"/>
                <a:gd name="T55" fmla="*/ 59 h 17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98"/>
                <a:gd name="T85" fmla="*/ 0 h 178"/>
                <a:gd name="T86" fmla="*/ 198 w 198"/>
                <a:gd name="T87" fmla="*/ 178 h 17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98" h="178">
                  <a:moveTo>
                    <a:pt x="119" y="59"/>
                  </a:moveTo>
                  <a:lnTo>
                    <a:pt x="119" y="39"/>
                  </a:lnTo>
                  <a:lnTo>
                    <a:pt x="69" y="0"/>
                  </a:lnTo>
                  <a:lnTo>
                    <a:pt x="49" y="0"/>
                  </a:lnTo>
                  <a:lnTo>
                    <a:pt x="0" y="39"/>
                  </a:lnTo>
                  <a:lnTo>
                    <a:pt x="88" y="49"/>
                  </a:lnTo>
                  <a:lnTo>
                    <a:pt x="98" y="59"/>
                  </a:lnTo>
                  <a:lnTo>
                    <a:pt x="49" y="100"/>
                  </a:lnTo>
                  <a:lnTo>
                    <a:pt x="49" y="120"/>
                  </a:lnTo>
                  <a:lnTo>
                    <a:pt x="60" y="120"/>
                  </a:lnTo>
                  <a:lnTo>
                    <a:pt x="60" y="159"/>
                  </a:lnTo>
                  <a:lnTo>
                    <a:pt x="69" y="178"/>
                  </a:lnTo>
                  <a:lnTo>
                    <a:pt x="88" y="169"/>
                  </a:lnTo>
                  <a:lnTo>
                    <a:pt x="98" y="120"/>
                  </a:lnTo>
                  <a:lnTo>
                    <a:pt x="129" y="100"/>
                  </a:lnTo>
                  <a:lnTo>
                    <a:pt x="129" y="120"/>
                  </a:lnTo>
                  <a:lnTo>
                    <a:pt x="147" y="120"/>
                  </a:lnTo>
                  <a:lnTo>
                    <a:pt x="147" y="149"/>
                  </a:lnTo>
                  <a:lnTo>
                    <a:pt x="147" y="159"/>
                  </a:lnTo>
                  <a:lnTo>
                    <a:pt x="178" y="149"/>
                  </a:lnTo>
                  <a:lnTo>
                    <a:pt x="188" y="120"/>
                  </a:lnTo>
                  <a:lnTo>
                    <a:pt x="198" y="120"/>
                  </a:lnTo>
                  <a:lnTo>
                    <a:pt x="198" y="100"/>
                  </a:lnTo>
                  <a:lnTo>
                    <a:pt x="178" y="100"/>
                  </a:lnTo>
                  <a:lnTo>
                    <a:pt x="168" y="79"/>
                  </a:lnTo>
                  <a:lnTo>
                    <a:pt x="129" y="71"/>
                  </a:lnTo>
                  <a:lnTo>
                    <a:pt x="119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7" name="Freeform 123"/>
            <p:cNvSpPr>
              <a:spLocks/>
            </p:cNvSpPr>
            <p:nvPr/>
          </p:nvSpPr>
          <p:spPr bwMode="auto">
            <a:xfrm>
              <a:off x="1045" y="1619"/>
              <a:ext cx="198" cy="178"/>
            </a:xfrm>
            <a:custGeom>
              <a:avLst/>
              <a:gdLst>
                <a:gd name="T0" fmla="*/ 119 w 198"/>
                <a:gd name="T1" fmla="*/ 59 h 178"/>
                <a:gd name="T2" fmla="*/ 119 w 198"/>
                <a:gd name="T3" fmla="*/ 39 h 178"/>
                <a:gd name="T4" fmla="*/ 69 w 198"/>
                <a:gd name="T5" fmla="*/ 0 h 178"/>
                <a:gd name="T6" fmla="*/ 49 w 198"/>
                <a:gd name="T7" fmla="*/ 0 h 178"/>
                <a:gd name="T8" fmla="*/ 0 w 198"/>
                <a:gd name="T9" fmla="*/ 39 h 178"/>
                <a:gd name="T10" fmla="*/ 88 w 198"/>
                <a:gd name="T11" fmla="*/ 49 h 178"/>
                <a:gd name="T12" fmla="*/ 98 w 198"/>
                <a:gd name="T13" fmla="*/ 59 h 178"/>
                <a:gd name="T14" fmla="*/ 49 w 198"/>
                <a:gd name="T15" fmla="*/ 100 h 178"/>
                <a:gd name="T16" fmla="*/ 49 w 198"/>
                <a:gd name="T17" fmla="*/ 120 h 178"/>
                <a:gd name="T18" fmla="*/ 60 w 198"/>
                <a:gd name="T19" fmla="*/ 120 h 178"/>
                <a:gd name="T20" fmla="*/ 60 w 198"/>
                <a:gd name="T21" fmla="*/ 159 h 178"/>
                <a:gd name="T22" fmla="*/ 69 w 198"/>
                <a:gd name="T23" fmla="*/ 178 h 178"/>
                <a:gd name="T24" fmla="*/ 88 w 198"/>
                <a:gd name="T25" fmla="*/ 169 h 178"/>
                <a:gd name="T26" fmla="*/ 98 w 198"/>
                <a:gd name="T27" fmla="*/ 120 h 178"/>
                <a:gd name="T28" fmla="*/ 129 w 198"/>
                <a:gd name="T29" fmla="*/ 100 h 178"/>
                <a:gd name="T30" fmla="*/ 129 w 198"/>
                <a:gd name="T31" fmla="*/ 120 h 178"/>
                <a:gd name="T32" fmla="*/ 147 w 198"/>
                <a:gd name="T33" fmla="*/ 120 h 178"/>
                <a:gd name="T34" fmla="*/ 147 w 198"/>
                <a:gd name="T35" fmla="*/ 149 h 178"/>
                <a:gd name="T36" fmla="*/ 147 w 198"/>
                <a:gd name="T37" fmla="*/ 159 h 178"/>
                <a:gd name="T38" fmla="*/ 178 w 198"/>
                <a:gd name="T39" fmla="*/ 149 h 178"/>
                <a:gd name="T40" fmla="*/ 188 w 198"/>
                <a:gd name="T41" fmla="*/ 120 h 178"/>
                <a:gd name="T42" fmla="*/ 198 w 198"/>
                <a:gd name="T43" fmla="*/ 120 h 178"/>
                <a:gd name="T44" fmla="*/ 198 w 198"/>
                <a:gd name="T45" fmla="*/ 100 h 178"/>
                <a:gd name="T46" fmla="*/ 178 w 198"/>
                <a:gd name="T47" fmla="*/ 100 h 178"/>
                <a:gd name="T48" fmla="*/ 168 w 198"/>
                <a:gd name="T49" fmla="*/ 79 h 178"/>
                <a:gd name="T50" fmla="*/ 129 w 198"/>
                <a:gd name="T51" fmla="*/ 71 h 178"/>
                <a:gd name="T52" fmla="*/ 119 w 198"/>
                <a:gd name="T53" fmla="*/ 59 h 178"/>
                <a:gd name="T54" fmla="*/ 119 w 198"/>
                <a:gd name="T55" fmla="*/ 59 h 17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98"/>
                <a:gd name="T85" fmla="*/ 0 h 178"/>
                <a:gd name="T86" fmla="*/ 198 w 198"/>
                <a:gd name="T87" fmla="*/ 178 h 17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98" h="178">
                  <a:moveTo>
                    <a:pt x="119" y="59"/>
                  </a:moveTo>
                  <a:lnTo>
                    <a:pt x="119" y="39"/>
                  </a:lnTo>
                  <a:lnTo>
                    <a:pt x="69" y="0"/>
                  </a:lnTo>
                  <a:lnTo>
                    <a:pt x="49" y="0"/>
                  </a:lnTo>
                  <a:lnTo>
                    <a:pt x="0" y="39"/>
                  </a:lnTo>
                  <a:lnTo>
                    <a:pt x="88" y="49"/>
                  </a:lnTo>
                  <a:lnTo>
                    <a:pt x="98" y="59"/>
                  </a:lnTo>
                  <a:lnTo>
                    <a:pt x="49" y="100"/>
                  </a:lnTo>
                  <a:lnTo>
                    <a:pt x="49" y="120"/>
                  </a:lnTo>
                  <a:lnTo>
                    <a:pt x="60" y="120"/>
                  </a:lnTo>
                  <a:lnTo>
                    <a:pt x="60" y="159"/>
                  </a:lnTo>
                  <a:lnTo>
                    <a:pt x="69" y="178"/>
                  </a:lnTo>
                  <a:lnTo>
                    <a:pt x="88" y="169"/>
                  </a:lnTo>
                  <a:lnTo>
                    <a:pt x="98" y="120"/>
                  </a:lnTo>
                  <a:lnTo>
                    <a:pt x="129" y="100"/>
                  </a:lnTo>
                  <a:lnTo>
                    <a:pt x="129" y="120"/>
                  </a:lnTo>
                  <a:lnTo>
                    <a:pt x="147" y="120"/>
                  </a:lnTo>
                  <a:lnTo>
                    <a:pt x="147" y="149"/>
                  </a:lnTo>
                  <a:lnTo>
                    <a:pt x="147" y="159"/>
                  </a:lnTo>
                  <a:lnTo>
                    <a:pt x="178" y="149"/>
                  </a:lnTo>
                  <a:lnTo>
                    <a:pt x="188" y="120"/>
                  </a:lnTo>
                  <a:lnTo>
                    <a:pt x="198" y="120"/>
                  </a:lnTo>
                  <a:lnTo>
                    <a:pt x="198" y="100"/>
                  </a:lnTo>
                  <a:lnTo>
                    <a:pt x="178" y="100"/>
                  </a:lnTo>
                  <a:lnTo>
                    <a:pt x="168" y="79"/>
                  </a:lnTo>
                  <a:lnTo>
                    <a:pt x="129" y="71"/>
                  </a:lnTo>
                  <a:lnTo>
                    <a:pt x="119" y="59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8" name="Freeform 124"/>
            <p:cNvSpPr>
              <a:spLocks/>
            </p:cNvSpPr>
            <p:nvPr/>
          </p:nvSpPr>
          <p:spPr bwMode="auto">
            <a:xfrm>
              <a:off x="1181" y="1735"/>
              <a:ext cx="139" cy="69"/>
            </a:xfrm>
            <a:custGeom>
              <a:avLst/>
              <a:gdLst>
                <a:gd name="T0" fmla="*/ 11 w 139"/>
                <a:gd name="T1" fmla="*/ 43 h 69"/>
                <a:gd name="T2" fmla="*/ 0 w 139"/>
                <a:gd name="T3" fmla="*/ 62 h 69"/>
                <a:gd name="T4" fmla="*/ 49 w 139"/>
                <a:gd name="T5" fmla="*/ 69 h 69"/>
                <a:gd name="T6" fmla="*/ 80 w 139"/>
                <a:gd name="T7" fmla="*/ 43 h 69"/>
                <a:gd name="T8" fmla="*/ 139 w 139"/>
                <a:gd name="T9" fmla="*/ 15 h 69"/>
                <a:gd name="T10" fmla="*/ 116 w 139"/>
                <a:gd name="T11" fmla="*/ 0 h 69"/>
                <a:gd name="T12" fmla="*/ 86 w 139"/>
                <a:gd name="T13" fmla="*/ 10 h 69"/>
                <a:gd name="T14" fmla="*/ 59 w 139"/>
                <a:gd name="T15" fmla="*/ 36 h 69"/>
                <a:gd name="T16" fmla="*/ 42 w 139"/>
                <a:gd name="T17" fmla="*/ 31 h 69"/>
                <a:gd name="T18" fmla="*/ 11 w 139"/>
                <a:gd name="T19" fmla="*/ 43 h 69"/>
                <a:gd name="T20" fmla="*/ 11 w 139"/>
                <a:gd name="T21" fmla="*/ 43 h 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9"/>
                <a:gd name="T34" fmla="*/ 0 h 69"/>
                <a:gd name="T35" fmla="*/ 139 w 139"/>
                <a:gd name="T36" fmla="*/ 69 h 6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9" h="69">
                  <a:moveTo>
                    <a:pt x="11" y="43"/>
                  </a:moveTo>
                  <a:lnTo>
                    <a:pt x="0" y="62"/>
                  </a:lnTo>
                  <a:lnTo>
                    <a:pt x="49" y="69"/>
                  </a:lnTo>
                  <a:lnTo>
                    <a:pt x="80" y="43"/>
                  </a:lnTo>
                  <a:lnTo>
                    <a:pt x="139" y="15"/>
                  </a:lnTo>
                  <a:lnTo>
                    <a:pt x="116" y="0"/>
                  </a:lnTo>
                  <a:lnTo>
                    <a:pt x="86" y="10"/>
                  </a:lnTo>
                  <a:lnTo>
                    <a:pt x="59" y="36"/>
                  </a:lnTo>
                  <a:lnTo>
                    <a:pt x="42" y="31"/>
                  </a:lnTo>
                  <a:lnTo>
                    <a:pt x="11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  <p:sp>
          <p:nvSpPr>
            <p:cNvPr id="279" name="Freeform 125"/>
            <p:cNvSpPr>
              <a:spLocks/>
            </p:cNvSpPr>
            <p:nvPr/>
          </p:nvSpPr>
          <p:spPr bwMode="auto">
            <a:xfrm>
              <a:off x="1181" y="1735"/>
              <a:ext cx="139" cy="69"/>
            </a:xfrm>
            <a:custGeom>
              <a:avLst/>
              <a:gdLst>
                <a:gd name="T0" fmla="*/ 11 w 139"/>
                <a:gd name="T1" fmla="*/ 43 h 69"/>
                <a:gd name="T2" fmla="*/ 0 w 139"/>
                <a:gd name="T3" fmla="*/ 62 h 69"/>
                <a:gd name="T4" fmla="*/ 49 w 139"/>
                <a:gd name="T5" fmla="*/ 69 h 69"/>
                <a:gd name="T6" fmla="*/ 80 w 139"/>
                <a:gd name="T7" fmla="*/ 43 h 69"/>
                <a:gd name="T8" fmla="*/ 139 w 139"/>
                <a:gd name="T9" fmla="*/ 15 h 69"/>
                <a:gd name="T10" fmla="*/ 116 w 139"/>
                <a:gd name="T11" fmla="*/ 0 h 69"/>
                <a:gd name="T12" fmla="*/ 86 w 139"/>
                <a:gd name="T13" fmla="*/ 10 h 69"/>
                <a:gd name="T14" fmla="*/ 59 w 139"/>
                <a:gd name="T15" fmla="*/ 36 h 69"/>
                <a:gd name="T16" fmla="*/ 42 w 139"/>
                <a:gd name="T17" fmla="*/ 31 h 69"/>
                <a:gd name="T18" fmla="*/ 11 w 139"/>
                <a:gd name="T19" fmla="*/ 43 h 69"/>
                <a:gd name="T20" fmla="*/ 11 w 139"/>
                <a:gd name="T21" fmla="*/ 43 h 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9"/>
                <a:gd name="T34" fmla="*/ 0 h 69"/>
                <a:gd name="T35" fmla="*/ 139 w 139"/>
                <a:gd name="T36" fmla="*/ 69 h 6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9" h="69">
                  <a:moveTo>
                    <a:pt x="11" y="43"/>
                  </a:moveTo>
                  <a:lnTo>
                    <a:pt x="0" y="62"/>
                  </a:lnTo>
                  <a:lnTo>
                    <a:pt x="49" y="69"/>
                  </a:lnTo>
                  <a:lnTo>
                    <a:pt x="80" y="43"/>
                  </a:lnTo>
                  <a:lnTo>
                    <a:pt x="139" y="15"/>
                  </a:lnTo>
                  <a:lnTo>
                    <a:pt x="116" y="0"/>
                  </a:lnTo>
                  <a:lnTo>
                    <a:pt x="86" y="10"/>
                  </a:lnTo>
                  <a:lnTo>
                    <a:pt x="59" y="36"/>
                  </a:lnTo>
                  <a:lnTo>
                    <a:pt x="42" y="31"/>
                  </a:lnTo>
                  <a:lnTo>
                    <a:pt x="11" y="43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CH"/>
            </a:p>
          </p:txBody>
        </p:sp>
      </p:grpSp>
      <p:sp>
        <p:nvSpPr>
          <p:cNvPr id="16391" name="Rechteck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0025" y="1341438"/>
            <a:ext cx="4538663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72000" tIns="72000" rIns="72000" bIns="72000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</a:pPr>
            <a:r>
              <a:rPr lang="ro-RO" sz="1400" b="1" dirty="0" smtClean="0">
                <a:solidFill>
                  <a:schemeClr val="bg1"/>
                </a:solidFill>
              </a:rPr>
              <a:t>Pe scurt despre </a:t>
            </a:r>
            <a:r>
              <a:rPr lang="ro-RO" sz="1400" b="1" dirty="0" err="1" smtClean="0">
                <a:solidFill>
                  <a:schemeClr val="bg1"/>
                </a:solidFill>
              </a:rPr>
              <a:t>Horv</a:t>
            </a:r>
            <a:r>
              <a:rPr lang="de-DE" sz="1400" b="1" dirty="0" smtClean="0">
                <a:solidFill>
                  <a:schemeClr val="bg1"/>
                </a:solidFill>
              </a:rPr>
              <a:t>á</a:t>
            </a:r>
            <a:r>
              <a:rPr lang="ro-RO" sz="1400" b="1" dirty="0" err="1" smtClean="0">
                <a:solidFill>
                  <a:schemeClr val="bg1"/>
                </a:solidFill>
              </a:rPr>
              <a:t>th</a:t>
            </a:r>
            <a:r>
              <a:rPr lang="ro-RO" sz="1400" b="1" dirty="0" smtClean="0">
                <a:solidFill>
                  <a:schemeClr val="bg1"/>
                </a:solidFill>
              </a:rPr>
              <a:t> &amp; </a:t>
            </a:r>
            <a:r>
              <a:rPr lang="ro-RO" sz="1400" b="1" dirty="0" err="1" smtClean="0">
                <a:solidFill>
                  <a:schemeClr val="bg1"/>
                </a:solidFill>
              </a:rPr>
              <a:t>Partners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6392" name="Rechteck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0025" y="1695450"/>
            <a:ext cx="4538663" cy="20193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180975" lvl="1" indent="-180975">
              <a:buFont typeface="Wingdings" pitchFamily="2" charset="2"/>
              <a:buChar char="n"/>
            </a:pPr>
            <a:r>
              <a:rPr lang="fr-FR" sz="1400" dirty="0" err="1" smtClean="0"/>
              <a:t>Consultanţă</a:t>
            </a:r>
            <a:r>
              <a:rPr lang="fr-FR" sz="1400" dirty="0" smtClean="0"/>
              <a:t> </a:t>
            </a:r>
            <a:r>
              <a:rPr lang="fr-FR" sz="1400" dirty="0" err="1" smtClean="0"/>
              <a:t>în</a:t>
            </a:r>
            <a:r>
              <a:rPr lang="fr-FR" sz="1400" dirty="0" smtClean="0"/>
              <a:t> management la </a:t>
            </a:r>
            <a:r>
              <a:rPr lang="fr-FR" sz="1400" dirty="0" err="1" smtClean="0"/>
              <a:t>nivel</a:t>
            </a:r>
            <a:r>
              <a:rPr lang="fr-FR" sz="1400" dirty="0" smtClean="0"/>
              <a:t> </a:t>
            </a:r>
            <a:r>
              <a:rPr lang="fr-FR" sz="1400" dirty="0" err="1" smtClean="0"/>
              <a:t>internaţional</a:t>
            </a:r>
            <a:r>
              <a:rPr lang="fr-FR" sz="1400" dirty="0" smtClean="0"/>
              <a:t> de peste 25 de </a:t>
            </a:r>
            <a:r>
              <a:rPr lang="fr-FR" sz="1400" dirty="0" err="1" smtClean="0"/>
              <a:t>ani</a:t>
            </a:r>
            <a:endParaRPr lang="fr-FR" sz="1400" dirty="0" smtClean="0"/>
          </a:p>
          <a:p>
            <a:pPr marL="180975" lvl="1" indent="-180975">
              <a:buFont typeface="Wingdings" pitchFamily="2" charset="2"/>
              <a:buChar char="n"/>
            </a:pPr>
            <a:r>
              <a:rPr lang="pt-BR" sz="1400" dirty="0" smtClean="0"/>
              <a:t>Peste 450</a:t>
            </a:r>
            <a:r>
              <a:rPr lang="ro-RO" sz="1400" dirty="0" smtClean="0"/>
              <a:t> de angajaţi</a:t>
            </a:r>
            <a:endParaRPr lang="pt-BR" sz="1400" dirty="0" smtClean="0"/>
          </a:p>
          <a:p>
            <a:pPr marL="180975" lvl="1" indent="-180975">
              <a:buFont typeface="Wingdings" pitchFamily="2" charset="2"/>
              <a:buChar char="n"/>
            </a:pPr>
            <a:r>
              <a:rPr lang="ro-RO" sz="1400" dirty="0" smtClean="0"/>
              <a:t>Peste </a:t>
            </a:r>
            <a:r>
              <a:rPr lang="pt-BR" sz="1400" dirty="0" smtClean="0"/>
              <a:t>100 mil. Euro </a:t>
            </a:r>
            <a:r>
              <a:rPr lang="pt-BR" sz="1400" dirty="0" err="1" smtClean="0"/>
              <a:t>cifră</a:t>
            </a:r>
            <a:r>
              <a:rPr lang="pt-BR" sz="1400" dirty="0" smtClean="0"/>
              <a:t> de </a:t>
            </a:r>
            <a:r>
              <a:rPr lang="pt-BR" sz="1400" dirty="0" err="1" smtClean="0"/>
              <a:t>afaceri</a:t>
            </a:r>
            <a:r>
              <a:rPr lang="ro-RO" sz="1400" dirty="0" smtClean="0"/>
              <a:t> anuală</a:t>
            </a:r>
            <a:endParaRPr lang="pt-BR" sz="1400" dirty="0" smtClean="0"/>
          </a:p>
        </p:txBody>
      </p:sp>
      <p:sp>
        <p:nvSpPr>
          <p:cNvPr id="16393" name="Rechteck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00025" y="4267200"/>
            <a:ext cx="4538663" cy="20193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180975" lvl="1" indent="-180975"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endParaRPr lang="en-GB" sz="1200" dirty="0"/>
          </a:p>
        </p:txBody>
      </p:sp>
      <p:sp>
        <p:nvSpPr>
          <p:cNvPr id="16394" name="Rechteck 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48263" y="1341438"/>
            <a:ext cx="45386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o-RO" sz="1400" b="1" dirty="0" smtClean="0">
                <a:solidFill>
                  <a:schemeClr val="bg1"/>
                </a:solidFill>
              </a:rPr>
              <a:t>Modelul “</a:t>
            </a:r>
            <a:r>
              <a:rPr lang="en-GB" sz="1400" b="1" dirty="0" smtClean="0">
                <a:solidFill>
                  <a:schemeClr val="bg1"/>
                </a:solidFill>
              </a:rPr>
              <a:t>Performance Architect</a:t>
            </a:r>
            <a:r>
              <a:rPr lang="ro-RO" sz="1400" b="1" dirty="0" smtClean="0">
                <a:solidFill>
                  <a:schemeClr val="bg1"/>
                </a:solidFill>
              </a:rPr>
              <a:t>"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6395" name="Rechteck 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48263" y="1695450"/>
            <a:ext cx="4538662" cy="20193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180975" lvl="1" indent="-180975" eaLnBrk="0" hangingPunct="0">
              <a:spcBef>
                <a:spcPct val="50000"/>
              </a:spcBef>
              <a:buClr>
                <a:schemeClr val="accent1"/>
              </a:buClr>
              <a:buSzPct val="80000"/>
            </a:pPr>
            <a:endParaRPr lang="en-GB" sz="1400"/>
          </a:p>
        </p:txBody>
      </p:sp>
      <p:sp>
        <p:nvSpPr>
          <p:cNvPr id="16396" name="Rechteck 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148263" y="4267200"/>
            <a:ext cx="4538662" cy="20193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180975" lvl="1" indent="-180975" eaLnBrk="0" hangingPunct="0">
              <a:spcBef>
                <a:spcPct val="50000"/>
              </a:spcBef>
              <a:buClr>
                <a:schemeClr val="accent1"/>
              </a:buClr>
              <a:buSzPct val="80000"/>
            </a:pPr>
            <a:endParaRPr lang="en-GB" sz="1400"/>
          </a:p>
        </p:txBody>
      </p:sp>
      <p:sp>
        <p:nvSpPr>
          <p:cNvPr id="16397" name="Rechteck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0854" y="4360983"/>
            <a:ext cx="4394036" cy="1053581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36000" tIns="36000" rIns="36000" bIns="36000"/>
          <a:lstStyle/>
          <a:p>
            <a:r>
              <a:rPr lang="ro-RO" sz="1200" dirty="0" smtClean="0"/>
              <a:t>Birouri: </a:t>
            </a:r>
            <a:r>
              <a:rPr lang="en-GB" sz="1200" dirty="0" smtClean="0"/>
              <a:t>Atlanta, Barcelona, Berlin, </a:t>
            </a:r>
            <a:r>
              <a:rPr lang="en-GB" sz="1200" dirty="0" err="1" smtClean="0"/>
              <a:t>Bucureşti</a:t>
            </a:r>
            <a:r>
              <a:rPr lang="en-GB" sz="1200" dirty="0" smtClean="0"/>
              <a:t>, </a:t>
            </a:r>
            <a:r>
              <a:rPr lang="en-GB" sz="1200" dirty="0" err="1" smtClean="0"/>
              <a:t>Budapesta</a:t>
            </a:r>
            <a:r>
              <a:rPr lang="en-GB" sz="1200" dirty="0" smtClean="0"/>
              <a:t>, Dubai, Düsseldorf, Frankfurt, </a:t>
            </a:r>
            <a:r>
              <a:rPr lang="en-GB" sz="1200" dirty="0" err="1" smtClean="0"/>
              <a:t>München</a:t>
            </a:r>
            <a:r>
              <a:rPr lang="en-GB" sz="1200" dirty="0" smtClean="0"/>
              <a:t>, Stuttgart, </a:t>
            </a:r>
            <a:r>
              <a:rPr lang="en-GB" sz="1200" dirty="0" err="1" smtClean="0"/>
              <a:t>Viena</a:t>
            </a:r>
            <a:r>
              <a:rPr lang="en-GB" sz="1200" dirty="0" smtClean="0"/>
              <a:t>, Zurich</a:t>
            </a:r>
          </a:p>
        </p:txBody>
      </p:sp>
      <p:sp>
        <p:nvSpPr>
          <p:cNvPr id="16407" name="Rechteck 15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291138" y="3438525"/>
            <a:ext cx="4265612" cy="2476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72000" tIns="72000" rIns="72000" bIns="72000" anchor="ctr"/>
          <a:lstStyle/>
          <a:p>
            <a:pPr defTabSz="857250">
              <a:spcBef>
                <a:spcPct val="40000"/>
              </a:spcBef>
              <a:buClr>
                <a:srgbClr val="3C58A1"/>
              </a:buClr>
            </a:pPr>
            <a:r>
              <a:rPr lang="ro-RO" sz="1000" dirty="0" smtClean="0">
                <a:solidFill>
                  <a:srgbClr val="000000"/>
                </a:solidFill>
              </a:rPr>
              <a:t>    </a:t>
            </a:r>
            <a:r>
              <a:rPr lang="en-US" sz="1000" dirty="0" err="1" smtClean="0">
                <a:solidFill>
                  <a:srgbClr val="000000"/>
                </a:solidFill>
              </a:rPr>
              <a:t>Companii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mari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ro-RO" sz="1000" dirty="0" smtClean="0">
                <a:solidFill>
                  <a:srgbClr val="000000"/>
                </a:solidFill>
              </a:rPr>
              <a:t>/mici </a:t>
            </a:r>
            <a:r>
              <a:rPr lang="en-US" sz="1000" dirty="0" smtClean="0">
                <a:solidFill>
                  <a:srgbClr val="000000"/>
                </a:solidFill>
              </a:rPr>
              <a:t>din </a:t>
            </a:r>
            <a:r>
              <a:rPr lang="en-US" sz="1000" dirty="0" err="1" smtClean="0">
                <a:solidFill>
                  <a:srgbClr val="000000"/>
                </a:solidFill>
              </a:rPr>
              <a:t>sectorul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ro-RO" sz="1000" dirty="0" smtClean="0">
                <a:solidFill>
                  <a:srgbClr val="000000"/>
                </a:solidFill>
              </a:rPr>
              <a:t> privat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cât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şi</a:t>
            </a:r>
            <a:r>
              <a:rPr lang="en-US" sz="1000" dirty="0" smtClean="0">
                <a:solidFill>
                  <a:srgbClr val="000000"/>
                </a:solidFill>
              </a:rPr>
              <a:t> public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6409" name="Rechteck 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00025" y="3913188"/>
            <a:ext cx="4538663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72000" tIns="72000" rIns="72000" bIns="72000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o-RO" sz="1400" b="1" dirty="0" smtClean="0">
                <a:solidFill>
                  <a:schemeClr val="bg1"/>
                </a:solidFill>
              </a:rPr>
              <a:t>Locaţii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6410" name="Rechteck 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148263" y="3913188"/>
            <a:ext cx="45386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</a:rPr>
              <a:t>Campion in Management Consulting</a:t>
            </a:r>
            <a:r>
              <a:rPr lang="ro-RO" sz="1400" b="1" dirty="0" smtClean="0">
                <a:solidFill>
                  <a:schemeClr val="bg1"/>
                </a:solidFill>
              </a:rPr>
              <a:t> / </a:t>
            </a:r>
            <a:r>
              <a:rPr lang="ro-RO" sz="1400" b="1" dirty="0" err="1" smtClean="0">
                <a:solidFill>
                  <a:schemeClr val="bg1"/>
                </a:solidFill>
              </a:rPr>
              <a:t>Controlling</a:t>
            </a:r>
            <a:endParaRPr lang="en-GB" sz="1400" b="1" dirty="0">
              <a:solidFill>
                <a:schemeClr val="bg1"/>
              </a:solidFill>
            </a:endParaRPr>
          </a:p>
        </p:txBody>
      </p:sp>
      <p:grpSp>
        <p:nvGrpSpPr>
          <p:cNvPr id="3" name="Gruppieren 279"/>
          <p:cNvGrpSpPr>
            <a:grpSpLocks noChangeAspect="1"/>
          </p:cNvGrpSpPr>
          <p:nvPr>
            <p:custDataLst>
              <p:tags r:id="rId16"/>
            </p:custDataLst>
          </p:nvPr>
        </p:nvGrpSpPr>
        <p:grpSpPr>
          <a:xfrm>
            <a:off x="5481382" y="1774125"/>
            <a:ext cx="3872424" cy="1656000"/>
            <a:chOff x="964362" y="1974149"/>
            <a:chExt cx="7922784" cy="3616805"/>
          </a:xfrm>
        </p:grpSpPr>
        <p:sp>
          <p:nvSpPr>
            <p:cNvPr id="281" name="Rechteck 280"/>
            <p:cNvSpPr/>
            <p:nvPr>
              <p:custDataLst>
                <p:tags r:id="rId19"/>
              </p:custDataLst>
            </p:nvPr>
          </p:nvSpPr>
          <p:spPr bwMode="auto">
            <a:xfrm>
              <a:off x="3645033" y="1974149"/>
              <a:ext cx="2554286" cy="36168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2" name="Rechteck 281"/>
            <p:cNvSpPr/>
            <p:nvPr>
              <p:custDataLst>
                <p:tags r:id="rId20"/>
              </p:custDataLst>
            </p:nvPr>
          </p:nvSpPr>
          <p:spPr bwMode="auto">
            <a:xfrm>
              <a:off x="6332860" y="1974149"/>
              <a:ext cx="2554286" cy="36168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3" name="Rechteck 282"/>
            <p:cNvSpPr/>
            <p:nvPr>
              <p:custDataLst>
                <p:tags r:id="rId21"/>
              </p:custDataLst>
            </p:nvPr>
          </p:nvSpPr>
          <p:spPr bwMode="auto">
            <a:xfrm>
              <a:off x="964362" y="1974149"/>
              <a:ext cx="2554286" cy="36168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4" name="Textfeld 66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316036" y="2199575"/>
              <a:ext cx="1879225" cy="604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>
              <a:spAutoFit/>
            </a:bodyPr>
            <a:lstStyle/>
            <a:p>
              <a:pPr algn="ctr" defTabSz="971550">
                <a:lnSpc>
                  <a:spcPct val="90000"/>
                </a:lnSpc>
              </a:pPr>
              <a:r>
                <a:rPr lang="ro-RO" sz="1000" b="1" dirty="0" smtClean="0">
                  <a:solidFill>
                    <a:schemeClr val="bg1"/>
                  </a:solidFill>
                </a:rPr>
                <a:t>Strategie şi Inovaţie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285" name="Textfeld 67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842534" y="2199575"/>
              <a:ext cx="2219215" cy="604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>
              <a:spAutoFit/>
            </a:bodyPr>
            <a:lstStyle/>
            <a:p>
              <a:pPr algn="ctr" defTabSz="971550">
                <a:lnSpc>
                  <a:spcPct val="90000"/>
                </a:lnSpc>
              </a:pPr>
              <a:r>
                <a:rPr lang="ro-RO" sz="1000" b="1" dirty="0" smtClean="0">
                  <a:solidFill>
                    <a:srgbClr val="FFFFFF"/>
                  </a:solidFill>
                </a:rPr>
                <a:t>Procese </a:t>
              </a:r>
              <a:br>
                <a:rPr lang="ro-RO" sz="1000" b="1" dirty="0" smtClean="0">
                  <a:solidFill>
                    <a:srgbClr val="FFFFFF"/>
                  </a:solidFill>
                </a:rPr>
              </a:br>
              <a:r>
                <a:rPr lang="ro-RO" sz="1000" b="1" dirty="0" smtClean="0">
                  <a:solidFill>
                    <a:srgbClr val="FFFFFF"/>
                  </a:solidFill>
                </a:rPr>
                <a:t>şi Organizare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286" name="Textfeld 68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778625" y="2199575"/>
              <a:ext cx="1677985" cy="604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t">
              <a:spAutoFit/>
            </a:bodyPr>
            <a:lstStyle/>
            <a:p>
              <a:pPr algn="ctr" defTabSz="971550">
                <a:lnSpc>
                  <a:spcPct val="90000"/>
                </a:lnSpc>
                <a:buClr>
                  <a:srgbClr val="3C58A1"/>
                </a:buClr>
              </a:pPr>
              <a:r>
                <a:rPr lang="ro-RO" sz="1000" b="1" dirty="0" err="1" smtClean="0">
                  <a:solidFill>
                    <a:srgbClr val="FFFFFF"/>
                  </a:solidFill>
                </a:rPr>
                <a:t>Controlling</a:t>
              </a:r>
              <a:r>
                <a:rPr lang="ro-RO" sz="1000" b="1" dirty="0" smtClean="0">
                  <a:solidFill>
                    <a:srgbClr val="FFFFFF"/>
                  </a:solidFill>
                </a:rPr>
                <a:t> </a:t>
              </a:r>
              <a:br>
                <a:rPr lang="ro-RO" sz="1000" b="1" dirty="0" smtClean="0">
                  <a:solidFill>
                    <a:srgbClr val="FFFFFF"/>
                  </a:solidFill>
                </a:rPr>
              </a:br>
              <a:r>
                <a:rPr lang="ro-RO" sz="1000" b="1" dirty="0" smtClean="0">
                  <a:solidFill>
                    <a:srgbClr val="FFFFFF"/>
                  </a:solidFill>
                </a:rPr>
                <a:t>şi Finanţe</a:t>
              </a:r>
              <a:endParaRPr lang="ro-RO" sz="1000" b="1" dirty="0">
                <a:solidFill>
                  <a:srgbClr val="FFFFFF"/>
                </a:solidFill>
              </a:endParaRPr>
            </a:p>
          </p:txBody>
        </p:sp>
        <p:sp>
          <p:nvSpPr>
            <p:cNvPr id="287" name="Pfeil nach links und rechts 286"/>
            <p:cNvSpPr/>
            <p:nvPr>
              <p:custDataLst>
                <p:tags r:id="rId25"/>
              </p:custDataLst>
            </p:nvPr>
          </p:nvSpPr>
          <p:spPr bwMode="auto">
            <a:xfrm>
              <a:off x="1316035" y="3069185"/>
              <a:ext cx="7140576" cy="576000"/>
            </a:xfrm>
            <a:prstGeom prst="leftRightArrow">
              <a:avLst>
                <a:gd name="adj1" fmla="val 100000"/>
                <a:gd name="adj2" fmla="val 30754"/>
              </a:avLst>
            </a:prstGeom>
            <a:solidFill>
              <a:schemeClr val="accent2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o-RO" sz="1000" dirty="0" smtClean="0"/>
                <a:t>Concept</a:t>
              </a:r>
              <a:endParaRPr lang="de-DE" sz="1000" dirty="0"/>
            </a:p>
          </p:txBody>
        </p:sp>
        <p:sp>
          <p:nvSpPr>
            <p:cNvPr id="288" name="Pfeil nach links und rechts 287"/>
            <p:cNvSpPr/>
            <p:nvPr>
              <p:custDataLst>
                <p:tags r:id="rId26"/>
              </p:custDataLst>
            </p:nvPr>
          </p:nvSpPr>
          <p:spPr bwMode="auto">
            <a:xfrm>
              <a:off x="1316035" y="3852385"/>
              <a:ext cx="7140576" cy="576000"/>
            </a:xfrm>
            <a:prstGeom prst="leftRightArrow">
              <a:avLst>
                <a:gd name="adj1" fmla="val 100000"/>
                <a:gd name="adj2" fmla="val 30754"/>
              </a:avLst>
            </a:prstGeom>
            <a:solidFill>
              <a:schemeClr val="accent2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o-RO" sz="1000" dirty="0" smtClean="0"/>
                <a:t>Implementare</a:t>
              </a:r>
              <a:endParaRPr lang="de-DE" sz="1000" dirty="0"/>
            </a:p>
          </p:txBody>
        </p:sp>
        <p:sp>
          <p:nvSpPr>
            <p:cNvPr id="289" name="Pfeil nach links und rechts 288"/>
            <p:cNvSpPr/>
            <p:nvPr>
              <p:custDataLst>
                <p:tags r:id="rId27"/>
              </p:custDataLst>
            </p:nvPr>
          </p:nvSpPr>
          <p:spPr bwMode="auto">
            <a:xfrm>
              <a:off x="1316035" y="4635587"/>
              <a:ext cx="7140576" cy="576000"/>
            </a:xfrm>
            <a:prstGeom prst="leftRightArrow">
              <a:avLst>
                <a:gd name="adj1" fmla="val 100000"/>
                <a:gd name="adj2" fmla="val 30754"/>
              </a:avLst>
            </a:prstGeom>
            <a:solidFill>
              <a:schemeClr val="accent2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o-RO" sz="1000" dirty="0" err="1" smtClean="0"/>
                <a:t>Coaching</a:t>
              </a:r>
              <a:r>
                <a:rPr lang="ro-RO" sz="1000" dirty="0" smtClean="0"/>
                <a:t>  / Training</a:t>
              </a:r>
              <a:endParaRPr lang="de-DE" sz="1000" dirty="0"/>
            </a:p>
          </p:txBody>
        </p:sp>
      </p:grpSp>
      <p:graphicFrame>
        <p:nvGraphicFramePr>
          <p:cNvPr id="16386" name="Rectangle 19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00706" name="think-cell Slide" r:id="rId30" imgW="0" imgH="0" progId="TCLayout.ActiveDocument.1">
              <p:embed/>
            </p:oleObj>
          </a:graphicData>
        </a:graphic>
      </p:graphicFrame>
      <p:sp>
        <p:nvSpPr>
          <p:cNvPr id="327" name="Textplatzhalter 61"/>
          <p:cNvSpPr txBox="1">
            <a:spLocks/>
          </p:cNvSpPr>
          <p:nvPr>
            <p:custDataLst>
              <p:tags r:id="rId17"/>
            </p:custDataLst>
          </p:nvPr>
        </p:nvSpPr>
        <p:spPr>
          <a:xfrm>
            <a:off x="5148263" y="5984875"/>
            <a:ext cx="4557712" cy="292100"/>
          </a:xfrm>
          <a:prstGeom prst="rect">
            <a:avLst/>
          </a:prstGeom>
        </p:spPr>
        <p:txBody>
          <a:bodyPr/>
          <a:lstStyle/>
          <a:p>
            <a:pPr lvl="0" defTabSz="857250" eaLnBrk="0" hangingPunct="0">
              <a:spcBef>
                <a:spcPct val="40000"/>
              </a:spcBef>
              <a:buClr>
                <a:schemeClr val="accent1"/>
              </a:buClr>
              <a:buSzPct val="80000"/>
              <a:defRPr/>
            </a:pPr>
            <a:r>
              <a:rPr lang="en-US" sz="700" dirty="0" smtClean="0"/>
              <a:t>*Source: Die Hidden Champions: Study for the Raking of Consultancies by Prof. Dr. D. Fink, based on the responses of 249 top managers (500 points = very high), published in: Capital 06/2009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3" name="Text Box 6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92399" y="4839937"/>
            <a:ext cx="444629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</a:pPr>
            <a:r>
              <a:rPr lang="ro-RO" sz="1200" dirty="0" smtClean="0"/>
              <a:t>Birouri</a:t>
            </a:r>
            <a:r>
              <a:rPr lang="en-US" sz="1200" dirty="0" smtClean="0"/>
              <a:t> </a:t>
            </a:r>
            <a:r>
              <a:rPr lang="en-US" sz="1200" dirty="0" err="1" smtClean="0"/>
              <a:t>partenere</a:t>
            </a:r>
            <a:r>
              <a:rPr lang="en-US" sz="1200" dirty="0" smtClean="0"/>
              <a:t> </a:t>
            </a:r>
            <a:r>
              <a:rPr lang="en-US" sz="1200" dirty="0" err="1" smtClean="0"/>
              <a:t>în</a:t>
            </a:r>
            <a:r>
              <a:rPr lang="ro-RO" sz="1200" dirty="0" smtClean="0"/>
              <a:t>:  </a:t>
            </a:r>
            <a:r>
              <a:rPr lang="en-US" sz="1200" dirty="0" smtClean="0"/>
              <a:t>Australia</a:t>
            </a:r>
            <a:r>
              <a:rPr lang="ro-RO" sz="1200" dirty="0" smtClean="0"/>
              <a:t>, </a:t>
            </a:r>
            <a:r>
              <a:rPr lang="en-US" sz="1200" dirty="0" smtClean="0"/>
              <a:t>China</a:t>
            </a:r>
            <a:r>
              <a:rPr lang="ro-RO" sz="1200" dirty="0" smtClean="0"/>
              <a:t>, </a:t>
            </a:r>
            <a:r>
              <a:rPr lang="en-US" sz="1200" dirty="0" err="1" smtClean="0"/>
              <a:t>Franţa</a:t>
            </a:r>
            <a:r>
              <a:rPr lang="ro-RO" sz="1200" dirty="0" smtClean="0"/>
              <a:t>, </a:t>
            </a:r>
            <a:r>
              <a:rPr lang="en-US" sz="1200" dirty="0" smtClean="0"/>
              <a:t>Italia</a:t>
            </a:r>
            <a:r>
              <a:rPr lang="ro-RO" sz="1200" dirty="0" smtClean="0"/>
              <a:t>, </a:t>
            </a:r>
            <a:r>
              <a:rPr lang="en-US" sz="1200" dirty="0" err="1" smtClean="0"/>
              <a:t>Olanda</a:t>
            </a:r>
            <a:r>
              <a:rPr lang="ro-RO" sz="1200" dirty="0" smtClean="0"/>
              <a:t>, </a:t>
            </a:r>
            <a:r>
              <a:rPr lang="en-US" sz="1200" dirty="0" err="1" smtClean="0"/>
              <a:t>Marea</a:t>
            </a:r>
            <a:r>
              <a:rPr lang="en-US" sz="1200" dirty="0" smtClean="0"/>
              <a:t> Britanie</a:t>
            </a:r>
            <a:r>
              <a:rPr lang="ro-RO" sz="1200" dirty="0" smtClean="0"/>
              <a:t>, </a:t>
            </a:r>
            <a:r>
              <a:rPr lang="en-US" sz="1200" dirty="0" smtClean="0"/>
              <a:t>SUA</a:t>
            </a:r>
            <a:r>
              <a:rPr lang="ro-RO" sz="1200" dirty="0" smtClean="0"/>
              <a:t/>
            </a:r>
            <a:br>
              <a:rPr lang="ro-RO" sz="1200" dirty="0" smtClean="0"/>
            </a:br>
            <a:endParaRPr lang="en-US" sz="1200" dirty="0" smtClean="0"/>
          </a:p>
          <a:p>
            <a:pPr marL="209550" indent="-209550">
              <a:spcBef>
                <a:spcPts val="600"/>
              </a:spcBef>
              <a:buFont typeface="Wingdings" pitchFamily="2" charset="2"/>
              <a:buChar char="n"/>
            </a:pPr>
            <a:r>
              <a:rPr lang="en-US" sz="1200" dirty="0" err="1" smtClean="0"/>
              <a:t>Peste</a:t>
            </a:r>
            <a:r>
              <a:rPr lang="en-US" sz="1200" dirty="0" smtClean="0"/>
              <a:t> 2,000 de </a:t>
            </a:r>
            <a:r>
              <a:rPr lang="en-US" sz="1200" dirty="0" err="1" smtClean="0"/>
              <a:t>consultanţi</a:t>
            </a:r>
            <a:r>
              <a:rPr lang="ro-RO" sz="1200" dirty="0" smtClean="0"/>
              <a:t>, </a:t>
            </a:r>
            <a:r>
              <a:rPr lang="en-US" sz="1200" dirty="0" smtClean="0"/>
              <a:t>40 de </a:t>
            </a:r>
            <a:r>
              <a:rPr lang="en-US" sz="1200" dirty="0" err="1" smtClean="0"/>
              <a:t>birouri</a:t>
            </a:r>
            <a:r>
              <a:rPr lang="en-US" sz="1200" dirty="0" smtClean="0"/>
              <a:t> </a:t>
            </a:r>
            <a:r>
              <a:rPr lang="en-US" sz="1200" dirty="0" err="1" smtClean="0"/>
              <a:t>intenaţionale</a:t>
            </a:r>
            <a:endParaRPr lang="en-US" sz="1200" dirty="0" smtClean="0"/>
          </a:p>
          <a:p>
            <a:pPr marL="209550" indent="-209550">
              <a:spcBef>
                <a:spcPts val="600"/>
              </a:spcBef>
              <a:buFont typeface="Wingdings" pitchFamily="2" charset="2"/>
              <a:buChar char="n"/>
            </a:pPr>
            <a:r>
              <a:rPr lang="en-US" sz="1200" dirty="0" smtClean="0"/>
              <a:t>O </a:t>
            </a:r>
            <a:r>
              <a:rPr lang="en-US" sz="1200" dirty="0" err="1" smtClean="0"/>
              <a:t>bază</a:t>
            </a:r>
            <a:r>
              <a:rPr lang="en-US" sz="1200" dirty="0" smtClean="0"/>
              <a:t> de </a:t>
            </a:r>
            <a:r>
              <a:rPr lang="en-US" sz="1200" dirty="0" err="1" smtClean="0"/>
              <a:t>clienţi</a:t>
            </a:r>
            <a:r>
              <a:rPr lang="en-US" sz="1200" dirty="0" smtClean="0"/>
              <a:t> din </a:t>
            </a:r>
            <a:r>
              <a:rPr lang="en-US" sz="1200" dirty="0" err="1" smtClean="0"/>
              <a:t>topul</a:t>
            </a:r>
            <a:r>
              <a:rPr lang="en-US" sz="1200" dirty="0" smtClean="0"/>
              <a:t> Fortune 500</a:t>
            </a:r>
            <a:r>
              <a:rPr lang="ro-RO" sz="1200" dirty="0" smtClean="0"/>
              <a:t> </a:t>
            </a:r>
            <a:r>
              <a:rPr lang="en-US" sz="1200" dirty="0" err="1" smtClean="0"/>
              <a:t>reprezentând</a:t>
            </a:r>
            <a:r>
              <a:rPr lang="en-US" sz="1200" dirty="0" smtClean="0"/>
              <a:t> </a:t>
            </a:r>
            <a:r>
              <a:rPr lang="en-US" sz="1200" dirty="0" err="1" smtClean="0"/>
              <a:t>toate</a:t>
            </a:r>
            <a:r>
              <a:rPr lang="en-US" sz="1200" dirty="0" smtClean="0"/>
              <a:t> </a:t>
            </a:r>
            <a:r>
              <a:rPr lang="en-US" sz="1200" dirty="0" err="1" smtClean="0"/>
              <a:t>industriile</a:t>
            </a:r>
            <a:r>
              <a:rPr lang="en-US" sz="1200" dirty="0" smtClean="0"/>
              <a:t> </a:t>
            </a:r>
            <a:r>
              <a:rPr lang="en-US" sz="1200" dirty="0" err="1" smtClean="0"/>
              <a:t>şi</a:t>
            </a:r>
            <a:r>
              <a:rPr lang="en-US" sz="1200" dirty="0" smtClean="0"/>
              <a:t> </a:t>
            </a:r>
            <a:r>
              <a:rPr lang="en-US" sz="1200" dirty="0" err="1" smtClean="0"/>
              <a:t>serviciile</a:t>
            </a:r>
            <a:endParaRPr lang="en-US" sz="1200" dirty="0" smtClean="0"/>
          </a:p>
        </p:txBody>
      </p:sp>
      <p:pic>
        <p:nvPicPr>
          <p:cNvPr id="154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599480" y="4330788"/>
            <a:ext cx="3541348" cy="165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o-RO" dirty="0" smtClean="0"/>
              <a:t>Horváth &amp; </a:t>
            </a:r>
            <a:r>
              <a:rPr lang="ro-RO" dirty="0" err="1" smtClean="0"/>
              <a:t>Partners</a:t>
            </a:r>
            <a:r>
              <a:rPr lang="ro-RO" dirty="0" smtClean="0"/>
              <a:t> sprijină principalii jucători din industria energetică atât în România cât şi la nivel internaţional</a:t>
            </a:r>
            <a:endParaRPr lang="en-US" dirty="0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11"/>
            <p:custDataLst>
              <p:tags r:id="rId3"/>
            </p:custDataLst>
          </p:nvPr>
        </p:nvSpPr>
        <p:spPr>
          <a:noFill/>
        </p:spPr>
        <p:txBody>
          <a:bodyPr/>
          <a:lstStyle/>
          <a:p>
            <a:fld id="{4407974C-F61A-4D94-B0BC-19CFC62EC7D8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6386" name="Rectangle 19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99682" name="think-cell Slide" r:id="rId15" imgW="0" imgH="0" progId="TCLayout.ActiveDocument.1">
              <p:embed/>
            </p:oleObj>
          </a:graphicData>
        </a:graphic>
      </p:graphicFrame>
      <p:sp>
        <p:nvSpPr>
          <p:cNvPr id="16391" name="Rechteck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0025" y="1341438"/>
            <a:ext cx="4538663" cy="59125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72000" tIns="72000" rIns="72000" bIns="72000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</a:pPr>
            <a:r>
              <a:rPr lang="ro-RO" sz="1400" b="1" dirty="0" smtClean="0">
                <a:solidFill>
                  <a:schemeClr val="bg1"/>
                </a:solidFill>
              </a:rPr>
              <a:t>Selecţie clienţi în sectorul energetic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392" name="Rechteck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0025" y="1932690"/>
            <a:ext cx="4538663" cy="423951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180975" lvl="1" indent="-180975" eaLnBrk="0" hangingPunct="0">
              <a:spcBef>
                <a:spcPct val="50000"/>
              </a:spcBef>
              <a:buClr>
                <a:schemeClr val="accent1"/>
              </a:buClr>
              <a:buSzPct val="80000"/>
            </a:pPr>
            <a:endParaRPr lang="en-US" sz="1400" dirty="0"/>
          </a:p>
        </p:txBody>
      </p:sp>
      <p:sp>
        <p:nvSpPr>
          <p:cNvPr id="16394" name="Rechteck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48263" y="1341438"/>
            <a:ext cx="4538662" cy="59125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 anchor="ctr"/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o-RO" sz="1400" b="1" dirty="0" smtClean="0">
                <a:solidFill>
                  <a:schemeClr val="bg1"/>
                </a:solidFill>
              </a:rPr>
              <a:t>Selecţie clienţi in sectorul Petrol &amp; Gaz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395" name="Rechteck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48263" y="1932690"/>
            <a:ext cx="4538662" cy="4239509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marL="180975" lvl="1" indent="-180975" eaLnBrk="0" hangingPunct="0">
              <a:spcBef>
                <a:spcPct val="50000"/>
              </a:spcBef>
              <a:buClr>
                <a:schemeClr val="accent1"/>
              </a:buClr>
              <a:buSzPct val="80000"/>
            </a:pPr>
            <a:endParaRPr lang="en-GB" sz="1400" dirty="0"/>
          </a:p>
        </p:txBody>
      </p:sp>
      <p:pic>
        <p:nvPicPr>
          <p:cNvPr id="155" name="Picture 22" descr="D:\Eigene Dateien\Axel Borcherding\Weitere Aufgaben\Firmenlogos\Logo AMI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15275" y="2626746"/>
            <a:ext cx="1428750" cy="604880"/>
          </a:xfrm>
          <a:prstGeom prst="rect">
            <a:avLst/>
          </a:prstGeom>
          <a:noFill/>
        </p:spPr>
      </p:pic>
      <p:pic>
        <p:nvPicPr>
          <p:cNvPr id="156" name="Picture 12" descr="D:\Horapps\Desktop\f2_logo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10134" y="3288080"/>
            <a:ext cx="847725" cy="847725"/>
          </a:xfrm>
          <a:prstGeom prst="rect">
            <a:avLst/>
          </a:prstGeom>
          <a:noFill/>
        </p:spPr>
      </p:pic>
      <p:pic>
        <p:nvPicPr>
          <p:cNvPr id="157" name="Picture 22" descr="D:\Eigene Dateien\Axel Borcherding\Weitere Aufgaben\Firmenlogos\Logo Henkel neu.jpg"/>
          <p:cNvPicPr>
            <a:picLocks noChangeAspect="1" noChangeArrowheads="1"/>
          </p:cNvPicPr>
          <p:nvPr/>
        </p:nvPicPr>
        <p:blipFill>
          <a:blip r:embed="rId18" cstate="print"/>
          <a:srcRect l="23333" r="22667" b="47143"/>
          <a:stretch>
            <a:fillRect/>
          </a:stretch>
        </p:blipFill>
        <p:spPr bwMode="auto">
          <a:xfrm>
            <a:off x="8369549" y="4528822"/>
            <a:ext cx="974476" cy="667697"/>
          </a:xfrm>
          <a:prstGeom prst="rect">
            <a:avLst/>
          </a:prstGeom>
          <a:noFill/>
        </p:spPr>
      </p:pic>
      <p:pic>
        <p:nvPicPr>
          <p:cNvPr id="280" name="Picture 12" descr="A:\OMV.TI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610350" y="1947863"/>
            <a:ext cx="1171575" cy="758825"/>
          </a:xfrm>
          <a:prstGeom prst="rect">
            <a:avLst/>
          </a:prstGeom>
          <a:noFill/>
        </p:spPr>
      </p:pic>
      <p:pic>
        <p:nvPicPr>
          <p:cNvPr id="281" name="Picture 10" descr="SIGLA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67046" y="4377690"/>
            <a:ext cx="1048229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2" name="Picture 12"/>
          <p:cNvPicPr>
            <a:picLocks noChangeAspect="1" noChangeArrowheads="1"/>
          </p:cNvPicPr>
          <p:nvPr/>
        </p:nvPicPr>
        <p:blipFill>
          <a:blip r:embed="rId21" cstate="print"/>
          <a:srcRect l="82869"/>
          <a:stretch>
            <a:fillRect/>
          </a:stretch>
        </p:blipFill>
        <p:spPr bwMode="auto">
          <a:xfrm>
            <a:off x="8523288" y="5278889"/>
            <a:ext cx="1144587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3" name="Picture 10"/>
          <p:cNvPicPr>
            <a:picLocks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405436" y="5373687"/>
            <a:ext cx="10953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4" name="Picture 14" descr="molgreleje"/>
          <p:cNvPicPr>
            <a:picLocks noChangeAspect="1" noChangeArrowheads="1"/>
          </p:cNvPicPr>
          <p:nvPr/>
        </p:nvPicPr>
        <p:blipFill>
          <a:blip r:embed="rId23" cstate="print"/>
          <a:srcRect l="17136" t="42639" r="17136" b="8888"/>
          <a:stretch>
            <a:fillRect/>
          </a:stretch>
        </p:blipFill>
        <p:spPr>
          <a:xfrm>
            <a:off x="6810134" y="5303423"/>
            <a:ext cx="1481185" cy="779462"/>
          </a:xfrm>
          <a:prstGeom prst="rect">
            <a:avLst/>
          </a:prstGeom>
          <a:noFill/>
          <a:ln/>
        </p:spPr>
      </p:pic>
      <p:pic>
        <p:nvPicPr>
          <p:cNvPr id="286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>
          <a:xfrm>
            <a:off x="5252791" y="3428181"/>
            <a:ext cx="1357559" cy="516306"/>
          </a:xfrm>
          <a:prstGeom prst="rect">
            <a:avLst/>
          </a:prstGeom>
          <a:noFill/>
          <a:ln/>
        </p:spPr>
      </p:pic>
      <p:pic>
        <p:nvPicPr>
          <p:cNvPr id="287" name="Picture 11"/>
          <p:cNvPicPr>
            <a:picLocks noChangeAspect="1" noChangeArrowheads="1"/>
          </p:cNvPicPr>
          <p:nvPr/>
        </p:nvPicPr>
        <p:blipFill>
          <a:blip r:embed="rId25" cstate="print"/>
          <a:srcRect r="82608"/>
          <a:stretch>
            <a:fillRect/>
          </a:stretch>
        </p:blipFill>
        <p:spPr bwMode="auto">
          <a:xfrm>
            <a:off x="5565294" y="1980316"/>
            <a:ext cx="866745" cy="773997"/>
          </a:xfrm>
          <a:prstGeom prst="rect">
            <a:avLst/>
          </a:prstGeom>
          <a:noFill/>
        </p:spPr>
      </p:pic>
      <p:pic>
        <p:nvPicPr>
          <p:cNvPr id="288" name="Picture 11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896225" y="1971664"/>
            <a:ext cx="1771650" cy="46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1" name="Picture 4" descr="D:\Eigene Dateien\Axel Borcherding\Weitere Aufgaben\Firmenlogos\Logo degussa.jpg"/>
          <p:cNvPicPr>
            <a:picLocks noChangeAspect="1" noChangeArrowheads="1"/>
          </p:cNvPicPr>
          <p:nvPr/>
        </p:nvPicPr>
        <p:blipFill>
          <a:blip r:embed="rId27" cstate="print"/>
          <a:srcRect l="40807" t="13516" b="39021"/>
          <a:stretch>
            <a:fillRect/>
          </a:stretch>
        </p:blipFill>
        <p:spPr bwMode="auto">
          <a:xfrm>
            <a:off x="5331429" y="2771775"/>
            <a:ext cx="1764127" cy="516305"/>
          </a:xfrm>
          <a:prstGeom prst="rect">
            <a:avLst/>
          </a:prstGeom>
          <a:noFill/>
        </p:spPr>
      </p:pic>
      <p:pic>
        <p:nvPicPr>
          <p:cNvPr id="292" name="Picture 10" descr="G:\30286 Wintershall\Corporate Design\Neue WIAG Logos\Wintershall-Logo-RGB, 25.03.04\WH Gruppe.eps\WHGruppe RGB neg Outl.gif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5405436" y="4377690"/>
            <a:ext cx="1104900" cy="718185"/>
          </a:xfrm>
          <a:prstGeom prst="rect">
            <a:avLst/>
          </a:prstGeom>
          <a:noFill/>
        </p:spPr>
      </p:pic>
      <p:pic>
        <p:nvPicPr>
          <p:cNvPr id="293" name="Picture 11" descr="BVI02 RGB 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291319" y="3428181"/>
            <a:ext cx="778124" cy="723702"/>
          </a:xfrm>
          <a:prstGeom prst="rect">
            <a:avLst/>
          </a:prstGeom>
          <a:noFill/>
        </p:spPr>
      </p:pic>
      <p:pic>
        <p:nvPicPr>
          <p:cNvPr id="294" name="Picture 4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gray">
          <a:xfrm>
            <a:off x="2751277" y="3003550"/>
            <a:ext cx="1466850" cy="81611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5" name="Picture 11" descr="http://www.eon.de/onlineres/start/graphic/icon_index_logo_eon.gif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gray">
          <a:xfrm>
            <a:off x="380932" y="2109787"/>
            <a:ext cx="1689100" cy="422275"/>
          </a:xfrm>
          <a:prstGeom prst="rect">
            <a:avLst/>
          </a:prstGeom>
          <a:noFill/>
        </p:spPr>
      </p:pic>
      <p:pic>
        <p:nvPicPr>
          <p:cNvPr id="296" name="Picture 65" descr="PowerServer A - L:Jobs A - L:EnBW:Realisierung:115_4_2 PPT/internet_HV :115_4_2_ppt_titel_folien_HV:"/>
          <p:cNvPicPr>
            <a:picLocks noChangeAspect="1" noChangeArrowheads="1"/>
          </p:cNvPicPr>
          <p:nvPr/>
        </p:nvPicPr>
        <p:blipFill>
          <a:blip r:embed="rId32" r:link="rId33" cstate="print"/>
          <a:srcRect/>
          <a:stretch>
            <a:fillRect/>
          </a:stretch>
        </p:blipFill>
        <p:spPr bwMode="auto">
          <a:xfrm>
            <a:off x="380932" y="2706688"/>
            <a:ext cx="1738313" cy="296862"/>
          </a:xfrm>
          <a:prstGeom prst="rect">
            <a:avLst/>
          </a:prstGeom>
          <a:noFill/>
        </p:spPr>
      </p:pic>
      <p:pic>
        <p:nvPicPr>
          <p:cNvPr id="297" name="Picture 66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80932" y="4443412"/>
            <a:ext cx="1200150" cy="497790"/>
          </a:xfrm>
          <a:prstGeom prst="rect">
            <a:avLst/>
          </a:prstGeom>
          <a:noFill/>
        </p:spPr>
      </p:pic>
      <p:pic>
        <p:nvPicPr>
          <p:cNvPr id="298" name="Picture 68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626810" y="1971664"/>
            <a:ext cx="1968723" cy="461959"/>
          </a:xfrm>
          <a:prstGeom prst="rect">
            <a:avLst/>
          </a:prstGeom>
          <a:noFill/>
        </p:spPr>
      </p:pic>
      <p:pic>
        <p:nvPicPr>
          <p:cNvPr id="299" name="Picture 6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gray">
          <a:xfrm>
            <a:off x="2626810" y="2532062"/>
            <a:ext cx="1676400" cy="269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207213" y="3886199"/>
            <a:ext cx="1219200" cy="304800"/>
            <a:chOff x="4543" y="3887"/>
            <a:chExt cx="919" cy="251"/>
          </a:xfrm>
        </p:grpSpPr>
        <p:sp>
          <p:nvSpPr>
            <p:cNvPr id="301" name="Freeform 27"/>
            <p:cNvSpPr>
              <a:spLocks/>
            </p:cNvSpPr>
            <p:nvPr/>
          </p:nvSpPr>
          <p:spPr bwMode="auto">
            <a:xfrm>
              <a:off x="4596" y="3935"/>
              <a:ext cx="203" cy="201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3" y="14"/>
                </a:cxn>
                <a:cxn ang="0">
                  <a:pos x="27" y="0"/>
                </a:cxn>
                <a:cxn ang="0">
                  <a:pos x="203" y="0"/>
                </a:cxn>
                <a:cxn ang="0">
                  <a:pos x="203" y="201"/>
                </a:cxn>
                <a:cxn ang="0">
                  <a:pos x="0" y="201"/>
                </a:cxn>
                <a:cxn ang="0">
                  <a:pos x="0" y="24"/>
                </a:cxn>
              </a:cxnLst>
              <a:rect l="0" t="0" r="r" b="b"/>
              <a:pathLst>
                <a:path w="203" h="201">
                  <a:moveTo>
                    <a:pt x="0" y="24"/>
                  </a:moveTo>
                  <a:lnTo>
                    <a:pt x="13" y="14"/>
                  </a:lnTo>
                  <a:lnTo>
                    <a:pt x="27" y="0"/>
                  </a:lnTo>
                  <a:lnTo>
                    <a:pt x="203" y="0"/>
                  </a:lnTo>
                  <a:lnTo>
                    <a:pt x="203" y="201"/>
                  </a:lnTo>
                  <a:lnTo>
                    <a:pt x="0" y="20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 28"/>
            <p:cNvSpPr>
              <a:spLocks/>
            </p:cNvSpPr>
            <p:nvPr/>
          </p:nvSpPr>
          <p:spPr bwMode="auto">
            <a:xfrm>
              <a:off x="4543" y="3887"/>
              <a:ext cx="256" cy="22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22" y="172"/>
                </a:cxn>
                <a:cxn ang="0">
                  <a:pos x="41" y="187"/>
                </a:cxn>
                <a:cxn ang="0">
                  <a:pos x="55" y="198"/>
                </a:cxn>
                <a:cxn ang="0">
                  <a:pos x="78" y="211"/>
                </a:cxn>
                <a:cxn ang="0">
                  <a:pos x="95" y="218"/>
                </a:cxn>
                <a:cxn ang="0">
                  <a:pos x="108" y="222"/>
                </a:cxn>
                <a:cxn ang="0">
                  <a:pos x="123" y="225"/>
                </a:cxn>
                <a:cxn ang="0">
                  <a:pos x="142" y="228"/>
                </a:cxn>
                <a:cxn ang="0">
                  <a:pos x="160" y="228"/>
                </a:cxn>
                <a:cxn ang="0">
                  <a:pos x="176" y="224"/>
                </a:cxn>
                <a:cxn ang="0">
                  <a:pos x="196" y="217"/>
                </a:cxn>
                <a:cxn ang="0">
                  <a:pos x="207" y="211"/>
                </a:cxn>
                <a:cxn ang="0">
                  <a:pos x="218" y="202"/>
                </a:cxn>
                <a:cxn ang="0">
                  <a:pos x="226" y="194"/>
                </a:cxn>
                <a:cxn ang="0">
                  <a:pos x="240" y="177"/>
                </a:cxn>
                <a:cxn ang="0">
                  <a:pos x="250" y="160"/>
                </a:cxn>
                <a:cxn ang="0">
                  <a:pos x="254" y="148"/>
                </a:cxn>
                <a:cxn ang="0">
                  <a:pos x="256" y="85"/>
                </a:cxn>
                <a:cxn ang="0">
                  <a:pos x="253" y="94"/>
                </a:cxn>
                <a:cxn ang="0">
                  <a:pos x="249" y="104"/>
                </a:cxn>
                <a:cxn ang="0">
                  <a:pos x="241" y="113"/>
                </a:cxn>
                <a:cxn ang="0">
                  <a:pos x="236" y="118"/>
                </a:cxn>
                <a:cxn ang="0">
                  <a:pos x="231" y="122"/>
                </a:cxn>
                <a:cxn ang="0">
                  <a:pos x="217" y="128"/>
                </a:cxn>
                <a:cxn ang="0">
                  <a:pos x="208" y="129"/>
                </a:cxn>
                <a:cxn ang="0">
                  <a:pos x="194" y="129"/>
                </a:cxn>
                <a:cxn ang="0">
                  <a:pos x="177" y="125"/>
                </a:cxn>
                <a:cxn ang="0">
                  <a:pos x="159" y="116"/>
                </a:cxn>
                <a:cxn ang="0">
                  <a:pos x="145" y="106"/>
                </a:cxn>
                <a:cxn ang="0">
                  <a:pos x="136" y="99"/>
                </a:cxn>
                <a:cxn ang="0">
                  <a:pos x="125" y="86"/>
                </a:cxn>
                <a:cxn ang="0">
                  <a:pos x="111" y="68"/>
                </a:cxn>
                <a:cxn ang="0">
                  <a:pos x="87" y="31"/>
                </a:cxn>
                <a:cxn ang="0">
                  <a:pos x="72" y="0"/>
                </a:cxn>
              </a:cxnLst>
              <a:rect l="0" t="0" r="r" b="b"/>
              <a:pathLst>
                <a:path w="256" h="228">
                  <a:moveTo>
                    <a:pt x="72" y="0"/>
                  </a:moveTo>
                  <a:lnTo>
                    <a:pt x="0" y="148"/>
                  </a:lnTo>
                  <a:lnTo>
                    <a:pt x="11" y="160"/>
                  </a:lnTo>
                  <a:lnTo>
                    <a:pt x="22" y="172"/>
                  </a:lnTo>
                  <a:lnTo>
                    <a:pt x="35" y="182"/>
                  </a:lnTo>
                  <a:lnTo>
                    <a:pt x="41" y="187"/>
                  </a:lnTo>
                  <a:lnTo>
                    <a:pt x="49" y="193"/>
                  </a:lnTo>
                  <a:lnTo>
                    <a:pt x="55" y="198"/>
                  </a:lnTo>
                  <a:lnTo>
                    <a:pt x="62" y="202"/>
                  </a:lnTo>
                  <a:lnTo>
                    <a:pt x="78" y="211"/>
                  </a:lnTo>
                  <a:lnTo>
                    <a:pt x="87" y="214"/>
                  </a:lnTo>
                  <a:lnTo>
                    <a:pt x="95" y="218"/>
                  </a:lnTo>
                  <a:lnTo>
                    <a:pt x="104" y="220"/>
                  </a:lnTo>
                  <a:lnTo>
                    <a:pt x="108" y="222"/>
                  </a:lnTo>
                  <a:lnTo>
                    <a:pt x="112" y="223"/>
                  </a:lnTo>
                  <a:lnTo>
                    <a:pt x="123" y="225"/>
                  </a:lnTo>
                  <a:lnTo>
                    <a:pt x="132" y="227"/>
                  </a:lnTo>
                  <a:lnTo>
                    <a:pt x="142" y="228"/>
                  </a:lnTo>
                  <a:lnTo>
                    <a:pt x="151" y="228"/>
                  </a:lnTo>
                  <a:lnTo>
                    <a:pt x="160" y="228"/>
                  </a:lnTo>
                  <a:lnTo>
                    <a:pt x="167" y="227"/>
                  </a:lnTo>
                  <a:lnTo>
                    <a:pt x="176" y="224"/>
                  </a:lnTo>
                  <a:lnTo>
                    <a:pt x="182" y="222"/>
                  </a:lnTo>
                  <a:lnTo>
                    <a:pt x="196" y="217"/>
                  </a:lnTo>
                  <a:lnTo>
                    <a:pt x="202" y="214"/>
                  </a:lnTo>
                  <a:lnTo>
                    <a:pt x="207" y="211"/>
                  </a:lnTo>
                  <a:lnTo>
                    <a:pt x="213" y="206"/>
                  </a:lnTo>
                  <a:lnTo>
                    <a:pt x="218" y="202"/>
                  </a:lnTo>
                  <a:lnTo>
                    <a:pt x="222" y="198"/>
                  </a:lnTo>
                  <a:lnTo>
                    <a:pt x="226" y="194"/>
                  </a:lnTo>
                  <a:lnTo>
                    <a:pt x="234" y="185"/>
                  </a:lnTo>
                  <a:lnTo>
                    <a:pt x="240" y="177"/>
                  </a:lnTo>
                  <a:lnTo>
                    <a:pt x="245" y="168"/>
                  </a:lnTo>
                  <a:lnTo>
                    <a:pt x="250" y="160"/>
                  </a:lnTo>
                  <a:lnTo>
                    <a:pt x="253" y="154"/>
                  </a:lnTo>
                  <a:lnTo>
                    <a:pt x="254" y="148"/>
                  </a:lnTo>
                  <a:lnTo>
                    <a:pt x="256" y="144"/>
                  </a:lnTo>
                  <a:lnTo>
                    <a:pt x="256" y="85"/>
                  </a:lnTo>
                  <a:lnTo>
                    <a:pt x="255" y="88"/>
                  </a:lnTo>
                  <a:lnTo>
                    <a:pt x="253" y="94"/>
                  </a:lnTo>
                  <a:lnTo>
                    <a:pt x="251" y="99"/>
                  </a:lnTo>
                  <a:lnTo>
                    <a:pt x="249" y="104"/>
                  </a:lnTo>
                  <a:lnTo>
                    <a:pt x="244" y="108"/>
                  </a:lnTo>
                  <a:lnTo>
                    <a:pt x="241" y="113"/>
                  </a:lnTo>
                  <a:lnTo>
                    <a:pt x="239" y="116"/>
                  </a:lnTo>
                  <a:lnTo>
                    <a:pt x="236" y="118"/>
                  </a:lnTo>
                  <a:lnTo>
                    <a:pt x="234" y="120"/>
                  </a:lnTo>
                  <a:lnTo>
                    <a:pt x="231" y="122"/>
                  </a:lnTo>
                  <a:lnTo>
                    <a:pt x="224" y="125"/>
                  </a:lnTo>
                  <a:lnTo>
                    <a:pt x="217" y="128"/>
                  </a:lnTo>
                  <a:lnTo>
                    <a:pt x="213" y="128"/>
                  </a:lnTo>
                  <a:lnTo>
                    <a:pt x="208" y="129"/>
                  </a:lnTo>
                  <a:lnTo>
                    <a:pt x="199" y="129"/>
                  </a:lnTo>
                  <a:lnTo>
                    <a:pt x="194" y="129"/>
                  </a:lnTo>
                  <a:lnTo>
                    <a:pt x="188" y="128"/>
                  </a:lnTo>
                  <a:lnTo>
                    <a:pt x="177" y="125"/>
                  </a:lnTo>
                  <a:lnTo>
                    <a:pt x="167" y="121"/>
                  </a:lnTo>
                  <a:lnTo>
                    <a:pt x="159" y="116"/>
                  </a:lnTo>
                  <a:lnTo>
                    <a:pt x="149" y="110"/>
                  </a:lnTo>
                  <a:lnTo>
                    <a:pt x="145" y="106"/>
                  </a:lnTo>
                  <a:lnTo>
                    <a:pt x="141" y="103"/>
                  </a:lnTo>
                  <a:lnTo>
                    <a:pt x="136" y="99"/>
                  </a:lnTo>
                  <a:lnTo>
                    <a:pt x="133" y="95"/>
                  </a:lnTo>
                  <a:lnTo>
                    <a:pt x="125" y="86"/>
                  </a:lnTo>
                  <a:lnTo>
                    <a:pt x="117" y="77"/>
                  </a:lnTo>
                  <a:lnTo>
                    <a:pt x="111" y="68"/>
                  </a:lnTo>
                  <a:lnTo>
                    <a:pt x="98" y="49"/>
                  </a:lnTo>
                  <a:lnTo>
                    <a:pt x="87" y="31"/>
                  </a:lnTo>
                  <a:lnTo>
                    <a:pt x="78" y="1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Freeform 29"/>
            <p:cNvSpPr>
              <a:spLocks/>
            </p:cNvSpPr>
            <p:nvPr/>
          </p:nvSpPr>
          <p:spPr bwMode="auto">
            <a:xfrm>
              <a:off x="4596" y="3887"/>
              <a:ext cx="203" cy="145"/>
            </a:xfrm>
            <a:custGeom>
              <a:avLst/>
              <a:gdLst/>
              <a:ahLst/>
              <a:cxnLst>
                <a:cxn ang="0">
                  <a:pos x="7" y="53"/>
                </a:cxn>
                <a:cxn ang="0">
                  <a:pos x="30" y="84"/>
                </a:cxn>
                <a:cxn ang="0">
                  <a:pos x="43" y="99"/>
                </a:cxn>
                <a:cxn ang="0">
                  <a:pos x="59" y="113"/>
                </a:cxn>
                <a:cxn ang="0">
                  <a:pos x="77" y="126"/>
                </a:cxn>
                <a:cxn ang="0">
                  <a:pos x="97" y="137"/>
                </a:cxn>
                <a:cxn ang="0">
                  <a:pos x="118" y="143"/>
                </a:cxn>
                <a:cxn ang="0">
                  <a:pos x="130" y="145"/>
                </a:cxn>
                <a:cxn ang="0">
                  <a:pos x="142" y="145"/>
                </a:cxn>
                <a:cxn ang="0">
                  <a:pos x="155" y="143"/>
                </a:cxn>
                <a:cxn ang="0">
                  <a:pos x="168" y="139"/>
                </a:cxn>
                <a:cxn ang="0">
                  <a:pos x="181" y="129"/>
                </a:cxn>
                <a:cxn ang="0">
                  <a:pos x="190" y="120"/>
                </a:cxn>
                <a:cxn ang="0">
                  <a:pos x="199" y="105"/>
                </a:cxn>
                <a:cxn ang="0">
                  <a:pos x="203" y="94"/>
                </a:cxn>
                <a:cxn ang="0">
                  <a:pos x="202" y="88"/>
                </a:cxn>
                <a:cxn ang="0">
                  <a:pos x="198" y="99"/>
                </a:cxn>
                <a:cxn ang="0">
                  <a:pos x="191" y="108"/>
                </a:cxn>
                <a:cxn ang="0">
                  <a:pos x="186" y="116"/>
                </a:cxn>
                <a:cxn ang="0">
                  <a:pos x="181" y="120"/>
                </a:cxn>
                <a:cxn ang="0">
                  <a:pos x="171" y="125"/>
                </a:cxn>
                <a:cxn ang="0">
                  <a:pos x="160" y="128"/>
                </a:cxn>
                <a:cxn ang="0">
                  <a:pos x="146" y="129"/>
                </a:cxn>
                <a:cxn ang="0">
                  <a:pos x="135" y="128"/>
                </a:cxn>
                <a:cxn ang="0">
                  <a:pos x="114" y="121"/>
                </a:cxn>
                <a:cxn ang="0">
                  <a:pos x="96" y="110"/>
                </a:cxn>
                <a:cxn ang="0">
                  <a:pos x="88" y="103"/>
                </a:cxn>
                <a:cxn ang="0">
                  <a:pos x="80" y="95"/>
                </a:cxn>
                <a:cxn ang="0">
                  <a:pos x="64" y="77"/>
                </a:cxn>
                <a:cxn ang="0">
                  <a:pos x="45" y="49"/>
                </a:cxn>
                <a:cxn ang="0">
                  <a:pos x="25" y="14"/>
                </a:cxn>
                <a:cxn ang="0">
                  <a:pos x="0" y="40"/>
                </a:cxn>
              </a:cxnLst>
              <a:rect l="0" t="0" r="r" b="b"/>
              <a:pathLst>
                <a:path w="203" h="145">
                  <a:moveTo>
                    <a:pt x="0" y="40"/>
                  </a:moveTo>
                  <a:lnTo>
                    <a:pt x="7" y="53"/>
                  </a:lnTo>
                  <a:lnTo>
                    <a:pt x="18" y="68"/>
                  </a:lnTo>
                  <a:lnTo>
                    <a:pt x="30" y="84"/>
                  </a:lnTo>
                  <a:lnTo>
                    <a:pt x="36" y="91"/>
                  </a:lnTo>
                  <a:lnTo>
                    <a:pt x="43" y="99"/>
                  </a:lnTo>
                  <a:lnTo>
                    <a:pt x="51" y="106"/>
                  </a:lnTo>
                  <a:lnTo>
                    <a:pt x="59" y="113"/>
                  </a:lnTo>
                  <a:lnTo>
                    <a:pt x="68" y="120"/>
                  </a:lnTo>
                  <a:lnTo>
                    <a:pt x="77" y="126"/>
                  </a:lnTo>
                  <a:lnTo>
                    <a:pt x="87" y="131"/>
                  </a:lnTo>
                  <a:lnTo>
                    <a:pt x="97" y="137"/>
                  </a:lnTo>
                  <a:lnTo>
                    <a:pt x="108" y="140"/>
                  </a:lnTo>
                  <a:lnTo>
                    <a:pt x="118" y="143"/>
                  </a:lnTo>
                  <a:lnTo>
                    <a:pt x="125" y="144"/>
                  </a:lnTo>
                  <a:lnTo>
                    <a:pt x="130" y="145"/>
                  </a:lnTo>
                  <a:lnTo>
                    <a:pt x="136" y="145"/>
                  </a:lnTo>
                  <a:lnTo>
                    <a:pt x="142" y="145"/>
                  </a:lnTo>
                  <a:lnTo>
                    <a:pt x="151" y="144"/>
                  </a:lnTo>
                  <a:lnTo>
                    <a:pt x="155" y="143"/>
                  </a:lnTo>
                  <a:lnTo>
                    <a:pt x="160" y="142"/>
                  </a:lnTo>
                  <a:lnTo>
                    <a:pt x="168" y="139"/>
                  </a:lnTo>
                  <a:lnTo>
                    <a:pt x="174" y="135"/>
                  </a:lnTo>
                  <a:lnTo>
                    <a:pt x="181" y="129"/>
                  </a:lnTo>
                  <a:lnTo>
                    <a:pt x="186" y="125"/>
                  </a:lnTo>
                  <a:lnTo>
                    <a:pt x="190" y="120"/>
                  </a:lnTo>
                  <a:lnTo>
                    <a:pt x="193" y="114"/>
                  </a:lnTo>
                  <a:lnTo>
                    <a:pt x="199" y="105"/>
                  </a:lnTo>
                  <a:lnTo>
                    <a:pt x="202" y="98"/>
                  </a:lnTo>
                  <a:lnTo>
                    <a:pt x="203" y="94"/>
                  </a:lnTo>
                  <a:lnTo>
                    <a:pt x="203" y="85"/>
                  </a:lnTo>
                  <a:lnTo>
                    <a:pt x="202" y="88"/>
                  </a:lnTo>
                  <a:lnTo>
                    <a:pt x="200" y="94"/>
                  </a:lnTo>
                  <a:lnTo>
                    <a:pt x="198" y="99"/>
                  </a:lnTo>
                  <a:lnTo>
                    <a:pt x="196" y="104"/>
                  </a:lnTo>
                  <a:lnTo>
                    <a:pt x="191" y="108"/>
                  </a:lnTo>
                  <a:lnTo>
                    <a:pt x="188" y="113"/>
                  </a:lnTo>
                  <a:lnTo>
                    <a:pt x="186" y="116"/>
                  </a:lnTo>
                  <a:lnTo>
                    <a:pt x="183" y="118"/>
                  </a:lnTo>
                  <a:lnTo>
                    <a:pt x="181" y="120"/>
                  </a:lnTo>
                  <a:lnTo>
                    <a:pt x="178" y="122"/>
                  </a:lnTo>
                  <a:lnTo>
                    <a:pt x="171" y="125"/>
                  </a:lnTo>
                  <a:lnTo>
                    <a:pt x="164" y="128"/>
                  </a:lnTo>
                  <a:lnTo>
                    <a:pt x="160" y="128"/>
                  </a:lnTo>
                  <a:lnTo>
                    <a:pt x="155" y="129"/>
                  </a:lnTo>
                  <a:lnTo>
                    <a:pt x="146" y="129"/>
                  </a:lnTo>
                  <a:lnTo>
                    <a:pt x="141" y="129"/>
                  </a:lnTo>
                  <a:lnTo>
                    <a:pt x="135" y="128"/>
                  </a:lnTo>
                  <a:lnTo>
                    <a:pt x="124" y="125"/>
                  </a:lnTo>
                  <a:lnTo>
                    <a:pt x="114" y="121"/>
                  </a:lnTo>
                  <a:lnTo>
                    <a:pt x="106" y="116"/>
                  </a:lnTo>
                  <a:lnTo>
                    <a:pt x="96" y="110"/>
                  </a:lnTo>
                  <a:lnTo>
                    <a:pt x="92" y="106"/>
                  </a:lnTo>
                  <a:lnTo>
                    <a:pt x="88" y="103"/>
                  </a:lnTo>
                  <a:lnTo>
                    <a:pt x="83" y="99"/>
                  </a:lnTo>
                  <a:lnTo>
                    <a:pt x="80" y="95"/>
                  </a:lnTo>
                  <a:lnTo>
                    <a:pt x="72" y="86"/>
                  </a:lnTo>
                  <a:lnTo>
                    <a:pt x="64" y="77"/>
                  </a:lnTo>
                  <a:lnTo>
                    <a:pt x="58" y="68"/>
                  </a:lnTo>
                  <a:lnTo>
                    <a:pt x="45" y="49"/>
                  </a:lnTo>
                  <a:lnTo>
                    <a:pt x="34" y="31"/>
                  </a:lnTo>
                  <a:lnTo>
                    <a:pt x="25" y="14"/>
                  </a:lnTo>
                  <a:lnTo>
                    <a:pt x="1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Freeform 30"/>
            <p:cNvSpPr>
              <a:spLocks/>
            </p:cNvSpPr>
            <p:nvPr/>
          </p:nvSpPr>
          <p:spPr bwMode="auto">
            <a:xfrm>
              <a:off x="4568" y="3951"/>
              <a:ext cx="231" cy="121"/>
            </a:xfrm>
            <a:custGeom>
              <a:avLst/>
              <a:gdLst/>
              <a:ahLst/>
              <a:cxnLst>
                <a:cxn ang="0">
                  <a:pos x="12" y="46"/>
                </a:cxn>
                <a:cxn ang="0">
                  <a:pos x="31" y="68"/>
                </a:cxn>
                <a:cxn ang="0">
                  <a:pos x="46" y="82"/>
                </a:cxn>
                <a:cxn ang="0">
                  <a:pos x="63" y="95"/>
                </a:cxn>
                <a:cxn ang="0">
                  <a:pos x="80" y="105"/>
                </a:cxn>
                <a:cxn ang="0">
                  <a:pos x="99" y="114"/>
                </a:cxn>
                <a:cxn ang="0">
                  <a:pos x="119" y="119"/>
                </a:cxn>
                <a:cxn ang="0">
                  <a:pos x="138" y="121"/>
                </a:cxn>
                <a:cxn ang="0">
                  <a:pos x="152" y="121"/>
                </a:cxn>
                <a:cxn ang="0">
                  <a:pos x="165" y="119"/>
                </a:cxn>
                <a:cxn ang="0">
                  <a:pos x="177" y="116"/>
                </a:cxn>
                <a:cxn ang="0">
                  <a:pos x="192" y="109"/>
                </a:cxn>
                <a:cxn ang="0">
                  <a:pos x="199" y="103"/>
                </a:cxn>
                <a:cxn ang="0">
                  <a:pos x="213" y="91"/>
                </a:cxn>
                <a:cxn ang="0">
                  <a:pos x="221" y="77"/>
                </a:cxn>
                <a:cxn ang="0">
                  <a:pos x="228" y="65"/>
                </a:cxn>
                <a:cxn ang="0">
                  <a:pos x="231" y="53"/>
                </a:cxn>
                <a:cxn ang="0">
                  <a:pos x="230" y="44"/>
                </a:cxn>
                <a:cxn ang="0">
                  <a:pos x="225" y="57"/>
                </a:cxn>
                <a:cxn ang="0">
                  <a:pos x="218" y="68"/>
                </a:cxn>
                <a:cxn ang="0">
                  <a:pos x="208" y="80"/>
                </a:cxn>
                <a:cxn ang="0">
                  <a:pos x="197" y="89"/>
                </a:cxn>
                <a:cxn ang="0">
                  <a:pos x="183" y="95"/>
                </a:cxn>
                <a:cxn ang="0">
                  <a:pos x="174" y="98"/>
                </a:cxn>
                <a:cxn ang="0">
                  <a:pos x="162" y="100"/>
                </a:cxn>
                <a:cxn ang="0">
                  <a:pos x="150" y="100"/>
                </a:cxn>
                <a:cxn ang="0">
                  <a:pos x="135" y="99"/>
                </a:cxn>
                <a:cxn ang="0">
                  <a:pos x="117" y="94"/>
                </a:cxn>
                <a:cxn ang="0">
                  <a:pos x="99" y="86"/>
                </a:cxn>
                <a:cxn ang="0">
                  <a:pos x="82" y="75"/>
                </a:cxn>
                <a:cxn ang="0">
                  <a:pos x="66" y="61"/>
                </a:cxn>
                <a:cxn ang="0">
                  <a:pos x="51" y="46"/>
                </a:cxn>
                <a:cxn ang="0">
                  <a:pos x="39" y="30"/>
                </a:cxn>
                <a:cxn ang="0">
                  <a:pos x="16" y="0"/>
                </a:cxn>
              </a:cxnLst>
              <a:rect l="0" t="0" r="r" b="b"/>
              <a:pathLst>
                <a:path w="231" h="121">
                  <a:moveTo>
                    <a:pt x="0" y="32"/>
                  </a:moveTo>
                  <a:lnTo>
                    <a:pt x="12" y="46"/>
                  </a:lnTo>
                  <a:lnTo>
                    <a:pt x="25" y="61"/>
                  </a:lnTo>
                  <a:lnTo>
                    <a:pt x="31" y="68"/>
                  </a:lnTo>
                  <a:lnTo>
                    <a:pt x="39" y="75"/>
                  </a:lnTo>
                  <a:lnTo>
                    <a:pt x="46" y="82"/>
                  </a:lnTo>
                  <a:lnTo>
                    <a:pt x="54" y="89"/>
                  </a:lnTo>
                  <a:lnTo>
                    <a:pt x="63" y="95"/>
                  </a:lnTo>
                  <a:lnTo>
                    <a:pt x="71" y="100"/>
                  </a:lnTo>
                  <a:lnTo>
                    <a:pt x="80" y="105"/>
                  </a:lnTo>
                  <a:lnTo>
                    <a:pt x="89" y="110"/>
                  </a:lnTo>
                  <a:lnTo>
                    <a:pt x="99" y="114"/>
                  </a:lnTo>
                  <a:lnTo>
                    <a:pt x="109" y="117"/>
                  </a:lnTo>
                  <a:lnTo>
                    <a:pt x="119" y="119"/>
                  </a:lnTo>
                  <a:lnTo>
                    <a:pt x="129" y="121"/>
                  </a:lnTo>
                  <a:lnTo>
                    <a:pt x="138" y="121"/>
                  </a:lnTo>
                  <a:lnTo>
                    <a:pt x="145" y="121"/>
                  </a:lnTo>
                  <a:lnTo>
                    <a:pt x="152" y="121"/>
                  </a:lnTo>
                  <a:lnTo>
                    <a:pt x="159" y="120"/>
                  </a:lnTo>
                  <a:lnTo>
                    <a:pt x="165" y="119"/>
                  </a:lnTo>
                  <a:lnTo>
                    <a:pt x="171" y="118"/>
                  </a:lnTo>
                  <a:lnTo>
                    <a:pt x="177" y="116"/>
                  </a:lnTo>
                  <a:lnTo>
                    <a:pt x="182" y="114"/>
                  </a:lnTo>
                  <a:lnTo>
                    <a:pt x="192" y="109"/>
                  </a:lnTo>
                  <a:lnTo>
                    <a:pt x="196" y="106"/>
                  </a:lnTo>
                  <a:lnTo>
                    <a:pt x="199" y="103"/>
                  </a:lnTo>
                  <a:lnTo>
                    <a:pt x="207" y="97"/>
                  </a:lnTo>
                  <a:lnTo>
                    <a:pt x="213" y="91"/>
                  </a:lnTo>
                  <a:lnTo>
                    <a:pt x="217" y="83"/>
                  </a:lnTo>
                  <a:lnTo>
                    <a:pt x="221" y="77"/>
                  </a:lnTo>
                  <a:lnTo>
                    <a:pt x="225" y="71"/>
                  </a:lnTo>
                  <a:lnTo>
                    <a:pt x="228" y="65"/>
                  </a:lnTo>
                  <a:lnTo>
                    <a:pt x="230" y="56"/>
                  </a:lnTo>
                  <a:lnTo>
                    <a:pt x="231" y="53"/>
                  </a:lnTo>
                  <a:lnTo>
                    <a:pt x="231" y="42"/>
                  </a:lnTo>
                  <a:lnTo>
                    <a:pt x="230" y="44"/>
                  </a:lnTo>
                  <a:lnTo>
                    <a:pt x="227" y="53"/>
                  </a:lnTo>
                  <a:lnTo>
                    <a:pt x="225" y="57"/>
                  </a:lnTo>
                  <a:lnTo>
                    <a:pt x="221" y="63"/>
                  </a:lnTo>
                  <a:lnTo>
                    <a:pt x="218" y="68"/>
                  </a:lnTo>
                  <a:lnTo>
                    <a:pt x="213" y="75"/>
                  </a:lnTo>
                  <a:lnTo>
                    <a:pt x="208" y="80"/>
                  </a:lnTo>
                  <a:lnTo>
                    <a:pt x="200" y="85"/>
                  </a:lnTo>
                  <a:lnTo>
                    <a:pt x="197" y="89"/>
                  </a:lnTo>
                  <a:lnTo>
                    <a:pt x="193" y="91"/>
                  </a:lnTo>
                  <a:lnTo>
                    <a:pt x="183" y="95"/>
                  </a:lnTo>
                  <a:lnTo>
                    <a:pt x="179" y="96"/>
                  </a:lnTo>
                  <a:lnTo>
                    <a:pt x="174" y="98"/>
                  </a:lnTo>
                  <a:lnTo>
                    <a:pt x="168" y="99"/>
                  </a:lnTo>
                  <a:lnTo>
                    <a:pt x="162" y="100"/>
                  </a:lnTo>
                  <a:lnTo>
                    <a:pt x="156" y="100"/>
                  </a:lnTo>
                  <a:lnTo>
                    <a:pt x="150" y="100"/>
                  </a:lnTo>
                  <a:lnTo>
                    <a:pt x="142" y="100"/>
                  </a:lnTo>
                  <a:lnTo>
                    <a:pt x="135" y="99"/>
                  </a:lnTo>
                  <a:lnTo>
                    <a:pt x="125" y="97"/>
                  </a:lnTo>
                  <a:lnTo>
                    <a:pt x="117" y="94"/>
                  </a:lnTo>
                  <a:lnTo>
                    <a:pt x="107" y="91"/>
                  </a:lnTo>
                  <a:lnTo>
                    <a:pt x="99" y="86"/>
                  </a:lnTo>
                  <a:lnTo>
                    <a:pt x="90" y="81"/>
                  </a:lnTo>
                  <a:lnTo>
                    <a:pt x="82" y="75"/>
                  </a:lnTo>
                  <a:lnTo>
                    <a:pt x="74" y="68"/>
                  </a:lnTo>
                  <a:lnTo>
                    <a:pt x="66" y="61"/>
                  </a:lnTo>
                  <a:lnTo>
                    <a:pt x="59" y="54"/>
                  </a:lnTo>
                  <a:lnTo>
                    <a:pt x="51" y="46"/>
                  </a:lnTo>
                  <a:lnTo>
                    <a:pt x="45" y="39"/>
                  </a:lnTo>
                  <a:lnTo>
                    <a:pt x="39" y="30"/>
                  </a:lnTo>
                  <a:lnTo>
                    <a:pt x="27" y="14"/>
                  </a:lnTo>
                  <a:lnTo>
                    <a:pt x="16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Freeform 31"/>
            <p:cNvSpPr>
              <a:spLocks/>
            </p:cNvSpPr>
            <p:nvPr/>
          </p:nvSpPr>
          <p:spPr bwMode="auto">
            <a:xfrm>
              <a:off x="4543" y="4005"/>
              <a:ext cx="256" cy="110"/>
            </a:xfrm>
            <a:custGeom>
              <a:avLst/>
              <a:gdLst/>
              <a:ahLst/>
              <a:cxnLst>
                <a:cxn ang="0">
                  <a:pos x="11" y="42"/>
                </a:cxn>
                <a:cxn ang="0">
                  <a:pos x="35" y="64"/>
                </a:cxn>
                <a:cxn ang="0">
                  <a:pos x="49" y="75"/>
                </a:cxn>
                <a:cxn ang="0">
                  <a:pos x="62" y="84"/>
                </a:cxn>
                <a:cxn ang="0">
                  <a:pos x="87" y="96"/>
                </a:cxn>
                <a:cxn ang="0">
                  <a:pos x="104" y="102"/>
                </a:cxn>
                <a:cxn ang="0">
                  <a:pos x="112" y="105"/>
                </a:cxn>
                <a:cxn ang="0">
                  <a:pos x="132" y="109"/>
                </a:cxn>
                <a:cxn ang="0">
                  <a:pos x="151" y="110"/>
                </a:cxn>
                <a:cxn ang="0">
                  <a:pos x="167" y="109"/>
                </a:cxn>
                <a:cxn ang="0">
                  <a:pos x="182" y="104"/>
                </a:cxn>
                <a:cxn ang="0">
                  <a:pos x="202" y="96"/>
                </a:cxn>
                <a:cxn ang="0">
                  <a:pos x="213" y="88"/>
                </a:cxn>
                <a:cxn ang="0">
                  <a:pos x="222" y="80"/>
                </a:cxn>
                <a:cxn ang="0">
                  <a:pos x="234" y="67"/>
                </a:cxn>
                <a:cxn ang="0">
                  <a:pos x="245" y="50"/>
                </a:cxn>
                <a:cxn ang="0">
                  <a:pos x="253" y="36"/>
                </a:cxn>
                <a:cxn ang="0">
                  <a:pos x="256" y="26"/>
                </a:cxn>
                <a:cxn ang="0">
                  <a:pos x="255" y="20"/>
                </a:cxn>
                <a:cxn ang="0">
                  <a:pos x="245" y="37"/>
                </a:cxn>
                <a:cxn ang="0">
                  <a:pos x="235" y="51"/>
                </a:cxn>
                <a:cxn ang="0">
                  <a:pos x="223" y="63"/>
                </a:cxn>
                <a:cxn ang="0">
                  <a:pos x="215" y="69"/>
                </a:cxn>
                <a:cxn ang="0">
                  <a:pos x="204" y="76"/>
                </a:cxn>
                <a:cxn ang="0">
                  <a:pos x="193" y="81"/>
                </a:cxn>
                <a:cxn ang="0">
                  <a:pos x="179" y="84"/>
                </a:cxn>
                <a:cxn ang="0">
                  <a:pos x="164" y="86"/>
                </a:cxn>
                <a:cxn ang="0">
                  <a:pos x="148" y="85"/>
                </a:cxn>
                <a:cxn ang="0">
                  <a:pos x="130" y="83"/>
                </a:cxn>
                <a:cxn ang="0">
                  <a:pos x="112" y="79"/>
                </a:cxn>
                <a:cxn ang="0">
                  <a:pos x="97" y="72"/>
                </a:cxn>
                <a:cxn ang="0">
                  <a:pos x="83" y="64"/>
                </a:cxn>
                <a:cxn ang="0">
                  <a:pos x="69" y="54"/>
                </a:cxn>
                <a:cxn ang="0">
                  <a:pos x="50" y="37"/>
                </a:cxn>
                <a:cxn ang="0">
                  <a:pos x="25" y="12"/>
                </a:cxn>
                <a:cxn ang="0">
                  <a:pos x="0" y="30"/>
                </a:cxn>
              </a:cxnLst>
              <a:rect l="0" t="0" r="r" b="b"/>
              <a:pathLst>
                <a:path w="256" h="110">
                  <a:moveTo>
                    <a:pt x="0" y="30"/>
                  </a:moveTo>
                  <a:lnTo>
                    <a:pt x="11" y="42"/>
                  </a:lnTo>
                  <a:lnTo>
                    <a:pt x="22" y="54"/>
                  </a:lnTo>
                  <a:lnTo>
                    <a:pt x="35" y="64"/>
                  </a:lnTo>
                  <a:lnTo>
                    <a:pt x="41" y="69"/>
                  </a:lnTo>
                  <a:lnTo>
                    <a:pt x="49" y="75"/>
                  </a:lnTo>
                  <a:lnTo>
                    <a:pt x="55" y="80"/>
                  </a:lnTo>
                  <a:lnTo>
                    <a:pt x="62" y="84"/>
                  </a:lnTo>
                  <a:lnTo>
                    <a:pt x="78" y="93"/>
                  </a:lnTo>
                  <a:lnTo>
                    <a:pt x="87" y="96"/>
                  </a:lnTo>
                  <a:lnTo>
                    <a:pt x="95" y="100"/>
                  </a:lnTo>
                  <a:lnTo>
                    <a:pt x="104" y="102"/>
                  </a:lnTo>
                  <a:lnTo>
                    <a:pt x="108" y="104"/>
                  </a:lnTo>
                  <a:lnTo>
                    <a:pt x="112" y="105"/>
                  </a:lnTo>
                  <a:lnTo>
                    <a:pt x="123" y="107"/>
                  </a:lnTo>
                  <a:lnTo>
                    <a:pt x="132" y="109"/>
                  </a:lnTo>
                  <a:lnTo>
                    <a:pt x="142" y="110"/>
                  </a:lnTo>
                  <a:lnTo>
                    <a:pt x="151" y="110"/>
                  </a:lnTo>
                  <a:lnTo>
                    <a:pt x="160" y="110"/>
                  </a:lnTo>
                  <a:lnTo>
                    <a:pt x="167" y="109"/>
                  </a:lnTo>
                  <a:lnTo>
                    <a:pt x="176" y="106"/>
                  </a:lnTo>
                  <a:lnTo>
                    <a:pt x="182" y="104"/>
                  </a:lnTo>
                  <a:lnTo>
                    <a:pt x="196" y="99"/>
                  </a:lnTo>
                  <a:lnTo>
                    <a:pt x="202" y="96"/>
                  </a:lnTo>
                  <a:lnTo>
                    <a:pt x="207" y="93"/>
                  </a:lnTo>
                  <a:lnTo>
                    <a:pt x="213" y="88"/>
                  </a:lnTo>
                  <a:lnTo>
                    <a:pt x="218" y="84"/>
                  </a:lnTo>
                  <a:lnTo>
                    <a:pt x="222" y="80"/>
                  </a:lnTo>
                  <a:lnTo>
                    <a:pt x="226" y="76"/>
                  </a:lnTo>
                  <a:lnTo>
                    <a:pt x="234" y="67"/>
                  </a:lnTo>
                  <a:lnTo>
                    <a:pt x="240" y="59"/>
                  </a:lnTo>
                  <a:lnTo>
                    <a:pt x="245" y="50"/>
                  </a:lnTo>
                  <a:lnTo>
                    <a:pt x="250" y="42"/>
                  </a:lnTo>
                  <a:lnTo>
                    <a:pt x="253" y="36"/>
                  </a:lnTo>
                  <a:lnTo>
                    <a:pt x="254" y="30"/>
                  </a:lnTo>
                  <a:lnTo>
                    <a:pt x="256" y="26"/>
                  </a:lnTo>
                  <a:lnTo>
                    <a:pt x="256" y="15"/>
                  </a:lnTo>
                  <a:lnTo>
                    <a:pt x="255" y="20"/>
                  </a:lnTo>
                  <a:lnTo>
                    <a:pt x="250" y="30"/>
                  </a:lnTo>
                  <a:lnTo>
                    <a:pt x="245" y="37"/>
                  </a:lnTo>
                  <a:lnTo>
                    <a:pt x="241" y="44"/>
                  </a:lnTo>
                  <a:lnTo>
                    <a:pt x="235" y="51"/>
                  </a:lnTo>
                  <a:lnTo>
                    <a:pt x="227" y="59"/>
                  </a:lnTo>
                  <a:lnTo>
                    <a:pt x="223" y="63"/>
                  </a:lnTo>
                  <a:lnTo>
                    <a:pt x="219" y="66"/>
                  </a:lnTo>
                  <a:lnTo>
                    <a:pt x="215" y="69"/>
                  </a:lnTo>
                  <a:lnTo>
                    <a:pt x="209" y="73"/>
                  </a:lnTo>
                  <a:lnTo>
                    <a:pt x="204" y="76"/>
                  </a:lnTo>
                  <a:lnTo>
                    <a:pt x="199" y="78"/>
                  </a:lnTo>
                  <a:lnTo>
                    <a:pt x="193" y="81"/>
                  </a:lnTo>
                  <a:lnTo>
                    <a:pt x="186" y="83"/>
                  </a:lnTo>
                  <a:lnTo>
                    <a:pt x="179" y="84"/>
                  </a:lnTo>
                  <a:lnTo>
                    <a:pt x="172" y="85"/>
                  </a:lnTo>
                  <a:lnTo>
                    <a:pt x="164" y="86"/>
                  </a:lnTo>
                  <a:lnTo>
                    <a:pt x="157" y="86"/>
                  </a:lnTo>
                  <a:lnTo>
                    <a:pt x="148" y="85"/>
                  </a:lnTo>
                  <a:lnTo>
                    <a:pt x="139" y="85"/>
                  </a:lnTo>
                  <a:lnTo>
                    <a:pt x="130" y="83"/>
                  </a:lnTo>
                  <a:lnTo>
                    <a:pt x="120" y="81"/>
                  </a:lnTo>
                  <a:lnTo>
                    <a:pt x="112" y="79"/>
                  </a:lnTo>
                  <a:lnTo>
                    <a:pt x="105" y="76"/>
                  </a:lnTo>
                  <a:lnTo>
                    <a:pt x="97" y="72"/>
                  </a:lnTo>
                  <a:lnTo>
                    <a:pt x="90" y="68"/>
                  </a:lnTo>
                  <a:lnTo>
                    <a:pt x="83" y="64"/>
                  </a:lnTo>
                  <a:lnTo>
                    <a:pt x="76" y="59"/>
                  </a:lnTo>
                  <a:lnTo>
                    <a:pt x="69" y="54"/>
                  </a:lnTo>
                  <a:lnTo>
                    <a:pt x="62" y="48"/>
                  </a:lnTo>
                  <a:lnTo>
                    <a:pt x="50" y="37"/>
                  </a:lnTo>
                  <a:lnTo>
                    <a:pt x="37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32"/>
            <p:cNvSpPr>
              <a:spLocks/>
            </p:cNvSpPr>
            <p:nvPr/>
          </p:nvSpPr>
          <p:spPr bwMode="auto">
            <a:xfrm>
              <a:off x="4639" y="3935"/>
              <a:ext cx="160" cy="51"/>
            </a:xfrm>
            <a:custGeom>
              <a:avLst/>
              <a:gdLst/>
              <a:ahLst/>
              <a:cxnLst>
                <a:cxn ang="0">
                  <a:pos x="160" y="41"/>
                </a:cxn>
                <a:cxn ang="0">
                  <a:pos x="160" y="0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156" y="4"/>
                </a:cxn>
                <a:cxn ang="0">
                  <a:pos x="156" y="51"/>
                </a:cxn>
                <a:cxn ang="0">
                  <a:pos x="160" y="41"/>
                </a:cxn>
              </a:cxnLst>
              <a:rect l="0" t="0" r="r" b="b"/>
              <a:pathLst>
                <a:path w="160" h="51">
                  <a:moveTo>
                    <a:pt x="160" y="41"/>
                  </a:moveTo>
                  <a:lnTo>
                    <a:pt x="160" y="0"/>
                  </a:lnTo>
                  <a:lnTo>
                    <a:pt x="158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56" y="4"/>
                  </a:lnTo>
                  <a:lnTo>
                    <a:pt x="156" y="51"/>
                  </a:lnTo>
                  <a:lnTo>
                    <a:pt x="160" y="41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Freeform 33"/>
            <p:cNvSpPr>
              <a:spLocks/>
            </p:cNvSpPr>
            <p:nvPr/>
          </p:nvSpPr>
          <p:spPr bwMode="auto">
            <a:xfrm>
              <a:off x="4596" y="4030"/>
              <a:ext cx="203" cy="108"/>
            </a:xfrm>
            <a:custGeom>
              <a:avLst/>
              <a:gdLst/>
              <a:ahLst/>
              <a:cxnLst>
                <a:cxn ang="0">
                  <a:pos x="199" y="10"/>
                </a:cxn>
                <a:cxn ang="0">
                  <a:pos x="199" y="103"/>
                </a:cxn>
                <a:cxn ang="0">
                  <a:pos x="5" y="103"/>
                </a:cxn>
                <a:cxn ang="0">
                  <a:pos x="4" y="55"/>
                </a:cxn>
                <a:cxn ang="0">
                  <a:pos x="0" y="53"/>
                </a:cxn>
                <a:cxn ang="0">
                  <a:pos x="0" y="108"/>
                </a:cxn>
                <a:cxn ang="0">
                  <a:pos x="203" y="108"/>
                </a:cxn>
                <a:cxn ang="0">
                  <a:pos x="203" y="0"/>
                </a:cxn>
                <a:cxn ang="0">
                  <a:pos x="199" y="10"/>
                </a:cxn>
              </a:cxnLst>
              <a:rect l="0" t="0" r="r" b="b"/>
              <a:pathLst>
                <a:path w="203" h="108">
                  <a:moveTo>
                    <a:pt x="199" y="10"/>
                  </a:moveTo>
                  <a:lnTo>
                    <a:pt x="199" y="103"/>
                  </a:lnTo>
                  <a:lnTo>
                    <a:pt x="5" y="103"/>
                  </a:lnTo>
                  <a:lnTo>
                    <a:pt x="4" y="55"/>
                  </a:lnTo>
                  <a:lnTo>
                    <a:pt x="0" y="53"/>
                  </a:lnTo>
                  <a:lnTo>
                    <a:pt x="0" y="108"/>
                  </a:lnTo>
                  <a:lnTo>
                    <a:pt x="203" y="108"/>
                  </a:lnTo>
                  <a:lnTo>
                    <a:pt x="203" y="0"/>
                  </a:lnTo>
                  <a:lnTo>
                    <a:pt x="199" y="10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Freeform 34"/>
            <p:cNvSpPr>
              <a:spLocks/>
            </p:cNvSpPr>
            <p:nvPr/>
          </p:nvSpPr>
          <p:spPr bwMode="auto">
            <a:xfrm>
              <a:off x="4829" y="3935"/>
              <a:ext cx="156" cy="202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156" y="53"/>
                </a:cxn>
                <a:cxn ang="0">
                  <a:pos x="77" y="53"/>
                </a:cxn>
                <a:cxn ang="0">
                  <a:pos x="77" y="75"/>
                </a:cxn>
                <a:cxn ang="0">
                  <a:pos x="156" y="75"/>
                </a:cxn>
                <a:cxn ang="0">
                  <a:pos x="156" y="126"/>
                </a:cxn>
                <a:cxn ang="0">
                  <a:pos x="77" y="126"/>
                </a:cxn>
                <a:cxn ang="0">
                  <a:pos x="77" y="148"/>
                </a:cxn>
                <a:cxn ang="0">
                  <a:pos x="156" y="148"/>
                </a:cxn>
                <a:cxn ang="0">
                  <a:pos x="156" y="202"/>
                </a:cxn>
                <a:cxn ang="0">
                  <a:pos x="0" y="202"/>
                </a:cxn>
                <a:cxn ang="0">
                  <a:pos x="0" y="0"/>
                </a:cxn>
                <a:cxn ang="0">
                  <a:pos x="156" y="0"/>
                </a:cxn>
              </a:cxnLst>
              <a:rect l="0" t="0" r="r" b="b"/>
              <a:pathLst>
                <a:path w="156" h="202">
                  <a:moveTo>
                    <a:pt x="156" y="0"/>
                  </a:moveTo>
                  <a:lnTo>
                    <a:pt x="156" y="53"/>
                  </a:lnTo>
                  <a:lnTo>
                    <a:pt x="77" y="53"/>
                  </a:lnTo>
                  <a:lnTo>
                    <a:pt x="77" y="75"/>
                  </a:lnTo>
                  <a:lnTo>
                    <a:pt x="156" y="75"/>
                  </a:lnTo>
                  <a:lnTo>
                    <a:pt x="156" y="126"/>
                  </a:lnTo>
                  <a:lnTo>
                    <a:pt x="77" y="126"/>
                  </a:lnTo>
                  <a:lnTo>
                    <a:pt x="77" y="148"/>
                  </a:lnTo>
                  <a:lnTo>
                    <a:pt x="156" y="148"/>
                  </a:lnTo>
                  <a:lnTo>
                    <a:pt x="156" y="202"/>
                  </a:lnTo>
                  <a:lnTo>
                    <a:pt x="0" y="202"/>
                  </a:lnTo>
                  <a:lnTo>
                    <a:pt x="0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" name="Freeform 35"/>
            <p:cNvSpPr>
              <a:spLocks/>
            </p:cNvSpPr>
            <p:nvPr/>
          </p:nvSpPr>
          <p:spPr bwMode="auto">
            <a:xfrm>
              <a:off x="5305" y="3935"/>
              <a:ext cx="157" cy="202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57" y="53"/>
                </a:cxn>
                <a:cxn ang="0">
                  <a:pos x="78" y="53"/>
                </a:cxn>
                <a:cxn ang="0">
                  <a:pos x="78" y="75"/>
                </a:cxn>
                <a:cxn ang="0">
                  <a:pos x="157" y="75"/>
                </a:cxn>
                <a:cxn ang="0">
                  <a:pos x="157" y="126"/>
                </a:cxn>
                <a:cxn ang="0">
                  <a:pos x="78" y="126"/>
                </a:cxn>
                <a:cxn ang="0">
                  <a:pos x="78" y="148"/>
                </a:cxn>
                <a:cxn ang="0">
                  <a:pos x="157" y="148"/>
                </a:cxn>
                <a:cxn ang="0">
                  <a:pos x="157" y="202"/>
                </a:cxn>
                <a:cxn ang="0">
                  <a:pos x="0" y="202"/>
                </a:cxn>
                <a:cxn ang="0">
                  <a:pos x="0" y="0"/>
                </a:cxn>
                <a:cxn ang="0">
                  <a:pos x="157" y="0"/>
                </a:cxn>
              </a:cxnLst>
              <a:rect l="0" t="0" r="r" b="b"/>
              <a:pathLst>
                <a:path w="157" h="202">
                  <a:moveTo>
                    <a:pt x="157" y="0"/>
                  </a:moveTo>
                  <a:lnTo>
                    <a:pt x="157" y="53"/>
                  </a:lnTo>
                  <a:lnTo>
                    <a:pt x="78" y="53"/>
                  </a:lnTo>
                  <a:lnTo>
                    <a:pt x="78" y="75"/>
                  </a:lnTo>
                  <a:lnTo>
                    <a:pt x="157" y="75"/>
                  </a:lnTo>
                  <a:lnTo>
                    <a:pt x="157" y="126"/>
                  </a:lnTo>
                  <a:lnTo>
                    <a:pt x="78" y="126"/>
                  </a:lnTo>
                  <a:lnTo>
                    <a:pt x="78" y="148"/>
                  </a:lnTo>
                  <a:lnTo>
                    <a:pt x="157" y="148"/>
                  </a:lnTo>
                  <a:lnTo>
                    <a:pt x="157" y="202"/>
                  </a:lnTo>
                  <a:lnTo>
                    <a:pt x="0" y="202"/>
                  </a:lnTo>
                  <a:lnTo>
                    <a:pt x="0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Freeform 36"/>
            <p:cNvSpPr>
              <a:spLocks/>
            </p:cNvSpPr>
            <p:nvPr/>
          </p:nvSpPr>
          <p:spPr bwMode="auto">
            <a:xfrm>
              <a:off x="4997" y="3935"/>
              <a:ext cx="297" cy="202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8" y="42"/>
                </a:cxn>
                <a:cxn ang="0">
                  <a:pos x="84" y="74"/>
                </a:cxn>
                <a:cxn ang="0">
                  <a:pos x="87" y="95"/>
                </a:cxn>
                <a:cxn ang="0">
                  <a:pos x="88" y="95"/>
                </a:cxn>
                <a:cxn ang="0">
                  <a:pos x="91" y="84"/>
                </a:cxn>
                <a:cxn ang="0">
                  <a:pos x="94" y="71"/>
                </a:cxn>
                <a:cxn ang="0">
                  <a:pos x="100" y="39"/>
                </a:cxn>
                <a:cxn ang="0">
                  <a:pos x="110" y="0"/>
                </a:cxn>
                <a:cxn ang="0">
                  <a:pos x="186" y="0"/>
                </a:cxn>
                <a:cxn ang="0">
                  <a:pos x="194" y="38"/>
                </a:cxn>
                <a:cxn ang="0">
                  <a:pos x="202" y="70"/>
                </a:cxn>
                <a:cxn ang="0">
                  <a:pos x="207" y="95"/>
                </a:cxn>
                <a:cxn ang="0">
                  <a:pos x="208" y="95"/>
                </a:cxn>
                <a:cxn ang="0">
                  <a:pos x="219" y="40"/>
                </a:cxn>
                <a:cxn ang="0">
                  <a:pos x="226" y="0"/>
                </a:cxn>
                <a:cxn ang="0">
                  <a:pos x="297" y="0"/>
                </a:cxn>
                <a:cxn ang="0">
                  <a:pos x="251" y="202"/>
                </a:cxn>
                <a:cxn ang="0">
                  <a:pos x="168" y="202"/>
                </a:cxn>
                <a:cxn ang="0">
                  <a:pos x="160" y="169"/>
                </a:cxn>
                <a:cxn ang="0">
                  <a:pos x="148" y="114"/>
                </a:cxn>
                <a:cxn ang="0">
                  <a:pos x="129" y="202"/>
                </a:cxn>
                <a:cxn ang="0">
                  <a:pos x="42" y="202"/>
                </a:cxn>
                <a:cxn ang="0">
                  <a:pos x="0" y="0"/>
                </a:cxn>
                <a:cxn ang="0">
                  <a:pos x="70" y="0"/>
                </a:cxn>
              </a:cxnLst>
              <a:rect l="0" t="0" r="r" b="b"/>
              <a:pathLst>
                <a:path w="297" h="202">
                  <a:moveTo>
                    <a:pt x="70" y="0"/>
                  </a:moveTo>
                  <a:lnTo>
                    <a:pt x="78" y="42"/>
                  </a:lnTo>
                  <a:lnTo>
                    <a:pt x="84" y="74"/>
                  </a:lnTo>
                  <a:lnTo>
                    <a:pt x="87" y="95"/>
                  </a:lnTo>
                  <a:lnTo>
                    <a:pt x="88" y="95"/>
                  </a:lnTo>
                  <a:lnTo>
                    <a:pt x="91" y="84"/>
                  </a:lnTo>
                  <a:lnTo>
                    <a:pt x="94" y="71"/>
                  </a:lnTo>
                  <a:lnTo>
                    <a:pt x="100" y="39"/>
                  </a:lnTo>
                  <a:lnTo>
                    <a:pt x="110" y="0"/>
                  </a:lnTo>
                  <a:lnTo>
                    <a:pt x="186" y="0"/>
                  </a:lnTo>
                  <a:lnTo>
                    <a:pt x="194" y="38"/>
                  </a:lnTo>
                  <a:lnTo>
                    <a:pt x="202" y="70"/>
                  </a:lnTo>
                  <a:lnTo>
                    <a:pt x="207" y="95"/>
                  </a:lnTo>
                  <a:lnTo>
                    <a:pt x="208" y="95"/>
                  </a:lnTo>
                  <a:lnTo>
                    <a:pt x="219" y="40"/>
                  </a:lnTo>
                  <a:lnTo>
                    <a:pt x="226" y="0"/>
                  </a:lnTo>
                  <a:lnTo>
                    <a:pt x="297" y="0"/>
                  </a:lnTo>
                  <a:lnTo>
                    <a:pt x="251" y="202"/>
                  </a:lnTo>
                  <a:lnTo>
                    <a:pt x="168" y="202"/>
                  </a:lnTo>
                  <a:lnTo>
                    <a:pt x="160" y="169"/>
                  </a:lnTo>
                  <a:lnTo>
                    <a:pt x="148" y="114"/>
                  </a:lnTo>
                  <a:lnTo>
                    <a:pt x="129" y="202"/>
                  </a:lnTo>
                  <a:lnTo>
                    <a:pt x="42" y="202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860A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11" name="Picture 46" descr="logo4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2879197" y="5373687"/>
            <a:ext cx="1828800" cy="635000"/>
          </a:xfrm>
          <a:prstGeom prst="rect">
            <a:avLst/>
          </a:prstGeom>
          <a:noFill/>
        </p:spPr>
      </p:pic>
      <p:sp>
        <p:nvSpPr>
          <p:cNvPr id="47" name="Fußzeilenplatzhalter 46"/>
          <p:cNvSpPr>
            <a:spLocks noGrp="1"/>
          </p:cNvSpPr>
          <p:nvPr>
            <p:ph type="ftr" sz="quarter" idx="10"/>
          </p:nvPr>
        </p:nvSpPr>
        <p:spPr>
          <a:xfrm>
            <a:off x="647700" y="6624638"/>
            <a:ext cx="4877938" cy="153888"/>
          </a:xfrm>
        </p:spPr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058584" y="4443412"/>
            <a:ext cx="1470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531723" y="3822793"/>
            <a:ext cx="1538309" cy="47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6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380932" y="5240337"/>
            <a:ext cx="100647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1"/>
          <p:cNvGrpSpPr>
            <a:grpSpLocks noChangeAspect="1"/>
          </p:cNvGrpSpPr>
          <p:nvPr>
            <p:custDataLst>
              <p:tags r:id="rId8"/>
            </p:custDataLst>
          </p:nvPr>
        </p:nvGrpSpPr>
        <p:grpSpPr bwMode="auto">
          <a:xfrm>
            <a:off x="1332812" y="3126676"/>
            <a:ext cx="1107207" cy="603009"/>
            <a:chOff x="2316" y="2329"/>
            <a:chExt cx="624" cy="341"/>
          </a:xfrm>
        </p:grpSpPr>
        <p:sp useBgFill="1">
          <p:nvSpPr>
            <p:cNvPr id="50" name="Rectangle 42"/>
            <p:cNvSpPr>
              <a:spLocks noChangeAspect="1" noChangeArrowheads="1"/>
            </p:cNvSpPr>
            <p:nvPr/>
          </p:nvSpPr>
          <p:spPr bwMode="auto">
            <a:xfrm>
              <a:off x="2316" y="2373"/>
              <a:ext cx="624" cy="29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lIns="72000" tIns="72000" rIns="72000" bIns="72000" anchor="ctr"/>
            <a:lstStyle/>
            <a:p>
              <a:endParaRPr lang="en-GB"/>
            </a:p>
          </p:txBody>
        </p:sp>
        <p:pic>
          <p:nvPicPr>
            <p:cNvPr id="51" name="Picture 43" descr="http://www.ew-linthal.ch/Bilder/LOGOS/Axpo.gif"/>
            <p:cNvPicPr>
              <a:picLocks noChangeAspect="1" noChangeArrowheads="1"/>
            </p:cNvPicPr>
            <p:nvPr/>
          </p:nvPicPr>
          <p:blipFill>
            <a:blip r:embed="rId41" cstate="print"/>
            <a:srcRect/>
            <a:stretch>
              <a:fillRect/>
            </a:stretch>
          </p:blipFill>
          <p:spPr bwMode="auto">
            <a:xfrm>
              <a:off x="2319" y="2329"/>
              <a:ext cx="592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8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764732" y="4528822"/>
            <a:ext cx="915535" cy="346206"/>
            <a:chOff x="2573" y="2925"/>
            <a:chExt cx="902" cy="342"/>
          </a:xfrm>
        </p:grpSpPr>
        <p:sp>
          <p:nvSpPr>
            <p:cNvPr id="53" name="Rectangle 39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628" y="2925"/>
              <a:ext cx="793" cy="2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72000" tIns="72000" rIns="72000" bIns="72000" anchor="ctr"/>
            <a:lstStyle/>
            <a:p>
              <a:endParaRPr lang="en-GB"/>
            </a:p>
          </p:txBody>
        </p:sp>
        <p:pic>
          <p:nvPicPr>
            <p:cNvPr id="54" name="Picture 40" descr="NOK">
              <a:hlinkClick r:id="rId42" tooltip="Home"/>
            </p:cNvPr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4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489" t="35556" r="40094" b="20000"/>
            <a:stretch>
              <a:fillRect/>
            </a:stretch>
          </p:blipFill>
          <p:spPr bwMode="auto">
            <a:xfrm>
              <a:off x="2573" y="2945"/>
              <a:ext cx="902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uppieren 68"/>
          <p:cNvGrpSpPr/>
          <p:nvPr>
            <p:custDataLst>
              <p:tags r:id="rId10"/>
            </p:custDataLst>
          </p:nvPr>
        </p:nvGrpSpPr>
        <p:grpSpPr>
          <a:xfrm>
            <a:off x="1581082" y="5373687"/>
            <a:ext cx="1277119" cy="630491"/>
            <a:chOff x="8206023" y="4331218"/>
            <a:chExt cx="1255192" cy="598606"/>
          </a:xfrm>
        </p:grpSpPr>
        <p:pic>
          <p:nvPicPr>
            <p:cNvPr id="56" name="Picture 23" descr="logo_head">
              <a:hlinkClick r:id="rId44"/>
            </p:cNvPr>
            <p:cNvPicPr>
              <a:picLocks noChangeAspect="1" noChangeArrowheads="1"/>
            </p:cNvPicPr>
            <p:nvPr/>
          </p:nvPicPr>
          <p:blipFill>
            <a:blip r:embed="rId45" cstate="print"/>
            <a:srcRect l="15645" r="15575"/>
            <a:stretch>
              <a:fillRect/>
            </a:stretch>
          </p:blipFill>
          <p:spPr bwMode="auto">
            <a:xfrm>
              <a:off x="8506115" y="4331218"/>
              <a:ext cx="902658" cy="308655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4"/>
            <p:cNvPicPr>
              <a:picLocks noChangeAspect="1" noChangeArrowheads="1"/>
            </p:cNvPicPr>
            <p:nvPr/>
          </p:nvPicPr>
          <p:blipFill>
            <a:blip r:embed="rId46" cstate="print"/>
            <a:srcRect/>
            <a:stretch>
              <a:fillRect/>
            </a:stretch>
          </p:blipFill>
          <p:spPr bwMode="auto">
            <a:xfrm>
              <a:off x="8206023" y="4634529"/>
              <a:ext cx="1255192" cy="295295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84"/>
          <p:cNvGrpSpPr/>
          <p:nvPr>
            <p:custDataLst>
              <p:tags r:id="rId1"/>
            </p:custDataLst>
          </p:nvPr>
        </p:nvGrpSpPr>
        <p:grpSpPr>
          <a:xfrm>
            <a:off x="1841618" y="1906430"/>
            <a:ext cx="6327657" cy="1112500"/>
            <a:chOff x="1841618" y="1906430"/>
            <a:chExt cx="6327657" cy="1112500"/>
          </a:xfrm>
        </p:grpSpPr>
        <p:sp>
          <p:nvSpPr>
            <p:cNvPr id="8" name="Rectangle 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06613" y="1906430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smtClean="0"/>
                <a:t>In </a:t>
              </a:r>
              <a:r>
                <a:rPr lang="de-DE" dirty="0" err="1" smtClean="0"/>
                <a:t>ce</a:t>
              </a:r>
              <a:r>
                <a:rPr lang="de-DE" dirty="0" smtClean="0"/>
                <a:t> </a:t>
              </a:r>
              <a:r>
                <a:rPr lang="de-DE" dirty="0" err="1" smtClean="0"/>
                <a:t>masura</a:t>
              </a:r>
              <a:r>
                <a:rPr lang="de-DE" dirty="0" smtClean="0"/>
                <a:t> </a:t>
              </a:r>
              <a:r>
                <a:rPr lang="de-DE" dirty="0" smtClean="0"/>
                <a:t>a </a:t>
              </a:r>
              <a:r>
                <a:rPr lang="de-DE" dirty="0" err="1" smtClean="0"/>
                <a:t>afecteat</a:t>
              </a:r>
              <a:r>
                <a:rPr lang="de-DE" dirty="0" smtClean="0"/>
                <a:t> </a:t>
              </a:r>
              <a:r>
                <a:rPr lang="de-DE" dirty="0" err="1" smtClean="0"/>
                <a:t>criza</a:t>
              </a:r>
              <a:r>
                <a:rPr lang="de-DE" dirty="0" smtClean="0"/>
                <a:t> </a:t>
              </a:r>
              <a:r>
                <a:rPr lang="de-DE" dirty="0" err="1" smtClean="0"/>
                <a:t>financiara</a:t>
              </a:r>
              <a:r>
                <a:rPr lang="de-DE" dirty="0" smtClean="0"/>
                <a:t> si </a:t>
              </a:r>
              <a:r>
                <a:rPr lang="de-DE" dirty="0" err="1" smtClean="0"/>
                <a:t>economica</a:t>
              </a:r>
              <a:r>
                <a:rPr lang="de-DE" dirty="0" smtClean="0"/>
                <a:t> </a:t>
              </a:r>
              <a:r>
                <a:rPr lang="de-DE" dirty="0" err="1" smtClean="0"/>
                <a:t>investitiile</a:t>
              </a:r>
              <a:r>
                <a:rPr lang="de-DE" dirty="0" smtClean="0"/>
                <a:t> in </a:t>
              </a:r>
              <a:r>
                <a:rPr lang="de-DE" dirty="0" err="1" smtClean="0"/>
                <a:t>sectorul</a:t>
              </a:r>
              <a:r>
                <a:rPr lang="de-DE" dirty="0" smtClean="0"/>
                <a:t> </a:t>
              </a:r>
              <a:r>
                <a:rPr lang="de-DE" dirty="0" err="1" smtClean="0"/>
                <a:t>energetic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64" name="Runde Klammer rechts 63"/>
            <p:cNvSpPr/>
            <p:nvPr>
              <p:custDataLst>
                <p:tags r:id="rId14"/>
              </p:custDataLst>
            </p:nvPr>
          </p:nvSpPr>
          <p:spPr bwMode="auto">
            <a:xfrm>
              <a:off x="2097815" y="2122267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>
              <p:custDataLst>
                <p:tags r:id="rId15"/>
              </p:custDataLst>
            </p:nvPr>
          </p:nvSpPr>
          <p:spPr bwMode="auto">
            <a:xfrm>
              <a:off x="1841618" y="2188983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1</a:t>
              </a:r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 err="1" smtClean="0"/>
              <a:t>Puncte</a:t>
            </a:r>
            <a:r>
              <a:rPr lang="de-DE" dirty="0" smtClean="0"/>
              <a:t> </a:t>
            </a:r>
            <a:r>
              <a:rPr lang="de-DE" dirty="0" err="1" smtClean="0"/>
              <a:t>atinse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B548A702-67EE-4A9A-A2D6-4658F9491A8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pSp>
        <p:nvGrpSpPr>
          <p:cNvPr id="4" name="Gruppieren 85"/>
          <p:cNvGrpSpPr/>
          <p:nvPr>
            <p:custDataLst>
              <p:tags r:id="rId5"/>
            </p:custDataLst>
          </p:nvPr>
        </p:nvGrpSpPr>
        <p:grpSpPr>
          <a:xfrm>
            <a:off x="1841618" y="3211536"/>
            <a:ext cx="6327657" cy="1112500"/>
            <a:chOff x="1841618" y="3212464"/>
            <a:chExt cx="6327657" cy="1112500"/>
          </a:xfrm>
        </p:grpSpPr>
        <p:sp>
          <p:nvSpPr>
            <p:cNvPr id="68" name="Rectangle 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06613" y="3212464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err="1" smtClean="0"/>
                <a:t>Cat</a:t>
              </a:r>
              <a:r>
                <a:rPr lang="de-DE" dirty="0" smtClean="0"/>
                <a:t> </a:t>
              </a:r>
              <a:r>
                <a:rPr lang="de-DE" dirty="0" smtClean="0"/>
                <a:t>de </a:t>
              </a:r>
              <a:r>
                <a:rPr lang="de-DE" dirty="0" err="1" smtClean="0"/>
                <a:t>atractiv</a:t>
              </a:r>
              <a:r>
                <a:rPr lang="de-DE" dirty="0" smtClean="0"/>
                <a:t> </a:t>
              </a:r>
              <a:r>
                <a:rPr lang="de-DE" dirty="0" err="1" smtClean="0"/>
                <a:t>este</a:t>
              </a:r>
              <a:r>
                <a:rPr lang="de-DE" dirty="0" smtClean="0"/>
                <a:t> </a:t>
              </a:r>
              <a:r>
                <a:rPr lang="de-DE" dirty="0" err="1" smtClean="0"/>
                <a:t>sectorul</a:t>
              </a:r>
              <a:r>
                <a:rPr lang="de-DE" dirty="0" smtClean="0"/>
                <a:t> </a:t>
              </a:r>
              <a:r>
                <a:rPr lang="de-DE" dirty="0" err="1" smtClean="0"/>
                <a:t>energetic</a:t>
              </a:r>
              <a:r>
                <a:rPr lang="de-DE" dirty="0" smtClean="0"/>
                <a:t> </a:t>
              </a:r>
              <a:r>
                <a:rPr lang="de-DE" dirty="0" err="1" smtClean="0"/>
                <a:t>romanesc</a:t>
              </a:r>
              <a:r>
                <a:rPr lang="de-DE" dirty="0" smtClean="0"/>
                <a:t> </a:t>
              </a:r>
              <a:r>
                <a:rPr lang="de-DE" dirty="0" err="1" smtClean="0"/>
                <a:t>pentru</a:t>
              </a:r>
              <a:r>
                <a:rPr lang="de-DE" dirty="0" smtClean="0"/>
                <a:t> </a:t>
              </a:r>
              <a:r>
                <a:rPr lang="de-DE" dirty="0" err="1" smtClean="0"/>
                <a:t>investitori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69" name="Runde Klammer rechts 68"/>
            <p:cNvSpPr/>
            <p:nvPr>
              <p:custDataLst>
                <p:tags r:id="rId11"/>
              </p:custDataLst>
            </p:nvPr>
          </p:nvSpPr>
          <p:spPr bwMode="auto">
            <a:xfrm>
              <a:off x="2097815" y="3428301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Rechteck 69"/>
            <p:cNvSpPr/>
            <p:nvPr>
              <p:custDataLst>
                <p:tags r:id="rId12"/>
              </p:custDataLst>
            </p:nvPr>
          </p:nvSpPr>
          <p:spPr bwMode="auto">
            <a:xfrm>
              <a:off x="1841618" y="3495017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Gruppieren 86"/>
          <p:cNvGrpSpPr/>
          <p:nvPr>
            <p:custDataLst>
              <p:tags r:id="rId6"/>
            </p:custDataLst>
          </p:nvPr>
        </p:nvGrpSpPr>
        <p:grpSpPr>
          <a:xfrm>
            <a:off x="1841618" y="4516642"/>
            <a:ext cx="6327657" cy="1112500"/>
            <a:chOff x="1841618" y="4516642"/>
            <a:chExt cx="6327657" cy="1112500"/>
          </a:xfrm>
        </p:grpSpPr>
        <p:sp>
          <p:nvSpPr>
            <p:cNvPr id="72" name="Rectangle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106613" y="4516642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smtClean="0"/>
                <a:t>Care </a:t>
              </a:r>
              <a:r>
                <a:rPr lang="de-DE" dirty="0" err="1" smtClean="0"/>
                <a:t>este</a:t>
              </a:r>
              <a:r>
                <a:rPr lang="de-DE" dirty="0" smtClean="0"/>
                <a:t> </a:t>
              </a:r>
              <a:r>
                <a:rPr lang="de-DE" dirty="0" err="1" smtClean="0"/>
                <a:t>abordarea</a:t>
              </a:r>
              <a:r>
                <a:rPr lang="de-DE" dirty="0" smtClean="0"/>
                <a:t> </a:t>
              </a:r>
              <a:r>
                <a:rPr lang="de-DE" dirty="0" err="1" smtClean="0"/>
                <a:t>potrivita</a:t>
              </a:r>
              <a:r>
                <a:rPr lang="de-DE" dirty="0" smtClean="0"/>
                <a:t> </a:t>
              </a:r>
              <a:r>
                <a:rPr lang="de-DE" dirty="0" err="1" smtClean="0"/>
                <a:t>pentru</a:t>
              </a:r>
              <a:r>
                <a:rPr lang="de-DE" dirty="0" smtClean="0"/>
                <a:t> </a:t>
              </a:r>
              <a:r>
                <a:rPr lang="de-DE" dirty="0" err="1" smtClean="0"/>
                <a:t>managementul</a:t>
              </a:r>
              <a:r>
                <a:rPr lang="de-DE" dirty="0" smtClean="0"/>
                <a:t> </a:t>
              </a:r>
              <a:r>
                <a:rPr lang="de-DE" dirty="0" err="1" smtClean="0"/>
                <a:t>investitiilor</a:t>
              </a:r>
              <a:r>
                <a:rPr lang="de-DE" dirty="0" smtClean="0"/>
                <a:t> in </a:t>
              </a:r>
              <a:r>
                <a:rPr lang="de-DE" dirty="0" err="1" smtClean="0"/>
                <a:t>contextul</a:t>
              </a:r>
              <a:r>
                <a:rPr lang="de-DE" dirty="0" smtClean="0"/>
                <a:t> </a:t>
              </a:r>
              <a:r>
                <a:rPr lang="de-DE" dirty="0" err="1" smtClean="0"/>
                <a:t>crizei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73" name="Runde Klammer rechts 72"/>
            <p:cNvSpPr/>
            <p:nvPr>
              <p:custDataLst>
                <p:tags r:id="rId8"/>
              </p:custDataLst>
            </p:nvPr>
          </p:nvSpPr>
          <p:spPr bwMode="auto">
            <a:xfrm>
              <a:off x="2097815" y="4732479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hteck 73"/>
            <p:cNvSpPr/>
            <p:nvPr>
              <p:custDataLst>
                <p:tags r:id="rId9"/>
              </p:custDataLst>
            </p:nvPr>
          </p:nvSpPr>
          <p:spPr bwMode="auto">
            <a:xfrm>
              <a:off x="1841618" y="4799195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3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84"/>
          <p:cNvGrpSpPr/>
          <p:nvPr>
            <p:custDataLst>
              <p:tags r:id="rId1"/>
            </p:custDataLst>
          </p:nvPr>
        </p:nvGrpSpPr>
        <p:grpSpPr>
          <a:xfrm>
            <a:off x="1841618" y="1906430"/>
            <a:ext cx="6327657" cy="1112500"/>
            <a:chOff x="1841618" y="1906430"/>
            <a:chExt cx="6327657" cy="1112500"/>
          </a:xfrm>
        </p:grpSpPr>
        <p:sp>
          <p:nvSpPr>
            <p:cNvPr id="8" name="Rectangle 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06613" y="1906430"/>
              <a:ext cx="6062662" cy="11125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it-IT" dirty="0" smtClean="0">
                  <a:solidFill>
                    <a:schemeClr val="bg1"/>
                  </a:solidFill>
                </a:rPr>
                <a:t>In ce </a:t>
              </a:r>
              <a:r>
                <a:rPr lang="it-IT" dirty="0" err="1" smtClean="0">
                  <a:solidFill>
                    <a:schemeClr val="bg1"/>
                  </a:solidFill>
                </a:rPr>
                <a:t>masura</a:t>
              </a:r>
              <a:r>
                <a:rPr lang="it-IT" dirty="0" smtClean="0">
                  <a:solidFill>
                    <a:schemeClr val="bg1"/>
                  </a:solidFill>
                </a:rPr>
                <a:t> a </a:t>
              </a:r>
              <a:r>
                <a:rPr lang="it-IT" dirty="0" err="1" smtClean="0">
                  <a:solidFill>
                    <a:schemeClr val="bg1"/>
                  </a:solidFill>
                </a:rPr>
                <a:t>afecteat</a:t>
              </a:r>
              <a:r>
                <a:rPr lang="it-IT" dirty="0" smtClean="0">
                  <a:solidFill>
                    <a:schemeClr val="bg1"/>
                  </a:solidFill>
                </a:rPr>
                <a:t> </a:t>
              </a:r>
              <a:r>
                <a:rPr lang="it-IT" dirty="0" err="1" smtClean="0">
                  <a:solidFill>
                    <a:schemeClr val="bg1"/>
                  </a:solidFill>
                </a:rPr>
                <a:t>criza</a:t>
              </a:r>
              <a:r>
                <a:rPr lang="it-IT" dirty="0" smtClean="0">
                  <a:solidFill>
                    <a:schemeClr val="bg1"/>
                  </a:solidFill>
                </a:rPr>
                <a:t> </a:t>
              </a:r>
              <a:r>
                <a:rPr lang="it-IT" dirty="0" err="1" smtClean="0">
                  <a:solidFill>
                    <a:schemeClr val="bg1"/>
                  </a:solidFill>
                </a:rPr>
                <a:t>financiara</a:t>
              </a:r>
              <a:r>
                <a:rPr lang="it-IT" dirty="0" smtClean="0">
                  <a:solidFill>
                    <a:schemeClr val="bg1"/>
                  </a:solidFill>
                </a:rPr>
                <a:t> si economica </a:t>
              </a:r>
              <a:r>
                <a:rPr lang="it-IT" dirty="0" err="1" smtClean="0">
                  <a:solidFill>
                    <a:schemeClr val="bg1"/>
                  </a:solidFill>
                </a:rPr>
                <a:t>investitiile</a:t>
              </a:r>
              <a:r>
                <a:rPr lang="it-IT" dirty="0" smtClean="0">
                  <a:solidFill>
                    <a:schemeClr val="bg1"/>
                  </a:solidFill>
                </a:rPr>
                <a:t> in </a:t>
              </a:r>
              <a:r>
                <a:rPr lang="it-IT" dirty="0" err="1" smtClean="0">
                  <a:solidFill>
                    <a:schemeClr val="bg1"/>
                  </a:solidFill>
                </a:rPr>
                <a:t>sectorul</a:t>
              </a:r>
              <a:r>
                <a:rPr lang="it-IT" dirty="0" smtClean="0">
                  <a:solidFill>
                    <a:schemeClr val="bg1"/>
                  </a:solidFill>
                </a:rPr>
                <a:t> </a:t>
              </a:r>
              <a:r>
                <a:rPr lang="it-IT" dirty="0" err="1" smtClean="0">
                  <a:solidFill>
                    <a:schemeClr val="bg1"/>
                  </a:solidFill>
                </a:rPr>
                <a:t>energetic</a:t>
              </a:r>
              <a:r>
                <a:rPr lang="it-IT" dirty="0" smtClean="0">
                  <a:solidFill>
                    <a:schemeClr val="bg1"/>
                  </a:solidFill>
                </a:rPr>
                <a:t>? </a:t>
              </a:r>
              <a:endParaRPr lang="it-IT" dirty="0" smtClean="0">
                <a:solidFill>
                  <a:schemeClr val="bg1"/>
                </a:solidFill>
              </a:endParaRPr>
            </a:p>
          </p:txBody>
        </p:sp>
        <p:sp>
          <p:nvSpPr>
            <p:cNvPr id="64" name="Runde Klammer rechts 63"/>
            <p:cNvSpPr/>
            <p:nvPr>
              <p:custDataLst>
                <p:tags r:id="rId14"/>
              </p:custDataLst>
            </p:nvPr>
          </p:nvSpPr>
          <p:spPr bwMode="auto">
            <a:xfrm>
              <a:off x="2097815" y="2122267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>
              <p:custDataLst>
                <p:tags r:id="rId15"/>
              </p:custDataLst>
            </p:nvPr>
          </p:nvSpPr>
          <p:spPr bwMode="auto">
            <a:xfrm>
              <a:off x="1841618" y="2188983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1</a:t>
              </a:r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 err="1" smtClean="0"/>
              <a:t>Puncte</a:t>
            </a:r>
            <a:r>
              <a:rPr lang="de-DE" dirty="0" smtClean="0"/>
              <a:t> </a:t>
            </a:r>
            <a:r>
              <a:rPr lang="de-DE" dirty="0" err="1" smtClean="0"/>
              <a:t>atinse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B548A702-67EE-4A9A-A2D6-4658F9491A8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grpSp>
        <p:nvGrpSpPr>
          <p:cNvPr id="4" name="Gruppieren 85"/>
          <p:cNvGrpSpPr/>
          <p:nvPr>
            <p:custDataLst>
              <p:tags r:id="rId5"/>
            </p:custDataLst>
          </p:nvPr>
        </p:nvGrpSpPr>
        <p:grpSpPr>
          <a:xfrm>
            <a:off x="1841618" y="3211536"/>
            <a:ext cx="6327657" cy="1112500"/>
            <a:chOff x="1841618" y="3212464"/>
            <a:chExt cx="6327657" cy="1112500"/>
          </a:xfrm>
        </p:grpSpPr>
        <p:sp>
          <p:nvSpPr>
            <p:cNvPr id="68" name="Rectangle 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06613" y="3212464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err="1" smtClean="0"/>
                <a:t>Cat</a:t>
              </a:r>
              <a:r>
                <a:rPr lang="de-DE" dirty="0" smtClean="0"/>
                <a:t> de </a:t>
              </a:r>
              <a:r>
                <a:rPr lang="de-DE" dirty="0" err="1" smtClean="0"/>
                <a:t>atractiv</a:t>
              </a:r>
              <a:r>
                <a:rPr lang="de-DE" dirty="0" smtClean="0"/>
                <a:t> </a:t>
              </a:r>
              <a:r>
                <a:rPr lang="de-DE" dirty="0" err="1" smtClean="0"/>
                <a:t>este</a:t>
              </a:r>
              <a:r>
                <a:rPr lang="de-DE" dirty="0" smtClean="0"/>
                <a:t> </a:t>
              </a:r>
              <a:r>
                <a:rPr lang="de-DE" dirty="0" err="1" smtClean="0"/>
                <a:t>sectorul</a:t>
              </a:r>
              <a:r>
                <a:rPr lang="de-DE" dirty="0" smtClean="0"/>
                <a:t> </a:t>
              </a:r>
              <a:r>
                <a:rPr lang="de-DE" dirty="0" err="1" smtClean="0"/>
                <a:t>energetic</a:t>
              </a:r>
              <a:r>
                <a:rPr lang="de-DE" dirty="0" smtClean="0"/>
                <a:t> </a:t>
              </a:r>
              <a:r>
                <a:rPr lang="de-DE" dirty="0" err="1" smtClean="0"/>
                <a:t>romanesc</a:t>
              </a:r>
              <a:r>
                <a:rPr lang="de-DE" dirty="0" smtClean="0"/>
                <a:t> </a:t>
              </a:r>
              <a:r>
                <a:rPr lang="de-DE" dirty="0" err="1" smtClean="0"/>
                <a:t>pentru</a:t>
              </a:r>
              <a:r>
                <a:rPr lang="de-DE" dirty="0" smtClean="0"/>
                <a:t> </a:t>
              </a:r>
              <a:r>
                <a:rPr lang="de-DE" dirty="0" err="1" smtClean="0"/>
                <a:t>investitori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69" name="Runde Klammer rechts 68"/>
            <p:cNvSpPr/>
            <p:nvPr>
              <p:custDataLst>
                <p:tags r:id="rId11"/>
              </p:custDataLst>
            </p:nvPr>
          </p:nvSpPr>
          <p:spPr bwMode="auto">
            <a:xfrm>
              <a:off x="2097815" y="3428301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Rechteck 69"/>
            <p:cNvSpPr/>
            <p:nvPr>
              <p:custDataLst>
                <p:tags r:id="rId12"/>
              </p:custDataLst>
            </p:nvPr>
          </p:nvSpPr>
          <p:spPr bwMode="auto">
            <a:xfrm>
              <a:off x="1841618" y="3495017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2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Gruppieren 86"/>
          <p:cNvGrpSpPr/>
          <p:nvPr>
            <p:custDataLst>
              <p:tags r:id="rId6"/>
            </p:custDataLst>
          </p:nvPr>
        </p:nvGrpSpPr>
        <p:grpSpPr>
          <a:xfrm>
            <a:off x="1841618" y="4516642"/>
            <a:ext cx="6327657" cy="1112500"/>
            <a:chOff x="1841618" y="4516642"/>
            <a:chExt cx="6327657" cy="1112500"/>
          </a:xfrm>
        </p:grpSpPr>
        <p:sp>
          <p:nvSpPr>
            <p:cNvPr id="72" name="Rectangle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106613" y="4516642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smtClean="0"/>
                <a:t>Care </a:t>
              </a:r>
              <a:r>
                <a:rPr lang="de-DE" dirty="0" err="1" smtClean="0"/>
                <a:t>este</a:t>
              </a:r>
              <a:r>
                <a:rPr lang="de-DE" dirty="0" smtClean="0"/>
                <a:t> </a:t>
              </a:r>
              <a:r>
                <a:rPr lang="de-DE" dirty="0" err="1" smtClean="0"/>
                <a:t>abordarea</a:t>
              </a:r>
              <a:r>
                <a:rPr lang="de-DE" dirty="0" smtClean="0"/>
                <a:t> </a:t>
              </a:r>
              <a:r>
                <a:rPr lang="de-DE" dirty="0" err="1" smtClean="0"/>
                <a:t>potrivita</a:t>
              </a:r>
              <a:r>
                <a:rPr lang="de-DE" dirty="0" smtClean="0"/>
                <a:t> </a:t>
              </a:r>
              <a:r>
                <a:rPr lang="de-DE" dirty="0" err="1" smtClean="0"/>
                <a:t>pentru</a:t>
              </a:r>
              <a:r>
                <a:rPr lang="de-DE" dirty="0" smtClean="0"/>
                <a:t> </a:t>
              </a:r>
              <a:r>
                <a:rPr lang="de-DE" dirty="0" err="1" smtClean="0"/>
                <a:t>managementul</a:t>
              </a:r>
              <a:r>
                <a:rPr lang="de-DE" dirty="0" smtClean="0"/>
                <a:t> </a:t>
              </a:r>
              <a:r>
                <a:rPr lang="de-DE" dirty="0" err="1" smtClean="0"/>
                <a:t>investitiilor</a:t>
              </a:r>
              <a:r>
                <a:rPr lang="de-DE" dirty="0" smtClean="0"/>
                <a:t> in </a:t>
              </a:r>
              <a:r>
                <a:rPr lang="de-DE" dirty="0" err="1" smtClean="0"/>
                <a:t>contextul</a:t>
              </a:r>
              <a:r>
                <a:rPr lang="de-DE" dirty="0" smtClean="0"/>
                <a:t> </a:t>
              </a:r>
              <a:r>
                <a:rPr lang="de-DE" dirty="0" err="1" smtClean="0"/>
                <a:t>crizei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73" name="Runde Klammer rechts 72"/>
            <p:cNvSpPr/>
            <p:nvPr>
              <p:custDataLst>
                <p:tags r:id="rId8"/>
              </p:custDataLst>
            </p:nvPr>
          </p:nvSpPr>
          <p:spPr bwMode="auto">
            <a:xfrm>
              <a:off x="2097815" y="4732479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hteck 73"/>
            <p:cNvSpPr/>
            <p:nvPr>
              <p:custDataLst>
                <p:tags r:id="rId9"/>
              </p:custDataLst>
            </p:nvPr>
          </p:nvSpPr>
          <p:spPr bwMode="auto">
            <a:xfrm>
              <a:off x="1841618" y="4799195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3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crisis: </a:t>
            </a:r>
            <a:br>
              <a:rPr lang="en-US" dirty="0" smtClean="0"/>
            </a:br>
            <a:r>
              <a:rPr lang="en-US" dirty="0" smtClean="0"/>
              <a:t>Strong decrease of Electricity Consumption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Source: IEA, UCTE, CEZ, </a:t>
            </a:r>
            <a:r>
              <a:rPr lang="en-US" dirty="0" err="1" smtClean="0"/>
              <a:t>Platts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48A702-67EE-4A9A-A2D6-4658F9491A8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273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529979"/>
            <a:ext cx="8153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kt 16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28354" name="think-cell Slide" r:id="rId17" imgW="0" imgH="0" progId="TCLayout.ActiveDocument.1">
              <p:embed/>
            </p:oleObj>
          </a:graphicData>
        </a:graphic>
      </p:graphicFrame>
      <p:sp>
        <p:nvSpPr>
          <p:cNvPr id="7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30875" y="1509713"/>
            <a:ext cx="3944938" cy="46212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de-DE" dirty="0" err="1" smtClean="0"/>
              <a:t>Effects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crisis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err="1" smtClean="0"/>
              <a:t>Implications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Investments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Sector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Mediafax talks about energy, 27 mai, Bucuresti, Kurt Weber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>
          <a:xfrm>
            <a:off x="223838" y="6624638"/>
            <a:ext cx="211596" cy="153888"/>
          </a:xfrm>
        </p:spPr>
        <p:txBody>
          <a:bodyPr/>
          <a:lstStyle/>
          <a:p>
            <a:pPr>
              <a:defRPr/>
            </a:pPr>
            <a:fld id="{916336A2-5EB4-4EC1-953B-D9D538DF092C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8" name="Rectangle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730875" y="1509713"/>
            <a:ext cx="3944938" cy="676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11" name="AutoShape 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24288" y="3152775"/>
            <a:ext cx="2203450" cy="1336675"/>
          </a:xfrm>
          <a:prstGeom prst="homePlate">
            <a:avLst>
              <a:gd name="adj" fmla="val 21972"/>
            </a:avLst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2" name="AutoShape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28600" y="1509713"/>
            <a:ext cx="3903663" cy="4621212"/>
          </a:xfrm>
          <a:prstGeom prst="homePlate">
            <a:avLst>
              <a:gd name="adj" fmla="val 221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3" name="Freeform 8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28600" y="1509713"/>
            <a:ext cx="3294063" cy="676275"/>
          </a:xfrm>
          <a:custGeom>
            <a:avLst/>
            <a:gdLst>
              <a:gd name="T0" fmla="*/ 0 w 2075"/>
              <a:gd name="T1" fmla="*/ 426 h 426"/>
              <a:gd name="T2" fmla="*/ 0 w 2075"/>
              <a:gd name="T3" fmla="*/ 0 h 426"/>
              <a:gd name="T4" fmla="*/ 1914 w 2075"/>
              <a:gd name="T5" fmla="*/ 0 h 426"/>
              <a:gd name="T6" fmla="*/ 2075 w 2075"/>
              <a:gd name="T7" fmla="*/ 426 h 426"/>
              <a:gd name="T8" fmla="*/ 0 w 2075"/>
              <a:gd name="T9" fmla="*/ 426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75"/>
              <a:gd name="T16" fmla="*/ 0 h 426"/>
              <a:gd name="T17" fmla="*/ 2075 w 2075"/>
              <a:gd name="T18" fmla="*/ 426 h 4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75" h="426">
                <a:moveTo>
                  <a:pt x="0" y="426"/>
                </a:moveTo>
                <a:lnTo>
                  <a:pt x="0" y="0"/>
                </a:lnTo>
                <a:lnTo>
                  <a:pt x="1914" y="0"/>
                </a:lnTo>
                <a:lnTo>
                  <a:pt x="2075" y="426"/>
                </a:lnTo>
                <a:lnTo>
                  <a:pt x="0" y="426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0" name="Rectangle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809987" y="1549127"/>
            <a:ext cx="381991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spAutoFit/>
          </a:bodyPr>
          <a:lstStyle/>
          <a:p>
            <a:pPr defTabSz="857250">
              <a:spcBef>
                <a:spcPct val="40000"/>
              </a:spcBef>
            </a:pP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Implication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for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Investments in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the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Energy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Sector</a:t>
            </a:r>
            <a:endParaRPr lang="de-D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ctangle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27599" y="1608502"/>
            <a:ext cx="29067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 anchorCtr="0">
            <a:spAutoFit/>
          </a:bodyPr>
          <a:lstStyle/>
          <a:p>
            <a:pPr defTabSz="857250">
              <a:spcBef>
                <a:spcPct val="40000"/>
              </a:spcBef>
            </a:pP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Effects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of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the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Economic</a:t>
            </a:r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+mn-lt"/>
              </a:rPr>
              <a:t>Crisis</a:t>
            </a:r>
            <a:endParaRPr lang="de-D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Textfeld 6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264026" y="3682800"/>
            <a:ext cx="146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pPr defTabSz="971550">
              <a:spcBef>
                <a:spcPts val="800"/>
              </a:spcBef>
            </a:pPr>
            <a:r>
              <a:rPr lang="de-DE" b="1" dirty="0" err="1" smtClean="0">
                <a:latin typeface="+mn-lt"/>
              </a:rPr>
              <a:t>Effects</a:t>
            </a:r>
            <a:r>
              <a:rPr lang="de-DE" b="1" dirty="0" smtClean="0">
                <a:latin typeface="+mn-lt"/>
              </a:rPr>
              <a:t> </a:t>
            </a:r>
            <a:endParaRPr lang="de-DE" b="1" dirty="0">
              <a:latin typeface="+mn-lt"/>
            </a:endParaRPr>
          </a:p>
        </p:txBody>
      </p:sp>
      <p:sp>
        <p:nvSpPr>
          <p:cNvPr id="22" name="Textfeld 6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27599" y="2242800"/>
            <a:ext cx="3016800" cy="34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</a:bodyPr>
          <a:lstStyle/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err="1" smtClean="0">
                <a:latin typeface="+mn-lt"/>
              </a:rPr>
              <a:t>Reduction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smtClean="0">
                <a:latin typeface="+mn-lt"/>
              </a:rPr>
              <a:t>in </a:t>
            </a:r>
            <a:r>
              <a:rPr lang="de-DE" sz="2000" dirty="0" smtClean="0">
                <a:latin typeface="+mn-lt"/>
              </a:rPr>
              <a:t>Gross </a:t>
            </a:r>
            <a:r>
              <a:rPr lang="de-DE" sz="2000" dirty="0" err="1" smtClean="0">
                <a:latin typeface="+mn-lt"/>
              </a:rPr>
              <a:t>Domestic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Product</a:t>
            </a:r>
            <a:r>
              <a:rPr lang="de-DE" sz="2000" dirty="0" smtClean="0">
                <a:latin typeface="+mn-lt"/>
              </a:rPr>
              <a:t> …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smtClean="0">
                <a:latin typeface="+mn-lt"/>
              </a:rPr>
              <a:t>…</a:t>
            </a:r>
            <a:r>
              <a:rPr lang="de-DE" sz="2000" dirty="0" err="1" smtClean="0">
                <a:latin typeface="+mn-lt"/>
              </a:rPr>
              <a:t>reduces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demand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and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consumption</a:t>
            </a:r>
            <a:r>
              <a:rPr lang="de-DE" sz="2000" dirty="0" smtClean="0">
                <a:latin typeface="+mn-lt"/>
              </a:rPr>
              <a:t>…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smtClean="0">
                <a:latin typeface="+mn-lt"/>
              </a:rPr>
              <a:t>…</a:t>
            </a:r>
            <a:r>
              <a:rPr lang="de-DE" sz="2000" dirty="0" err="1" smtClean="0">
                <a:latin typeface="+mn-lt"/>
              </a:rPr>
              <a:t>leading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to</a:t>
            </a:r>
            <a:r>
              <a:rPr lang="de-DE" sz="2000" dirty="0" smtClean="0">
                <a:latin typeface="+mn-lt"/>
              </a:rPr>
              <a:t> a </a:t>
            </a:r>
            <a:r>
              <a:rPr lang="de-DE" sz="2000" dirty="0" err="1" smtClean="0">
                <a:latin typeface="+mn-lt"/>
              </a:rPr>
              <a:t>decrease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of</a:t>
            </a:r>
            <a:r>
              <a:rPr lang="de-DE" sz="2000" dirty="0" smtClean="0">
                <a:latin typeface="+mn-lt"/>
              </a:rPr>
              <a:t> Fuel Prices (e.g. </a:t>
            </a:r>
            <a:r>
              <a:rPr lang="de-DE" sz="2000" dirty="0" err="1" smtClean="0">
                <a:latin typeface="+mn-lt"/>
              </a:rPr>
              <a:t>Oil</a:t>
            </a:r>
            <a:r>
              <a:rPr lang="de-DE" sz="2000" dirty="0" smtClean="0">
                <a:latin typeface="+mn-lt"/>
              </a:rPr>
              <a:t>)…</a:t>
            </a: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smtClean="0">
                <a:latin typeface="+mn-lt"/>
              </a:rPr>
              <a:t>… </a:t>
            </a:r>
            <a:r>
              <a:rPr lang="de-DE" sz="2000" dirty="0" err="1" smtClean="0">
                <a:latin typeface="+mn-lt"/>
              </a:rPr>
              <a:t>which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ultimately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leads</a:t>
            </a:r>
            <a:r>
              <a:rPr lang="de-DE" sz="2000" dirty="0" smtClean="0">
                <a:latin typeface="+mn-lt"/>
              </a:rPr>
              <a:t> also </a:t>
            </a:r>
            <a:r>
              <a:rPr lang="de-DE" sz="2000" dirty="0" err="1" smtClean="0">
                <a:latin typeface="+mn-lt"/>
              </a:rPr>
              <a:t>to</a:t>
            </a:r>
            <a:r>
              <a:rPr lang="de-DE" sz="2000" dirty="0" smtClean="0">
                <a:latin typeface="+mn-lt"/>
              </a:rPr>
              <a:t> a </a:t>
            </a:r>
            <a:r>
              <a:rPr lang="de-DE" sz="2000" dirty="0" err="1" smtClean="0">
                <a:latin typeface="+mn-lt"/>
              </a:rPr>
              <a:t>decrease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of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Electricity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prices</a:t>
            </a:r>
            <a:endParaRPr lang="de-DE" sz="2000" dirty="0" smtClean="0">
              <a:latin typeface="+mn-lt"/>
            </a:endParaRPr>
          </a:p>
        </p:txBody>
      </p:sp>
      <p:sp>
        <p:nvSpPr>
          <p:cNvPr id="23" name="Textfeld 6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198919" y="2242800"/>
            <a:ext cx="3298167" cy="34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</a:bodyPr>
          <a:lstStyle/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smtClean="0">
                <a:latin typeface="+mn-lt"/>
              </a:rPr>
              <a:t>Money / Resources </a:t>
            </a:r>
            <a:r>
              <a:rPr lang="de-DE" sz="2000" dirty="0" err="1" smtClean="0">
                <a:latin typeface="+mn-lt"/>
              </a:rPr>
              <a:t>available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for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investments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are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lower</a:t>
            </a:r>
            <a:endParaRPr lang="de-DE" sz="2000" dirty="0" smtClean="0">
              <a:latin typeface="+mn-lt"/>
            </a:endParaRP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err="1" smtClean="0">
                <a:latin typeface="+mn-lt"/>
              </a:rPr>
              <a:t>Cost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of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money</a:t>
            </a:r>
            <a:r>
              <a:rPr lang="de-DE" sz="2000" dirty="0" smtClean="0">
                <a:latin typeface="+mn-lt"/>
              </a:rPr>
              <a:t> / </a:t>
            </a:r>
            <a:r>
              <a:rPr lang="de-DE" sz="2000" dirty="0" err="1" smtClean="0">
                <a:latin typeface="+mn-lt"/>
              </a:rPr>
              <a:t>financing</a:t>
            </a:r>
            <a:r>
              <a:rPr lang="de-DE" sz="2000" dirty="0" smtClean="0">
                <a:latin typeface="+mn-lt"/>
              </a:rPr>
              <a:t> (</a:t>
            </a:r>
            <a:r>
              <a:rPr lang="de-DE" sz="2000" dirty="0" err="1" smtClean="0">
                <a:latin typeface="+mn-lt"/>
              </a:rPr>
              <a:t>interest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rates</a:t>
            </a:r>
            <a:r>
              <a:rPr lang="de-DE" sz="2000" dirty="0" smtClean="0">
                <a:latin typeface="+mn-lt"/>
              </a:rPr>
              <a:t>) </a:t>
            </a:r>
            <a:r>
              <a:rPr lang="de-DE" sz="2000" dirty="0" err="1" smtClean="0">
                <a:latin typeface="+mn-lt"/>
              </a:rPr>
              <a:t>are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going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up</a:t>
            </a:r>
            <a:endParaRPr lang="de-DE" sz="2000" dirty="0" smtClean="0">
              <a:latin typeface="+mn-lt"/>
            </a:endParaRP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err="1" smtClean="0">
                <a:latin typeface="+mn-lt"/>
              </a:rPr>
              <a:t>Economic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risks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of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investments</a:t>
            </a:r>
            <a:r>
              <a:rPr lang="de-DE" sz="2000" dirty="0" smtClean="0">
                <a:latin typeface="+mn-lt"/>
              </a:rPr>
              <a:t> in </a:t>
            </a:r>
            <a:r>
              <a:rPr lang="de-DE" sz="2000" dirty="0" err="1" smtClean="0">
                <a:latin typeface="+mn-lt"/>
              </a:rPr>
              <a:t>the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Energy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Sector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are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going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up</a:t>
            </a:r>
            <a:endParaRPr lang="de-DE" sz="2000" dirty="0" smtClean="0">
              <a:latin typeface="+mn-lt"/>
            </a:endParaRPr>
          </a:p>
          <a:p>
            <a:pPr marL="180975" indent="-180975" defTabSz="971550" eaLnBrk="0" hangingPunct="0">
              <a:spcBef>
                <a:spcPts val="864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</a:pPr>
            <a:r>
              <a:rPr lang="de-DE" sz="2000" dirty="0" smtClean="0">
                <a:latin typeface="+mn-lt"/>
              </a:rPr>
              <a:t>New </a:t>
            </a:r>
            <a:r>
              <a:rPr lang="de-DE" sz="2000" dirty="0" err="1" smtClean="0">
                <a:latin typeface="+mn-lt"/>
              </a:rPr>
              <a:t>investment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are</a:t>
            </a:r>
            <a:r>
              <a:rPr lang="de-DE" sz="2000" dirty="0" smtClean="0">
                <a:latin typeface="+mn-lt"/>
              </a:rPr>
              <a:t> not </a:t>
            </a:r>
            <a:r>
              <a:rPr lang="de-DE" sz="2000" dirty="0" err="1" smtClean="0">
                <a:latin typeface="+mn-lt"/>
              </a:rPr>
              <a:t>attractive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anymore</a:t>
            </a:r>
            <a:endParaRPr lang="de-DE" sz="20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84"/>
          <p:cNvGrpSpPr/>
          <p:nvPr>
            <p:custDataLst>
              <p:tags r:id="rId1"/>
            </p:custDataLst>
          </p:nvPr>
        </p:nvGrpSpPr>
        <p:grpSpPr>
          <a:xfrm>
            <a:off x="1841618" y="1906430"/>
            <a:ext cx="6327657" cy="1112500"/>
            <a:chOff x="1841618" y="1906430"/>
            <a:chExt cx="6327657" cy="1112500"/>
          </a:xfrm>
        </p:grpSpPr>
        <p:sp>
          <p:nvSpPr>
            <p:cNvPr id="8" name="Rectangle 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06613" y="1906430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it-IT" dirty="0" smtClean="0"/>
                <a:t>In ce </a:t>
              </a:r>
              <a:r>
                <a:rPr lang="it-IT" dirty="0" err="1" smtClean="0"/>
                <a:t>masura</a:t>
              </a:r>
              <a:r>
                <a:rPr lang="it-IT" dirty="0" smtClean="0"/>
                <a:t> a </a:t>
              </a:r>
              <a:r>
                <a:rPr lang="it-IT" dirty="0" err="1" smtClean="0"/>
                <a:t>afecteat</a:t>
              </a:r>
              <a:r>
                <a:rPr lang="it-IT" dirty="0" smtClean="0"/>
                <a:t> </a:t>
              </a:r>
              <a:r>
                <a:rPr lang="it-IT" dirty="0" err="1" smtClean="0"/>
                <a:t>criza</a:t>
              </a:r>
              <a:r>
                <a:rPr lang="it-IT" dirty="0" smtClean="0"/>
                <a:t> </a:t>
              </a:r>
              <a:r>
                <a:rPr lang="it-IT" dirty="0" err="1" smtClean="0"/>
                <a:t>financiara</a:t>
              </a:r>
              <a:r>
                <a:rPr lang="it-IT" dirty="0" smtClean="0"/>
                <a:t> si economica </a:t>
              </a:r>
              <a:r>
                <a:rPr lang="it-IT" dirty="0" err="1" smtClean="0"/>
                <a:t>investitiile</a:t>
              </a:r>
              <a:r>
                <a:rPr lang="it-IT" dirty="0" smtClean="0"/>
                <a:t> in </a:t>
              </a:r>
              <a:r>
                <a:rPr lang="it-IT" dirty="0" err="1" smtClean="0"/>
                <a:t>sectorul</a:t>
              </a:r>
              <a:r>
                <a:rPr lang="it-IT" dirty="0" smtClean="0"/>
                <a:t> </a:t>
              </a:r>
              <a:r>
                <a:rPr lang="it-IT" dirty="0" err="1" smtClean="0"/>
                <a:t>energetic</a:t>
              </a:r>
              <a:r>
                <a:rPr lang="it-IT" dirty="0" smtClean="0"/>
                <a:t>? </a:t>
              </a:r>
              <a:endParaRPr lang="it-IT" dirty="0" smtClean="0"/>
            </a:p>
          </p:txBody>
        </p:sp>
        <p:sp>
          <p:nvSpPr>
            <p:cNvPr id="64" name="Runde Klammer rechts 63"/>
            <p:cNvSpPr/>
            <p:nvPr>
              <p:custDataLst>
                <p:tags r:id="rId14"/>
              </p:custDataLst>
            </p:nvPr>
          </p:nvSpPr>
          <p:spPr bwMode="auto">
            <a:xfrm>
              <a:off x="2097815" y="2122267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>
              <p:custDataLst>
                <p:tags r:id="rId15"/>
              </p:custDataLst>
            </p:nvPr>
          </p:nvSpPr>
          <p:spPr bwMode="auto">
            <a:xfrm>
              <a:off x="1841618" y="2188983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1</a:t>
              </a:r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 err="1" smtClean="0"/>
              <a:t>Puncte</a:t>
            </a:r>
            <a:r>
              <a:rPr lang="de-DE" dirty="0" smtClean="0"/>
              <a:t> </a:t>
            </a:r>
            <a:r>
              <a:rPr lang="de-DE" dirty="0" err="1" smtClean="0"/>
              <a:t>atinse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Mediafax talks about energy, 27 mai, Bucuresti, Kurt Weber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B548A702-67EE-4A9A-A2D6-4658F9491A8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grpSp>
        <p:nvGrpSpPr>
          <p:cNvPr id="7" name="Gruppieren 86"/>
          <p:cNvGrpSpPr/>
          <p:nvPr>
            <p:custDataLst>
              <p:tags r:id="rId5"/>
            </p:custDataLst>
          </p:nvPr>
        </p:nvGrpSpPr>
        <p:grpSpPr>
          <a:xfrm>
            <a:off x="1841618" y="4516642"/>
            <a:ext cx="6327657" cy="1112500"/>
            <a:chOff x="1841618" y="4516642"/>
            <a:chExt cx="6327657" cy="1112500"/>
          </a:xfrm>
        </p:grpSpPr>
        <p:sp>
          <p:nvSpPr>
            <p:cNvPr id="72" name="Rectangle 4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06613" y="4516642"/>
              <a:ext cx="6062662" cy="11125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smtClean="0"/>
                <a:t>Care </a:t>
              </a:r>
              <a:r>
                <a:rPr lang="de-DE" dirty="0" err="1" smtClean="0"/>
                <a:t>este</a:t>
              </a:r>
              <a:r>
                <a:rPr lang="de-DE" dirty="0" smtClean="0"/>
                <a:t> </a:t>
              </a:r>
              <a:r>
                <a:rPr lang="de-DE" dirty="0" err="1" smtClean="0"/>
                <a:t>abordarea</a:t>
              </a:r>
              <a:r>
                <a:rPr lang="de-DE" dirty="0" smtClean="0"/>
                <a:t> </a:t>
              </a:r>
              <a:r>
                <a:rPr lang="de-DE" dirty="0" err="1" smtClean="0"/>
                <a:t>potrivita</a:t>
              </a:r>
              <a:r>
                <a:rPr lang="de-DE" dirty="0" smtClean="0"/>
                <a:t> </a:t>
              </a:r>
              <a:r>
                <a:rPr lang="de-DE" dirty="0" err="1" smtClean="0"/>
                <a:t>pentru</a:t>
              </a:r>
              <a:r>
                <a:rPr lang="de-DE" dirty="0" smtClean="0"/>
                <a:t> </a:t>
              </a:r>
              <a:r>
                <a:rPr lang="de-DE" dirty="0" err="1" smtClean="0"/>
                <a:t>managementul</a:t>
              </a:r>
              <a:r>
                <a:rPr lang="de-DE" dirty="0" smtClean="0"/>
                <a:t> </a:t>
              </a:r>
              <a:r>
                <a:rPr lang="de-DE" dirty="0" err="1" smtClean="0"/>
                <a:t>investitiilor</a:t>
              </a:r>
              <a:r>
                <a:rPr lang="de-DE" dirty="0" smtClean="0"/>
                <a:t> in </a:t>
              </a:r>
              <a:r>
                <a:rPr lang="de-DE" dirty="0" err="1" smtClean="0"/>
                <a:t>contextul</a:t>
              </a:r>
              <a:r>
                <a:rPr lang="de-DE" dirty="0" smtClean="0"/>
                <a:t> </a:t>
              </a:r>
              <a:r>
                <a:rPr lang="de-DE" dirty="0" err="1" smtClean="0"/>
                <a:t>crizei</a:t>
              </a:r>
              <a:r>
                <a:rPr lang="de-DE" dirty="0" smtClean="0"/>
                <a:t>? </a:t>
              </a:r>
              <a:endParaRPr lang="de-DE" dirty="0"/>
            </a:p>
          </p:txBody>
        </p:sp>
        <p:sp>
          <p:nvSpPr>
            <p:cNvPr id="73" name="Runde Klammer rechts 72"/>
            <p:cNvSpPr/>
            <p:nvPr>
              <p:custDataLst>
                <p:tags r:id="rId11"/>
              </p:custDataLst>
            </p:nvPr>
          </p:nvSpPr>
          <p:spPr bwMode="auto">
            <a:xfrm>
              <a:off x="2097815" y="4732479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hteck 73"/>
            <p:cNvSpPr/>
            <p:nvPr>
              <p:custDataLst>
                <p:tags r:id="rId12"/>
              </p:custDataLst>
            </p:nvPr>
          </p:nvSpPr>
          <p:spPr bwMode="auto">
            <a:xfrm>
              <a:off x="1841618" y="4799195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3</a:t>
              </a:r>
              <a:endPara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" name="Gruppieren 85"/>
          <p:cNvGrpSpPr/>
          <p:nvPr>
            <p:custDataLst>
              <p:tags r:id="rId6"/>
            </p:custDataLst>
          </p:nvPr>
        </p:nvGrpSpPr>
        <p:grpSpPr>
          <a:xfrm>
            <a:off x="1839643" y="3197686"/>
            <a:ext cx="6327657" cy="1112500"/>
            <a:chOff x="1841618" y="3212464"/>
            <a:chExt cx="6327657" cy="1112500"/>
          </a:xfrm>
        </p:grpSpPr>
        <p:sp>
          <p:nvSpPr>
            <p:cNvPr id="18" name="Rectangle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106613" y="3212464"/>
              <a:ext cx="6062662" cy="11125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04000" tIns="72000" rIns="72000" bIns="72000" anchor="ctr">
              <a:noAutofit/>
            </a:bodyPr>
            <a:lstStyle/>
            <a:p>
              <a:pPr>
                <a:spcBef>
                  <a:spcPts val="900"/>
                </a:spcBef>
              </a:pPr>
              <a:r>
                <a:rPr lang="de-DE" dirty="0" err="1" smtClean="0">
                  <a:solidFill>
                    <a:schemeClr val="bg1"/>
                  </a:solidFill>
                </a:rPr>
                <a:t>Cat</a:t>
              </a:r>
              <a:r>
                <a:rPr lang="de-DE" dirty="0" smtClean="0">
                  <a:solidFill>
                    <a:schemeClr val="bg1"/>
                  </a:solidFill>
                </a:rPr>
                <a:t> de </a:t>
              </a:r>
              <a:r>
                <a:rPr lang="de-DE" dirty="0" err="1" smtClean="0">
                  <a:solidFill>
                    <a:schemeClr val="bg1"/>
                  </a:solidFill>
                </a:rPr>
                <a:t>atractiv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este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sectorul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energetic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romanesc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pentru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investitori</a:t>
              </a:r>
              <a:r>
                <a:rPr lang="de-DE" dirty="0" smtClean="0">
                  <a:solidFill>
                    <a:schemeClr val="bg1"/>
                  </a:solidFill>
                </a:rPr>
                <a:t>? </a:t>
              </a:r>
              <a:endParaRPr lang="de-DE" dirty="0" err="1" smtClean="0">
                <a:solidFill>
                  <a:schemeClr val="bg1"/>
                </a:solidFill>
              </a:endParaRPr>
            </a:p>
          </p:txBody>
        </p:sp>
        <p:sp>
          <p:nvSpPr>
            <p:cNvPr id="19" name="Runde Klammer rechts 18"/>
            <p:cNvSpPr/>
            <p:nvPr>
              <p:custDataLst>
                <p:tags r:id="rId8"/>
              </p:custDataLst>
            </p:nvPr>
          </p:nvSpPr>
          <p:spPr bwMode="auto">
            <a:xfrm>
              <a:off x="2097815" y="3428301"/>
              <a:ext cx="348218" cy="677537"/>
            </a:xfrm>
            <a:prstGeom prst="rightBracke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hteck 19"/>
            <p:cNvSpPr/>
            <p:nvPr>
              <p:custDataLst>
                <p:tags r:id="rId9"/>
              </p:custDataLst>
            </p:nvPr>
          </p:nvSpPr>
          <p:spPr bwMode="auto">
            <a:xfrm>
              <a:off x="1841618" y="3495017"/>
              <a:ext cx="544105" cy="54410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None/>
                <a:tabLst/>
              </a:pPr>
              <a:r>
                <a:rPr kumimoji="0" lang="de-DE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30402" name="think-cell Slide" r:id="rId19" imgW="0" imgH="0" progId="TCLayout.ActiveDocument.1">
              <p:embed/>
            </p:oleObj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drives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investments</a:t>
            </a:r>
            <a:r>
              <a:rPr lang="de-DE" dirty="0" smtClean="0"/>
              <a:t>? Not </a:t>
            </a:r>
            <a:r>
              <a:rPr lang="de-DE" dirty="0" err="1" smtClean="0"/>
              <a:t>many</a:t>
            </a:r>
            <a:r>
              <a:rPr lang="de-DE" dirty="0" smtClean="0"/>
              <a:t> „national </a:t>
            </a:r>
            <a:r>
              <a:rPr lang="de-DE" dirty="0" err="1" smtClean="0"/>
              <a:t>drivers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Mediafax talks about energy, 27 mai, Bucuresti, Kurt Weber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  <p:custDataLst>
              <p:tags r:id="rId4"/>
            </p:custDataLst>
          </p:nvPr>
        </p:nvSpPr>
        <p:spPr>
          <a:xfrm>
            <a:off x="223838" y="6624638"/>
            <a:ext cx="141064" cy="153888"/>
          </a:xfrm>
        </p:spPr>
        <p:txBody>
          <a:bodyPr/>
          <a:lstStyle/>
          <a:p>
            <a:pPr>
              <a:defRPr/>
            </a:pPr>
            <a:fld id="{916336A2-5EB4-4EC1-953B-D9D538DF092C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7" name="Oval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61308" y="2176464"/>
            <a:ext cx="5450775" cy="294180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8" name="Oval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71263" y="1900144"/>
            <a:ext cx="2074863" cy="10556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9" name="Oval 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396675" y="3630788"/>
            <a:ext cx="2074863" cy="10556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0" name="Oval 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379472" y="1888269"/>
            <a:ext cx="2074863" cy="10556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1" name="Oval 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298825" y="3559538"/>
            <a:ext cx="2074863" cy="10556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13" name="Oval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63465" y="4472425"/>
            <a:ext cx="2076450" cy="10556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noAutofit/>
          </a:bodyPr>
          <a:lstStyle/>
          <a:p>
            <a:endParaRPr lang="de-DE"/>
          </a:p>
        </p:txBody>
      </p:sp>
      <p:sp>
        <p:nvSpPr>
          <p:cNvPr id="28" name="Textfeld 6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369963" y="2152082"/>
            <a:ext cx="2073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 defTabSz="971550">
              <a:spcBef>
                <a:spcPts val="864"/>
              </a:spcBef>
            </a:pPr>
            <a:r>
              <a:rPr lang="de-DE" dirty="0" smtClean="0"/>
              <a:t>High </a:t>
            </a:r>
            <a:r>
              <a:rPr lang="de-DE" dirty="0" err="1" smtClean="0"/>
              <a:t>Energy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Costs</a:t>
            </a:r>
            <a:endParaRPr lang="de-DE" dirty="0" smtClean="0"/>
          </a:p>
        </p:txBody>
      </p:sp>
      <p:sp>
        <p:nvSpPr>
          <p:cNvPr id="29" name="Textfeld 6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395375" y="3743277"/>
            <a:ext cx="2073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 defTabSz="971550">
              <a:spcBef>
                <a:spcPts val="864"/>
              </a:spcBef>
            </a:pPr>
            <a:r>
              <a:rPr lang="de-DE" dirty="0" err="1" smtClean="0"/>
              <a:t>Energy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Market </a:t>
            </a:r>
            <a:br>
              <a:rPr lang="de-DE" dirty="0" smtClean="0"/>
            </a:br>
            <a:r>
              <a:rPr lang="de-DE" dirty="0" err="1" smtClean="0"/>
              <a:t>liberalization</a:t>
            </a:r>
            <a:endParaRPr lang="de-DE" dirty="0" smtClean="0"/>
          </a:p>
        </p:txBody>
      </p:sp>
      <p:sp>
        <p:nvSpPr>
          <p:cNvPr id="30" name="Textfeld 6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298200" y="3810526"/>
            <a:ext cx="2073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 defTabSz="971550">
              <a:spcBef>
                <a:spcPts val="864"/>
              </a:spcBef>
            </a:pPr>
            <a:r>
              <a:rPr lang="de-DE" dirty="0" err="1" smtClean="0"/>
              <a:t>Sustainable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Energy</a:t>
            </a:r>
            <a:endParaRPr lang="de-DE" dirty="0" smtClean="0"/>
          </a:p>
        </p:txBody>
      </p:sp>
      <p:sp>
        <p:nvSpPr>
          <p:cNvPr id="19" name="Textfeld 6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380735" y="2140207"/>
            <a:ext cx="2073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 defTabSz="971550">
              <a:spcBef>
                <a:spcPts val="864"/>
              </a:spcBef>
            </a:pPr>
            <a:r>
              <a:rPr lang="de-DE" dirty="0" smtClean="0"/>
              <a:t>Security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Supply</a:t>
            </a:r>
            <a:endParaRPr lang="de-DE" dirty="0" smtClean="0"/>
          </a:p>
        </p:txBody>
      </p:sp>
      <p:sp>
        <p:nvSpPr>
          <p:cNvPr id="31" name="Textfeld 66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964300" y="4724451"/>
            <a:ext cx="2073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 defTabSz="971550">
              <a:spcBef>
                <a:spcPts val="864"/>
              </a:spcBef>
            </a:pPr>
            <a:r>
              <a:rPr lang="de-DE" dirty="0" err="1" smtClean="0"/>
              <a:t>Climate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Policy</a:t>
            </a:r>
            <a:endParaRPr lang="de-DE" dirty="0" smtClean="0"/>
          </a:p>
        </p:txBody>
      </p:sp>
      <p:sp>
        <p:nvSpPr>
          <p:cNvPr id="33" name="Textfeld 66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787141" y="3421038"/>
            <a:ext cx="419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 defTabSz="971550">
              <a:spcBef>
                <a:spcPts val="864"/>
              </a:spcBef>
            </a:pPr>
            <a:r>
              <a:rPr lang="de-DE" b="1" dirty="0" err="1" smtClean="0">
                <a:solidFill>
                  <a:schemeClr val="bg1"/>
                </a:solidFill>
              </a:rPr>
              <a:t>Invest</a:t>
            </a:r>
            <a:r>
              <a:rPr lang="de-DE" b="1" dirty="0" smtClean="0">
                <a:solidFill>
                  <a:schemeClr val="bg1"/>
                </a:solidFill>
              </a:rPr>
              <a:t>?</a:t>
            </a:r>
            <a:endParaRPr lang="de-DE" b="1" dirty="0" smtClean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799963" y="2943956"/>
            <a:ext cx="1689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Interconnections</a:t>
            </a:r>
            <a:br>
              <a:rPr lang="en-US" sz="1600" dirty="0" smtClean="0"/>
            </a:br>
            <a:r>
              <a:rPr lang="en-US" sz="1600" dirty="0" smtClean="0"/>
              <a:t>of markets</a:t>
            </a:r>
            <a:endParaRPr lang="en-US" sz="1600" dirty="0"/>
          </a:p>
        </p:txBody>
      </p:sp>
      <p:sp>
        <p:nvSpPr>
          <p:cNvPr id="24" name="Textfeld 23"/>
          <p:cNvSpPr txBox="1"/>
          <p:nvPr/>
        </p:nvSpPr>
        <p:spPr>
          <a:xfrm>
            <a:off x="8325748" y="4364524"/>
            <a:ext cx="1218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Unbundling</a:t>
            </a:r>
            <a:endParaRPr lang="en-US" sz="1600" dirty="0"/>
          </a:p>
        </p:txBody>
      </p:sp>
      <p:sp>
        <p:nvSpPr>
          <p:cNvPr id="25" name="Textfeld 24"/>
          <p:cNvSpPr txBox="1"/>
          <p:nvPr/>
        </p:nvSpPr>
        <p:spPr>
          <a:xfrm>
            <a:off x="6936257" y="4911340"/>
            <a:ext cx="1391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Grid </a:t>
            </a:r>
            <a:br>
              <a:rPr lang="en-US" sz="1600" dirty="0" smtClean="0"/>
            </a:br>
            <a:r>
              <a:rPr lang="en-US" sz="1600" dirty="0" smtClean="0"/>
              <a:t>Development</a:t>
            </a:r>
            <a:endParaRPr lang="en-US" sz="1600" dirty="0"/>
          </a:p>
        </p:txBody>
      </p:sp>
      <p:sp>
        <p:nvSpPr>
          <p:cNvPr id="26" name="Textfeld 25"/>
          <p:cNvSpPr txBox="1"/>
          <p:nvPr/>
        </p:nvSpPr>
        <p:spPr>
          <a:xfrm>
            <a:off x="7206766" y="1846757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CO2 costs</a:t>
            </a:r>
            <a:endParaRPr lang="en-US" sz="1600" dirty="0"/>
          </a:p>
        </p:txBody>
      </p:sp>
      <p:sp>
        <p:nvSpPr>
          <p:cNvPr id="27" name="Textfeld 26"/>
          <p:cNvSpPr txBox="1"/>
          <p:nvPr/>
        </p:nvSpPr>
        <p:spPr>
          <a:xfrm>
            <a:off x="2858400" y="5528113"/>
            <a:ext cx="1869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Copenhagen 2009</a:t>
            </a:r>
            <a:br>
              <a:rPr lang="en-US" sz="1600" dirty="0" smtClean="0"/>
            </a:br>
            <a:r>
              <a:rPr lang="en-US" sz="1600" dirty="0" smtClean="0"/>
              <a:t>Mexico 2010</a:t>
            </a:r>
            <a:endParaRPr lang="en-US" sz="1600" dirty="0"/>
          </a:p>
        </p:txBody>
      </p:sp>
      <p:sp>
        <p:nvSpPr>
          <p:cNvPr id="32" name="Textfeld 31"/>
          <p:cNvSpPr txBox="1"/>
          <p:nvPr/>
        </p:nvSpPr>
        <p:spPr>
          <a:xfrm>
            <a:off x="5860869" y="5438921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EU 2020</a:t>
            </a:r>
            <a:endParaRPr lang="en-US" sz="1600" dirty="0"/>
          </a:p>
        </p:txBody>
      </p:sp>
      <p:sp>
        <p:nvSpPr>
          <p:cNvPr id="34" name="Textfeld 33"/>
          <p:cNvSpPr txBox="1"/>
          <p:nvPr/>
        </p:nvSpPr>
        <p:spPr>
          <a:xfrm>
            <a:off x="1389302" y="4632118"/>
            <a:ext cx="1309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Renewables</a:t>
            </a:r>
            <a:endParaRPr lang="en-US" sz="1600" dirty="0"/>
          </a:p>
        </p:txBody>
      </p:sp>
      <p:sp>
        <p:nvSpPr>
          <p:cNvPr id="35" name="Textfeld 34"/>
          <p:cNvSpPr txBox="1"/>
          <p:nvPr/>
        </p:nvSpPr>
        <p:spPr>
          <a:xfrm>
            <a:off x="228600" y="3373945"/>
            <a:ext cx="10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Energy</a:t>
            </a:r>
            <a:br>
              <a:rPr lang="en-US" sz="1600" dirty="0" smtClean="0"/>
            </a:br>
            <a:r>
              <a:rPr lang="en-US" sz="1600" dirty="0" smtClean="0"/>
              <a:t>Efficiency</a:t>
            </a:r>
            <a:endParaRPr lang="en-US" sz="1600" dirty="0"/>
          </a:p>
        </p:txBody>
      </p:sp>
      <p:sp>
        <p:nvSpPr>
          <p:cNvPr id="36" name="Textfeld 35"/>
          <p:cNvSpPr txBox="1"/>
          <p:nvPr/>
        </p:nvSpPr>
        <p:spPr>
          <a:xfrm>
            <a:off x="1269557" y="2509539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Growth</a:t>
            </a:r>
            <a:endParaRPr lang="en-US" sz="1600" dirty="0"/>
          </a:p>
        </p:txBody>
      </p:sp>
      <p:sp>
        <p:nvSpPr>
          <p:cNvPr id="37" name="Textfeld 36"/>
          <p:cNvSpPr txBox="1"/>
          <p:nvPr/>
        </p:nvSpPr>
        <p:spPr>
          <a:xfrm>
            <a:off x="3300463" y="1299300"/>
            <a:ext cx="201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Limited</a:t>
            </a:r>
            <a:br>
              <a:rPr lang="en-US" sz="1600" dirty="0" smtClean="0"/>
            </a:br>
            <a:r>
              <a:rPr lang="en-US" sz="1600" dirty="0" smtClean="0"/>
              <a:t>access to resources</a:t>
            </a:r>
            <a:endParaRPr lang="en-US" sz="1600" dirty="0"/>
          </a:p>
        </p:txBody>
      </p:sp>
      <p:sp>
        <p:nvSpPr>
          <p:cNvPr id="38" name="Textfeld 37"/>
          <p:cNvSpPr txBox="1"/>
          <p:nvPr/>
        </p:nvSpPr>
        <p:spPr>
          <a:xfrm>
            <a:off x="1548948" y="1671337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Geopolitics</a:t>
            </a:r>
            <a:endParaRPr lang="en-US" sz="1600" dirty="0"/>
          </a:p>
        </p:txBody>
      </p:sp>
      <p:sp>
        <p:nvSpPr>
          <p:cNvPr id="39" name="Ellipse 38"/>
          <p:cNvSpPr/>
          <p:nvPr/>
        </p:nvSpPr>
        <p:spPr bwMode="auto">
          <a:xfrm rot="1011583">
            <a:off x="6130852" y="1769617"/>
            <a:ext cx="2858760" cy="4531089"/>
          </a:xfrm>
          <a:prstGeom prst="ellipse">
            <a:avLst/>
          </a:prstGeom>
          <a:noFill/>
          <a:ln w="41275" cap="flat" cmpd="sng" algn="ctr">
            <a:solidFill>
              <a:srgbClr val="FF78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S.5gYRn02Vrr67voYryw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u2527W_0.HWzZN7zDxD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ppzKLDLJEu1hv1Z8rJqW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YY1KHeUMk.k.8OrRX2ZP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RwYsPKs0ut.5lRJqDL4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x7g1.xl0uG8Mk72Nk8gA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Asy3DUlf02mROPnkIgEs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eGTDquK0mQAdmTzdo89Q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Fsi0852bE.ji7ROIMTdH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NxyDsgP9EW09jz8yLSl5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ypDEHevEi4XZNQjKKj0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vldAWDz0SXRGR1LSE5_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mAF.FoVgE62MIIrBhDkVQ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zLRw2_koUGeGAfQAfklr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7qvjsZEW49gmDGQZYP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dB1oQHobUC1y3btaitqK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S2Ao63wkkqfpkvjKBD.h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3nMSn3ZCEqSm2o4YOUvug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i4aI5FF0EenTOf7gzzai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3NIniIxEGriysOuWw8Zg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_eUwahXUE2KOdVPMSpVq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dT6Y96bUugcoPVEzAqy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X73xJYW0.v70zGFNy1yg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u2527W_0.HWzZN7zDxD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ppzKLDLJEu1hv1Z8rJqW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YY1KHeUMk.k.8OrRX2ZP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RwYsPKs0ut.5lRJqDL4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Asy3DUlf02mROPnkIgEs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x7g1.xl0uG8Mk72Nk8g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4nicqLY_0OonZYHK2YlE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oLHF.Vz7kWySIYtJXhzk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tz917hai0.VV4jI5i_9L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JmZVpPXxU6SEC3ut3NYDQ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3VPQUiiMEKLC0FVIIHtC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JAbLR7vIEGuBDVsgtsgK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_4HeiPyqEeUtjDzueAdd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K9TERUBXUyG0GvTV6GF1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21KzKOXkSvu7YOflKwwQ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Vfm1y1XSkabh8sJfO7RWw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mpsH6_ukWYiY9EQe0T5g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5lCFh0sp0.lTkM9q.fI.g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DsWSoRva0e5tB7NlTh8p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sZbSdqFrEuU.DBgxFAY5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rEi.QROEWZX9rgLBo5A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YuGD1rguEGxYhZafMlQQg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qd4W.2KkmnY9jY7QJEF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L_XqDfBk.AxRNLUUZPC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OU1A7uT10.3qJ0pEbW_ag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425Brse5kuunv2UeHydb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1Rg.uBiEk.2MBlv.k0b.A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ifM1i4cRUCM64TaQSy4x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GjrbYn7rE6Q7yrhzz3p8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HKLl_oeu0KQxPlKG7Dgt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N9NYwFGtUCQmVtjxgT33g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1Tzg0JcVUKAzGLrZNdbG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y2G51s60mc34SKXInoAg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u2527W_0.HWzZN7zDxD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5hAV9hADEO_SWW.yQHoX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ppzKLDLJEu1hv1Z8rJqW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YY1KHeUMk.k.8OrRX2ZPw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RwYsPKs0ut.5lRJqDL4A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x7g1.xl0uG8Mk72Nk8g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Asy3DUlf02mROPnkIgEs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xEPALfCE6XuFIVPHv81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nA3skz2UGG0k96FxtjsA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H0u72Rw1kWmFJ25B39Dg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q0GA7yfuUSiw3N4LIeCJ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h94vsN3kaKZlqVLaeZDw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314kOtM02ZX.9hLSIAm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DneR1vFdUqFZ_zdmLUOu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iYnGqYGekC0h50FC2N4SA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BG7iTpKgUi8u22NXtBQG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_yJqPZdG0SEh2NfSUu9tw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KJM46G9kyCXCFDUJn2TA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lKNH8270OP4nV9s41SLw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8GtETgDs0epSAb6dPEEc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KVCJFLQE.YL3IOxyuCl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5CWdOcx0ivhqNcQUaJbw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PRWhpndzEWU8adjeA3Au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LQkS6Udb0yodqh3TxSc4g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DslVm2F0WfiGhoXkM16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oDcAE2KXUCCzMnCHofof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bmIq4ziUug5hSMNofliA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KnQ1gi10qpHKnnmmh1e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0ita1LumUe.8mWchTkzXg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VPw9gWEVUWut5YHSpTWX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.2gVzgI0.cVT1ZNU.mTw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3rEfbpVUu09hCtn3nEgA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jiB46CPEq.TXjt5t12Mg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K5pbOzTBUO6P1lD0NxwW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xSXUCstEK7h_qU2.N11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s90REqsgU6H8HmFenUR7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DojZ0l_EiALf2PvyBC0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k01FNr8EGqya1guh4Ik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Hw63j98U0O8fAo1qQMae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XzWLLBjEGDHG9rmfWqPQ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FjGgnfphECPA1O3zOY3Y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2fCR1DjuEqs8SNyFb3Wq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qXrhbUTHkSo2PGpPgaSlw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smbNjrAkyHfCy_K3bfFQ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ZMWpvSN0.0bLCfoFRtzw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RfV6oax0GwieZcblE4VQ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QUiCggT1USImyXRxtXM4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vUHdm7EUqjYea8SXrR_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vwMQXC9P0e.pa6V4.WQV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L_qjRidkaExW.J_h1eJ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8JLBR9zkEmnG_RLBeoyWw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ljzNZtyVEab9MXNNKieR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1jAi1IjrkyXFjNvdPrUX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6ifa3fNkWnRcOP1_J_pQ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jOW6UgTOUudRKAW12NeJ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RIK5xvok25qU9Az2RCi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dWzuSj3OUqGjXzG1Wsy7Q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OavMiiUUGHyvqkq5BU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CM8j8RUUy48iDcqUoCY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dLq_Vtz0WPgZs3m2AX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eBxhX03USenhy5x8MzR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hLGsZeXOkG.1eS.Tm.ds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GlhAwEEUu3VALrQLJXjg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vJxlQLhtECd65wnrp.IDw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FAUncGt8UKtlufeZ4ArQ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fBFJtLg4U2wvVhNIvInFQ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LzlaP8V0SutJuHXXsdR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kOm3NXeV0u5R3t_rI2_ZQ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YdQg3sEE6kVEZwWDLMFA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xfXHbVgxkasJBR_4V8sU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f4ldpmV0aWAfIwZmeVXA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6c0L2aGRk2LLUmYtzLSKQ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5xd3Qx7.kSfGgUEHKCAB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s9izD99jkaQXmvcwObbUA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t40Ld8XwkWMIaFy9ULNQQ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p0dFLrp0a3NiVzZJwt7Q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buoEfUN6USbz58ht.uk3Q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lssQOLoUe3iz2O.zuoj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BTXpmjBkydPpuJ6pS5k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ctbo7VMtkio4iRstMGw9Q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Q2Y_SwNmka.zF0zVzbMr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qRUjwT50q6DV8S0QTlN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ZmJFc3SN0mDvWE_EmYIqg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Cn0rbLAx0ypxZpx1Zjnw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fMqMA07rkuklLCRETIQq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3gqfJ0ws0CbsppriN.b3Q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ekdqMDLWEKALMMx55gNWw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L3P.uErjUuYhl0AdrJ1xQ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QGFPd5sE2zIUSDd2rH2g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_DrEeiH0.zrxwE3DWIRQ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XBcT7zLXUeSZTeO0AyLzg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YiI5aXQpU2CywmWadHmK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i63v8Dxk690l3kg7_LY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5TeKLA0lUq4QfWP7nxpqg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sXDuliT0SLDu08jqwyt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p14Qp1mLU.dLtns4ZSzhA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UsDnjMLEikoGU7pX27j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7R64xwQpUSC2AgmEd33P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H49Q6LS_UyA2qBdkXFliQ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HW2vvT5EG2O84MkQh7I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_UU328EkEmwVaoVa_LRXQ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3rWRgrfZU.YwDCasi8UWw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aIIPed9_0uZyX4No9umo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8sJGs8w7E6MkZR6lw1nVw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OgtpkD7V0awqY6II38im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zTkGCnod0aYsJo.vyEvWA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kXi9g8YkGpnGxrZYkNVQ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eDh_DZGVEOGEUJro.Cj7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Rdtx_8Ck.Z3G.qLa.Ilw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3bG1c_nV0OILcqD_xjLRw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h46Tvr5Dk2fNPGxdk1O5g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hG4KLvoo0KApg9pr2NhuQ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d0V5w_NsUut7M8i3Jqnw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Fv6H5j8aE28SESjMn359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.TzDp_EOEOyN0r1pV4hwQ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Y5eyLT7.028LHyc6M3t7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4SBLgKP0q5aaR5N5ub9Q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2sWlW.N6EiDyZJLt7NWE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3_dYzB390CEEs5ctVoWP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nyF4LWge022BbfYxaf8n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gqg9tlqcEqWB9pJZ_lrVw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w4oybS4z0SR8rJCA0bk2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FQ71.LaLkKyEmAphjfrv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.vrgA6wkaMGUgIBcPIB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JjLlmyUUqbu6KNwYft_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aRIr6onh0W0Cj761lzp.A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qYb1OHhXkSAXMbohIhs3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8D0pEJMXU2JpMIu8Bij0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uNaOU4EWO0KvW65VVcw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OditNyNfEq.tR7gb4qir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UKkkmK_0WSFTQeReXht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6oFLfg8kEadQ_QSaSqDB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dSGtnWbhUqi6U7a7bdWGg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39DY4.N_EalqTMdiJ6Kd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YnawjnL7EC1ZTtyWLK4_Q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NriuKraEEmdCGh0qL6BW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E5Iu3.UejC80JoV2SL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knzKiMPRkGZwHagcoHRx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oMoQcOE0y5jS8.V8jB.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phelC.t0ESGyADbll8jX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tZMUYqXcUqwRhYld1gBY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oMkMQKtEmS9OFP0lkwz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E6NS8WthEaNO2huOmrUI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9SoPZF7VECzrTmzRC2ID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E5Iu3.UejC80JoV2SL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9UNL1eID0SGbSlcEBlvu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pE_VNkS0WJj0pd4Bb7o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9UNL1eID0SGbSlcEBlvu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WpYt01fEi6qAk8OM.xm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0GzIdszHkuMmFRnbj5NP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UHItqcAxkWwdIQDjtDvT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_tWSTsTEqN5lVHL8SPA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6oAUnkMUCR15qMSECbM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ZgZDvW.EOJprnXmEt0l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9jdgQb.fUmXS92nWKJCC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94FRaM_WEWWds_PTkS0i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n9xW6vl0GaWWzlCkpif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rTJpDTAUUmE8bwOnfZjx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TGM_0Rljk26mD17z360m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6LnBARI0ucuclSduQr.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Ih9xDj0WA0tR_rTxNm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zYyCDKrwUSjDKW5dBGJE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y.NrddREmayTYDC1kwA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o_MjTuBEavcvo4cxI5_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pOW2v0wVUebWCXZyTlRx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51mH9CnU6MeX6i5XGYu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zgRmXgK0mmD3r5UUwN0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6GrG9x08kCYxfd1O3s6y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C4rdQx6NUmCIeCdn2nN5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3W09ScBpkeuNCmVJj8hQ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idBATjwkyMAbKCPKeGN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0XPZX8Eak.Inn611kDra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TJWI3C_50Sc865AKkd7c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q_WGWNelEWiJb1TfGEQ7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fBou_z1Eqtsn7Z6nzqL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tqmy.Y9NECTq8NAwyu7G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JIQm49ME65SmIDKZKcK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4SuZl4zCUe9QS.Aqsi7P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MdW3ykISkO.jllQU9UP2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93r1RoA.EupE3h9C7190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qNtcC5DpEG1gHXju7zer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TZioSjHLUGCTQYqUBrdJ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ebQqIKykq9sAUKrl7L0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ZwBvpsSGk27JtFm7bON3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2btTNSgRECdLQWBJQn6N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dNlGRjDh0SdmkmgYTN97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z9D.P8bgU.hzbZ22U_xEQ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6LnBARI0ucuclSduQr.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zYyCDKrwUSjDKW5dBGJE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o_MjTuBEavcvo4cxI5_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pOW2v0wVUebWCXZyTlRx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pE_VNkS0WJj0pd4Bb7o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zgRmXgK0mmD3r5UUwN0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6GrG9x08kCYxfd1O3s6y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qmkW8wtX0qyDZhslLO.k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pv_MhKTkCedaKrJ60pYQ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rAqx8.gEkS2FapZS7GXd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4S.FvpS2UCWYHbCu8gT0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UMj63n31U6J7MgrKo5kV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u2527W_0.HWzZN7zDxD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ppzKLDLJEu1hv1Z8rJqW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YY1KHeUMk.k.8OrRX2ZP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lq0y9unVUWOFRaroH.uC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RwYsPKs0ut.5lRJqDL4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gx7g1.xl0uG8Mk72Nk8g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Asy3DUlf02mROPnkIgEs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LasTuq60KYBu960p8yB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j8W3NgEE6lt02frf5p6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vZxlSuWEmeEVOILCfLjQ"/>
</p:tagLst>
</file>

<file path=ppt/theme/theme1.xml><?xml version="1.0" encoding="utf-8"?>
<a:theme xmlns:a="http://schemas.openxmlformats.org/drawingml/2006/main" name="blank">
  <a:themeElements>
    <a:clrScheme name="Horváth 2">
      <a:dk1>
        <a:srgbClr val="000000"/>
      </a:dk1>
      <a:lt1>
        <a:srgbClr val="FFFFFF"/>
      </a:lt1>
      <a:dk2>
        <a:srgbClr val="000000"/>
      </a:dk2>
      <a:lt2>
        <a:srgbClr val="8C8C8C"/>
      </a:lt2>
      <a:accent1>
        <a:srgbClr val="3C58A1"/>
      </a:accent1>
      <a:accent2>
        <a:srgbClr val="EAEAEA"/>
      </a:accent2>
      <a:accent3>
        <a:srgbClr val="BCBCBC"/>
      </a:accent3>
      <a:accent4>
        <a:srgbClr val="9E9E9E"/>
      </a:accent4>
      <a:accent5>
        <a:srgbClr val="787878"/>
      </a:accent5>
      <a:accent6>
        <a:srgbClr val="E7B900"/>
      </a:accent6>
      <a:hlink>
        <a:srgbClr val="4E4E4E"/>
      </a:hlink>
      <a:folHlink>
        <a:srgbClr val="BCBCBC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Pct val="80000"/>
          <a:buFont typeface="Wingdings" pitchFamily="2" charset="2"/>
          <a:buNone/>
          <a:tabLst/>
          <a:defRPr kumimoji="0" sz="18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72000" rIns="72000" bIns="720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Pct val="80000"/>
          <a:buFont typeface="Wingdings" pitchFamily="2" charset="2"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C58A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FB4CD"/>
        </a:accent5>
        <a:accent6>
          <a:srgbClr val="E7B900"/>
        </a:accent6>
        <a:hlink>
          <a:srgbClr val="FF0000"/>
        </a:hlink>
        <a:folHlink>
          <a:srgbClr val="BCBCB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C58A1"/>
      </a:accent1>
      <a:accent2>
        <a:srgbClr val="FFCC00"/>
      </a:accent2>
      <a:accent3>
        <a:srgbClr val="FFFFFF"/>
      </a:accent3>
      <a:accent4>
        <a:srgbClr val="000000"/>
      </a:accent4>
      <a:accent5>
        <a:srgbClr val="AFB4CD"/>
      </a:accent5>
      <a:accent6>
        <a:srgbClr val="E7B900"/>
      </a:accent6>
      <a:hlink>
        <a:srgbClr val="FF0000"/>
      </a:hlink>
      <a:folHlink>
        <a:srgbClr val="BCBCBC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C58A1"/>
      </a:accent1>
      <a:accent2>
        <a:srgbClr val="FFCC00"/>
      </a:accent2>
      <a:accent3>
        <a:srgbClr val="FFFFFF"/>
      </a:accent3>
      <a:accent4>
        <a:srgbClr val="000000"/>
      </a:accent4>
      <a:accent5>
        <a:srgbClr val="AFB4CD"/>
      </a:accent5>
      <a:accent6>
        <a:srgbClr val="E7B900"/>
      </a:accent6>
      <a:hlink>
        <a:srgbClr val="FF0000"/>
      </a:hlink>
      <a:folHlink>
        <a:srgbClr val="BCBCBC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Pages>1</Pages>
  <Words>1443</Words>
  <Application>Microsoft Office PowerPoint</Application>
  <PresentationFormat>A4-Papier (210x297 mm)</PresentationFormat>
  <Paragraphs>293</Paragraphs>
  <Slides>17</Slides>
  <Notes>14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blank</vt:lpstr>
      <vt:lpstr>think-cell Slide</vt:lpstr>
      <vt:lpstr>Transformarea sectorului energetic romanesc </vt:lpstr>
      <vt:lpstr>Horváth &amp; Partners  - consultanta in management pentru cresterea performantei </vt:lpstr>
      <vt:lpstr>Horváth &amp; Partners sprijină principalii jucători din industria energetică atât în România cât şi la nivel internaţional</vt:lpstr>
      <vt:lpstr>Puncte atinse</vt:lpstr>
      <vt:lpstr>Puncte atinse</vt:lpstr>
      <vt:lpstr>Effects of the crisis:  Strong decrease of Electricity Consumption</vt:lpstr>
      <vt:lpstr>Effects of the crisis: Implications for Investments in the Energy Sector</vt:lpstr>
      <vt:lpstr>Puncte atinse</vt:lpstr>
      <vt:lpstr>What drives Energy investments? Not many „national drivers“</vt:lpstr>
      <vt:lpstr>Cererea crescută de energie si resursele regenerabilă fac din România o locaţie atractivă în regiune</vt:lpstr>
      <vt:lpstr>Deficitul de budget şi rating-ul de tara sunt puncte de îngrijorare pentru investitori</vt:lpstr>
      <vt:lpstr>Will the reorganization of the Romanian energy sector stimulate investments? </vt:lpstr>
      <vt:lpstr>Puncte atinse</vt:lpstr>
      <vt:lpstr>Strategic View: Acting in line with strategy</vt:lpstr>
      <vt:lpstr>Project Portfolio Management:  How to maintain a well-balanced Invest portfolio in the down-cycle?</vt:lpstr>
      <vt:lpstr>Project execution: Energy companies should use the time to review and strengthen their Project Execution skills and standards</vt:lpstr>
      <vt:lpstr>Contact person</vt:lpstr>
    </vt:vector>
  </TitlesOfParts>
  <Company>Horváth &amp; Partner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Powerpoint Präsentation</dc:subject>
  <dc:creator>Razvan Tudor</dc:creator>
  <cp:keywords/>
  <dc:description/>
  <cp:lastModifiedBy>Kurt Weber</cp:lastModifiedBy>
  <cp:revision>418</cp:revision>
  <cp:lastPrinted>2003-07-07T11:21:57Z</cp:lastPrinted>
  <dcterms:created xsi:type="dcterms:W3CDTF">2008-09-25T06:49:55Z</dcterms:created>
  <dcterms:modified xsi:type="dcterms:W3CDTF">2010-05-27T06:40:42Z</dcterms:modified>
</cp:coreProperties>
</file>